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3" r:id="rId4"/>
    <p:sldId id="270" r:id="rId5"/>
    <p:sldId id="264" r:id="rId6"/>
    <p:sldId id="259" r:id="rId7"/>
    <p:sldId id="265" r:id="rId8"/>
    <p:sldId id="268" r:id="rId9"/>
    <p:sldId id="260" r:id="rId10"/>
    <p:sldId id="266" r:id="rId11"/>
    <p:sldId id="261" r:id="rId12"/>
    <p:sldId id="262" r:id="rId13"/>
    <p:sldId id="267" r:id="rId14"/>
    <p:sldId id="271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14267-3829-DD44-B2AA-168112235070}" type="datetimeFigureOut">
              <a:rPr lang="en-US" smtClean="0"/>
              <a:t>6/5/12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4E875-253E-7641-87D6-7C1F6702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1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950E6-3724-F240-BF0C-5453D17C15A7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2B171F-7344-1F47-A8EE-52BF95323FE8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02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out of </a:t>
            </a:r>
            <a:r>
              <a:rPr lang="en-US" smtClean="0"/>
              <a:t>9 =&gt; </a:t>
            </a:r>
            <a:r>
              <a:rPr lang="en-US" dirty="0" smtClean="0"/>
              <a:t>would’ve been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3E64F-FE15-2C40-8362-FB087E8A6B9B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Tuned on tuning and testing</a:t>
            </a:r>
            <a:r>
              <a:rPr lang="en-US" baseline="0" dirty="0" smtClean="0"/>
              <a:t> sets provided for wmt10 = 2525 tune, 2489 test. MIRA for tuning.</a:t>
            </a:r>
          </a:p>
          <a:p>
            <a:r>
              <a:rPr lang="en-US" baseline="0" dirty="0" smtClean="0"/>
              <a:t>Ranked 5</a:t>
            </a:r>
            <a:r>
              <a:rPr lang="en-US" baseline="30000" dirty="0" smtClean="0"/>
              <a:t>th</a:t>
            </a:r>
            <a:r>
              <a:rPr lang="en-US" baseline="0" dirty="0" smtClean="0"/>
              <a:t> out of 9 participants in wmt10 that reported comparable results</a:t>
            </a:r>
          </a:p>
          <a:p>
            <a:r>
              <a:rPr lang="en-US" baseline="0" dirty="0" smtClean="0"/>
              <a:t>----- Meeting Notes (4/19/12 18:32) -----</a:t>
            </a:r>
          </a:p>
          <a:p>
            <a:r>
              <a:rPr lang="en-US" baseline="0" dirty="0" smtClean="0"/>
              <a:t>add 1-step, 2-step on the two rows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3E64F-FE15-2C40-8362-FB087E8A6B9B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 baseline number somewhere</a:t>
            </a:r>
          </a:p>
          <a:p>
            <a:r>
              <a:rPr lang="en-US" dirty="0" smtClean="0"/>
              <a:t>Highest we know reported on this test set</a:t>
            </a:r>
          </a:p>
          <a:p>
            <a:r>
              <a:rPr lang="en-US" dirty="0" smtClean="0"/>
              <a:t>Animate the lines: s1, s1+s2, s1+s2+random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3E64F-FE15-2C40-8362-FB087E8A6B9B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3E64F-FE15-2C40-8362-FB087E8A6B9B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that for each doc pair,</a:t>
            </a:r>
            <a:r>
              <a:rPr lang="en-US" baseline="0" dirty="0" smtClean="0"/>
              <a:t> we emit the sentences in an article through the network, which produces a lot of redundant traffic. </a:t>
            </a:r>
          </a:p>
          <a:p>
            <a:r>
              <a:rPr lang="en-US" dirty="0" smtClean="0"/>
              <a:t>Alternative implementation that minimizes</a:t>
            </a:r>
            <a:r>
              <a:rPr lang="en-US" baseline="0" dirty="0" smtClean="0"/>
              <a:t> this redundancy = group all similar target articles to a given source article and emit all together.</a:t>
            </a:r>
          </a:p>
          <a:p>
            <a:r>
              <a:rPr lang="en-US" baseline="0" dirty="0" smtClean="0"/>
              <a:t>This turns out much much slower due to load imbalance (4% of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articles have more than 100 links, while half have none) --- an interesting observation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3E64F-FE15-2C40-8362-FB087E8A6B9B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Approach </a:t>
            </a:r>
            <a:r>
              <a:rPr lang="en-US" dirty="0" smtClean="0">
                <a:sym typeface="Wingdings"/>
              </a:rPr>
              <a:t> the standard</a:t>
            </a:r>
            <a:r>
              <a:rPr lang="en-US" baseline="0" dirty="0" smtClean="0">
                <a:sym typeface="Wingdings"/>
              </a:rPr>
              <a:t>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3E64F-FE15-2C40-8362-FB087E8A6B9B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Wikipedia reason = largest available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Say Based on LSH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C36560E-0FA3-DE49-84E1-A90C87E98001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3E64F-FE15-2C40-8362-FB087E8A6B9B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Top three papers use heuristics: structural,</a:t>
            </a:r>
            <a:r>
              <a:rPr lang="en-US" baseline="0" dirty="0" smtClean="0"/>
              <a:t> </a:t>
            </a:r>
            <a:r>
              <a:rPr lang="en-US" dirty="0" smtClean="0"/>
              <a:t>temporal, </a:t>
            </a:r>
            <a:r>
              <a:rPr lang="en-US" dirty="0" err="1" smtClean="0"/>
              <a:t>interwiki</a:t>
            </a:r>
            <a:r>
              <a:rPr lang="en-US" dirty="0" smtClean="0"/>
              <a:t> links</a:t>
            </a:r>
          </a:p>
          <a:p>
            <a:r>
              <a:rPr lang="en-US" dirty="0" smtClean="0"/>
              <a:t>Google: 2000 state of</a:t>
            </a:r>
            <a:r>
              <a:rPr lang="en-US" baseline="0" dirty="0" smtClean="0"/>
              <a:t> the art </a:t>
            </a:r>
            <a:r>
              <a:rPr lang="en-US" dirty="0" smtClean="0"/>
              <a:t>machines</a:t>
            </a:r>
          </a:p>
          <a:p>
            <a:r>
              <a:rPr lang="en-US" dirty="0" smtClean="0"/>
              <a:t>Generalizable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No heuristics, </a:t>
            </a:r>
            <a:r>
              <a:rPr lang="en-US" dirty="0" smtClean="0">
                <a:sym typeface="Wingdings"/>
              </a:rPr>
              <a:t>approximate</a:t>
            </a:r>
            <a:r>
              <a:rPr lang="en-US" baseline="0" dirty="0" smtClean="0">
                <a:sym typeface="Wingdings"/>
              </a:rPr>
              <a:t> N^2 </a:t>
            </a:r>
          </a:p>
          <a:p>
            <a:r>
              <a:rPr lang="en-US" baseline="0" dirty="0" smtClean="0">
                <a:sym typeface="Wingdings"/>
              </a:rPr>
              <a:t>+ based on LSH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3E64F-FE15-2C40-8362-FB087E8A6B9B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Maxent</a:t>
            </a:r>
            <a:r>
              <a:rPr lang="en-US" dirty="0" smtClean="0"/>
              <a:t> = logistic regression, does not assume independence between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3E64F-FE15-2C40-8362-FB087E8A6B9B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3E64F-FE15-2C40-8362-FB087E8A6B9B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2AA42BE-464A-DB40-9DF2-46F2D40505CF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09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that for each doc pair,</a:t>
            </a:r>
            <a:r>
              <a:rPr lang="en-US" baseline="0" dirty="0" smtClean="0"/>
              <a:t> we emit the sentences in an article through the network, which produces a lot of redundant traffic. </a:t>
            </a:r>
          </a:p>
          <a:p>
            <a:r>
              <a:rPr lang="en-US" dirty="0" smtClean="0"/>
              <a:t>Alternative implementation that minimizes</a:t>
            </a:r>
            <a:r>
              <a:rPr lang="en-US" baseline="0" dirty="0" smtClean="0"/>
              <a:t> this redundancy = group all similar target articles to a given source article and emit all together.</a:t>
            </a:r>
          </a:p>
          <a:p>
            <a:r>
              <a:rPr lang="en-US" baseline="0" dirty="0" smtClean="0"/>
              <a:t>This turns out much much slower due to load imbalance (4% of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articles have more than 100 links, while half have none) --- an interesting observation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8EF59-D242-0841-AEA0-04C44C3E096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3E64F-FE15-2C40-8362-FB087E8A6B9B}" type="datetime1">
              <a:rPr lang="en-US" smtClean="0"/>
              <a:t>6/5/12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Preliminary Oral Exam for Ferhan 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6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BC3DB-EE96-524E-B610-B1E36768554B}" type="datetimeFigureOut">
              <a:rPr lang="en-US" smtClean="0"/>
              <a:pPr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97F9-2499-E244-8D41-F28B228DB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vory.cc" TargetMode="External"/><Relationship Id="rId3" Type="http://schemas.openxmlformats.org/officeDocument/2006/relationships/hyperlink" Target="http://www.github.com/ferhanture/WikiBitex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42151"/>
            <a:ext cx="9144000" cy="24386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Not Grab a Free Lunch? </a:t>
            </a:r>
            <a:br>
              <a:rPr lang="en-US" dirty="0" smtClean="0"/>
            </a:br>
            <a:r>
              <a:rPr lang="en-US" dirty="0" smtClean="0"/>
              <a:t>Mining </a:t>
            </a:r>
            <a:r>
              <a:rPr lang="en-US" dirty="0"/>
              <a:t>Large Corpora for</a:t>
            </a:r>
            <a:br>
              <a:rPr lang="en-US" dirty="0"/>
            </a:br>
            <a:r>
              <a:rPr lang="en-US" dirty="0"/>
              <a:t>Parallel Sentences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Improve Translation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4"/>
            <a:ext cx="6847234" cy="2296638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Ferhan Ture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Jimmy Lin</a:t>
            </a:r>
          </a:p>
          <a:p>
            <a:r>
              <a:rPr lang="en-US" dirty="0" smtClean="0"/>
              <a:t>University of Maryland, College Park</a:t>
            </a:r>
          </a:p>
          <a:p>
            <a:r>
              <a:rPr lang="en-US" dirty="0" smtClean="0"/>
              <a:t>NAACL-HLT’12</a:t>
            </a:r>
          </a:p>
          <a:p>
            <a:r>
              <a:rPr lang="en-US" dirty="0" smtClean="0"/>
              <a:t>June 6,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3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76"/>
    </mc:Choice>
    <mc:Fallback xmlns="">
      <p:transition xmlns:p14="http://schemas.microsoft.com/office/powerpoint/2010/main" spd="slow" advTm="617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5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Gill Sans Light"/>
                <a:cs typeface="Gill Sans Light"/>
              </a:rPr>
              <a:t>Evaluation on MT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90500" y="1512318"/>
            <a:ext cx="8956954" cy="5345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i="1" dirty="0" smtClean="0">
                <a:latin typeface="Gill Sans Light"/>
                <a:cs typeface="Gill Sans Light"/>
              </a:rPr>
              <a:t>Train </a:t>
            </a:r>
            <a:r>
              <a:rPr lang="en-US" sz="2400" dirty="0" smtClean="0">
                <a:latin typeface="Gill Sans Light"/>
                <a:cs typeface="Gill Sans Light"/>
              </a:rPr>
              <a:t>with </a:t>
            </a:r>
            <a:r>
              <a:rPr lang="en-US" sz="2200" dirty="0" smtClean="0">
                <a:latin typeface="Courier New"/>
                <a:cs typeface="Courier New"/>
              </a:rPr>
              <a:t>GIZA++</a:t>
            </a:r>
            <a:r>
              <a:rPr lang="en-US" sz="2200" dirty="0" smtClean="0">
                <a:latin typeface="Gill Sans Light"/>
                <a:cs typeface="Gill Sans Light"/>
              </a:rPr>
              <a:t>, </a:t>
            </a:r>
            <a:r>
              <a:rPr lang="en-US" sz="2200" dirty="0" err="1" smtClean="0">
                <a:latin typeface="Courier New"/>
                <a:cs typeface="Courier New"/>
              </a:rPr>
              <a:t>Hiero</a:t>
            </a:r>
            <a:r>
              <a:rPr lang="en-US" sz="2400" dirty="0" smtClean="0">
                <a:latin typeface="Gill Sans Light"/>
                <a:cs typeface="Gill Sans Light"/>
              </a:rPr>
              <a:t>-style SCFG</a:t>
            </a:r>
          </a:p>
          <a:p>
            <a:pPr marL="0" indent="0">
              <a:buNone/>
            </a:pPr>
            <a:r>
              <a:rPr lang="en-US" sz="2400" i="1" dirty="0" smtClean="0">
                <a:latin typeface="Gill Sans Light"/>
                <a:cs typeface="Gill Sans Light"/>
              </a:rPr>
              <a:t>Tune</a:t>
            </a:r>
            <a:r>
              <a:rPr lang="en-US" sz="2400" dirty="0" smtClean="0">
                <a:latin typeface="Gill Sans Light"/>
                <a:cs typeface="Gill Sans Light"/>
              </a:rPr>
              <a:t> with </a:t>
            </a:r>
            <a:r>
              <a:rPr lang="en-US" sz="2200" dirty="0" smtClean="0">
                <a:latin typeface="Courier New"/>
                <a:cs typeface="Courier New"/>
              </a:rPr>
              <a:t>MIRA</a:t>
            </a:r>
            <a:r>
              <a:rPr lang="en-US" sz="2400" dirty="0" smtClean="0">
                <a:latin typeface="Gill Sans Light"/>
                <a:cs typeface="Gill Sans Light"/>
              </a:rPr>
              <a:t> on WMT10 development set (2525 sentences)</a:t>
            </a:r>
          </a:p>
          <a:p>
            <a:pPr marL="0" indent="0">
              <a:buNone/>
            </a:pPr>
            <a:r>
              <a:rPr lang="en-US" sz="2400" i="1" dirty="0" smtClean="0">
                <a:latin typeface="Gill Sans Light"/>
                <a:cs typeface="Gill Sans Light"/>
              </a:rPr>
              <a:t>Decode </a:t>
            </a:r>
            <a:r>
              <a:rPr lang="en-US" sz="2400" dirty="0" smtClean="0">
                <a:latin typeface="Gill Sans Light"/>
                <a:cs typeface="Gill Sans Light"/>
              </a:rPr>
              <a:t>with </a:t>
            </a:r>
            <a:r>
              <a:rPr lang="en-US" sz="2200" dirty="0" err="1" smtClean="0">
                <a:latin typeface="Courier New"/>
                <a:cs typeface="Courier New"/>
              </a:rPr>
              <a:t>cdec</a:t>
            </a:r>
            <a:r>
              <a:rPr lang="en-US" sz="2400" i="1" dirty="0" smtClean="0">
                <a:latin typeface="Gill Sans Light"/>
                <a:cs typeface="Gill Sans Light"/>
              </a:rPr>
              <a:t> (</a:t>
            </a:r>
            <a:r>
              <a:rPr lang="en-US" sz="2400" dirty="0" smtClean="0">
                <a:latin typeface="Gill Sans Light"/>
                <a:cs typeface="Gill Sans Light"/>
              </a:rPr>
              <a:t>2489 sentences) </a:t>
            </a:r>
            <a:r>
              <a:rPr lang="en-US" sz="2200" dirty="0" smtClean="0">
                <a:latin typeface="Gill Sans Light"/>
                <a:cs typeface="Gill Sans Light"/>
              </a:rPr>
              <a:t>using 5</a:t>
            </a:r>
            <a:r>
              <a:rPr lang="en-US" sz="2400" dirty="0" smtClean="0">
                <a:latin typeface="Gill Sans Light"/>
                <a:cs typeface="Gill Sans Light"/>
              </a:rPr>
              <a:t>-gram English LM (</a:t>
            </a:r>
            <a:r>
              <a:rPr lang="en-US" sz="2200" dirty="0" smtClean="0">
                <a:latin typeface="Courier New"/>
                <a:cs typeface="Courier New"/>
              </a:rPr>
              <a:t>SRILM</a:t>
            </a:r>
            <a:r>
              <a:rPr lang="en-US" sz="2400" dirty="0" smtClean="0">
                <a:latin typeface="Gill Sans Light"/>
                <a:cs typeface="Gill Sans Light"/>
              </a:rPr>
              <a:t>) </a:t>
            </a:r>
          </a:p>
          <a:p>
            <a:pPr marL="0" indent="0">
              <a:buNone/>
            </a:pPr>
            <a:r>
              <a:rPr lang="en-US" sz="2400" u="sng" dirty="0" smtClean="0">
                <a:latin typeface="Gill Sans Light"/>
                <a:cs typeface="Gill Sans Light"/>
                <a:sym typeface="Wingdings"/>
              </a:rPr>
              <a:t>Baseline system</a:t>
            </a:r>
          </a:p>
          <a:p>
            <a:pPr marL="0" indent="0">
              <a:buNone/>
            </a:pPr>
            <a:r>
              <a:rPr lang="en-US" sz="2400" dirty="0">
                <a:latin typeface="Gill Sans Light"/>
                <a:cs typeface="Gill Sans Light"/>
                <a:sym typeface="Wingdings"/>
              </a:rPr>
              <a:t>	</a:t>
            </a: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all standard </a:t>
            </a:r>
            <a:r>
              <a:rPr lang="en-US" sz="2200" dirty="0" err="1" smtClean="0">
                <a:latin typeface="Courier New"/>
                <a:cs typeface="Courier New"/>
                <a:sym typeface="Wingdings"/>
              </a:rPr>
              <a:t>cdec</a:t>
            </a: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 features</a:t>
            </a:r>
          </a:p>
          <a:p>
            <a:pPr marL="0" indent="0">
              <a:buNone/>
            </a:pPr>
            <a:r>
              <a:rPr lang="en-US" sz="2400" dirty="0">
                <a:latin typeface="Gill Sans Light"/>
                <a:cs typeface="Gill Sans Light"/>
                <a:sym typeface="Wingdings"/>
              </a:rPr>
              <a:t>	</a:t>
            </a: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21.37 BLEU on test set</a:t>
            </a:r>
          </a:p>
          <a:p>
            <a:pPr marL="0" indent="0">
              <a:buNone/>
            </a:pPr>
            <a:r>
              <a:rPr lang="en-US" sz="2400" dirty="0">
                <a:latin typeface="Gill Sans Light"/>
                <a:cs typeface="Gill Sans Light"/>
                <a:sym typeface="Wingdings"/>
              </a:rPr>
              <a:t>	</a:t>
            </a: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5</a:t>
            </a:r>
            <a:r>
              <a:rPr lang="en-US" sz="2400" baseline="30000" dirty="0" smtClean="0">
                <a:latin typeface="Gill Sans Light"/>
                <a:cs typeface="Gill Sans Light"/>
                <a:sym typeface="Wingdings"/>
              </a:rPr>
              <a:t>th</a:t>
            </a: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 out of 9 WMT10 teams with comparable results</a:t>
            </a:r>
          </a:p>
          <a:p>
            <a:pPr marL="0" indent="0">
              <a:buNone/>
            </a:pPr>
            <a:r>
              <a:rPr lang="en-US" sz="2400" dirty="0">
                <a:latin typeface="Gill Sans Light"/>
                <a:cs typeface="Gill Sans Light"/>
                <a:sym typeface="Wingdings"/>
              </a:rPr>
              <a:t>	</a:t>
            </a: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best teams use novel techniques to exploit specific aspects</a:t>
            </a:r>
          </a:p>
          <a:p>
            <a:pPr marL="0" indent="0">
              <a:buNone/>
            </a:pP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 strong and competitive baseline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31781" y="1251966"/>
            <a:ext cx="83550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4524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80"/>
    </mc:Choice>
    <mc:Fallback xmlns="">
      <p:transition xmlns:p14="http://schemas.microsoft.com/office/powerpoint/2010/main" spd="slow" advTm="8098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-1270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90500" y="1752600"/>
            <a:ext cx="8956954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latin typeface="Gill Sans Light"/>
                <a:cs typeface="Gill Sans Light"/>
              </a:rPr>
              <a:t>Candidate generation</a:t>
            </a:r>
          </a:p>
          <a:p>
            <a:pPr marL="0" indent="0">
              <a:buNone/>
            </a:pPr>
            <a:r>
              <a:rPr lang="en-US" sz="2400" dirty="0" smtClean="0">
                <a:latin typeface="Gill Sans Light"/>
                <a:cs typeface="Gill Sans Light"/>
              </a:rPr>
              <a:t>64 million German-English article pairs from phase 1</a:t>
            </a:r>
          </a:p>
          <a:p>
            <a:pPr>
              <a:buFont typeface="Wingdings" charset="0"/>
              <a:buChar char="à"/>
            </a:pP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400 billion candidate sentence pairs</a:t>
            </a:r>
          </a:p>
          <a:p>
            <a:pPr>
              <a:buFont typeface="Wingdings" charset="0"/>
              <a:buChar char="à"/>
            </a:pP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214 billion after (# terms </a:t>
            </a:r>
            <a:r>
              <a:rPr lang="en-US" sz="2400" dirty="0" smtClean="0">
                <a:latin typeface="Gill Sans Light"/>
                <a:ea typeface="ＭＳ ゴシック"/>
                <a:cs typeface="Gill Sans Light"/>
                <a:sym typeface="Wingdings"/>
              </a:rPr>
              <a:t>≥</a:t>
            </a:r>
            <a:r>
              <a:rPr lang="en-US" sz="2400" dirty="0">
                <a:latin typeface="Gill Sans Light"/>
                <a:cs typeface="Gill Sans Light"/>
                <a:sym typeface="Wingdings"/>
              </a:rPr>
              <a:t> </a:t>
            </a: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3 and sentence length </a:t>
            </a:r>
            <a:r>
              <a:rPr lang="en-US" sz="2400" dirty="0">
                <a:latin typeface="Gill Sans Light"/>
                <a:ea typeface="ＭＳ ゴシック"/>
                <a:cs typeface="Gill Sans Light"/>
                <a:sym typeface="Wingdings"/>
              </a:rPr>
              <a:t>≥</a:t>
            </a:r>
            <a:r>
              <a:rPr lang="en-US" sz="2400" dirty="0">
                <a:latin typeface="Gill Sans Light"/>
                <a:cs typeface="Gill Sans Light"/>
                <a:sym typeface="Wingdings"/>
              </a:rPr>
              <a:t> </a:t>
            </a: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5)</a:t>
            </a:r>
          </a:p>
          <a:p>
            <a:pPr>
              <a:buFont typeface="Wingdings" charset="0"/>
              <a:buChar char="à"/>
            </a:pP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132 billion </a:t>
            </a:r>
            <a:r>
              <a:rPr lang="en-US" sz="2400" dirty="0">
                <a:latin typeface="Gill Sans Light"/>
                <a:cs typeface="Gill Sans Light"/>
                <a:sym typeface="Wingdings"/>
              </a:rPr>
              <a:t>after </a:t>
            </a: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(1/2 &lt; sentence length ratio &lt; 2)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287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Gill Sans Light"/>
                <a:cs typeface="Gill Sans Light"/>
              </a:rPr>
              <a:t>End-to-End Experiments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7400" y="4342571"/>
            <a:ext cx="10922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WMT10 train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79600" y="4342571"/>
            <a:ext cx="4953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simple &gt; 0.98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7400" y="5218871"/>
            <a:ext cx="10922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WMT10 train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79600" y="5218871"/>
            <a:ext cx="1828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simple &gt; 0.986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79600" y="4342571"/>
            <a:ext cx="1828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complex &gt; 0.60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774700" y="6171371"/>
            <a:ext cx="6819900" cy="1270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0565" y="6286499"/>
            <a:ext cx="29367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54365" y="6288155"/>
            <a:ext cx="45047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83165" y="6288155"/>
            <a:ext cx="45047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07365" y="6288155"/>
            <a:ext cx="55947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16.9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787400" y="5752271"/>
            <a:ext cx="0" cy="419100"/>
          </a:xfrm>
          <a:prstGeom prst="line">
            <a:avLst/>
          </a:prstGeom>
          <a:ln>
            <a:solidFill>
              <a:schemeClr val="tx1"/>
            </a:solidFill>
            <a:prstDash val="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>
            <a:off x="1812900" y="6142771"/>
            <a:ext cx="108000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708400" y="6076071"/>
            <a:ext cx="0" cy="10800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832600" y="6069771"/>
            <a:ext cx="0" cy="10800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866900" y="5752271"/>
            <a:ext cx="0" cy="419100"/>
          </a:xfrm>
          <a:prstGeom prst="line">
            <a:avLst/>
          </a:prstGeom>
          <a:ln>
            <a:solidFill>
              <a:schemeClr val="tx1"/>
            </a:solidFill>
            <a:prstDash val="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>
            <a:off x="733400" y="6142771"/>
            <a:ext cx="108000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708400" y="5752271"/>
            <a:ext cx="0" cy="419100"/>
          </a:xfrm>
          <a:prstGeom prst="line">
            <a:avLst/>
          </a:prstGeom>
          <a:ln>
            <a:solidFill>
              <a:schemeClr val="tx1"/>
            </a:solidFill>
            <a:prstDash val="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832600" y="4685471"/>
            <a:ext cx="0" cy="1333500"/>
          </a:xfrm>
          <a:prstGeom prst="line">
            <a:avLst/>
          </a:prstGeom>
          <a:ln>
            <a:solidFill>
              <a:schemeClr val="tx1"/>
            </a:solidFill>
            <a:prstDash val="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30360" y="5927094"/>
            <a:ext cx="121541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size</a:t>
            </a:r>
          </a:p>
          <a:p>
            <a:r>
              <a:rPr lang="en-US" dirty="0" smtClean="0"/>
              <a:t>(in millions)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879600" y="4342571"/>
            <a:ext cx="812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complex &gt; 0.65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79600" y="5218871"/>
            <a:ext cx="812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simple &gt; 0.992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67165" y="6288155"/>
            <a:ext cx="45047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5.3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16200000">
            <a:off x="2638400" y="6142771"/>
            <a:ext cx="108000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692400" y="5752271"/>
            <a:ext cx="0" cy="419100"/>
          </a:xfrm>
          <a:prstGeom prst="line">
            <a:avLst/>
          </a:prstGeom>
          <a:ln>
            <a:solidFill>
              <a:schemeClr val="tx1"/>
            </a:solidFill>
            <a:prstDash val="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866900" y="4014028"/>
            <a:ext cx="1774635" cy="874643"/>
            <a:chOff x="1320800" y="4014028"/>
            <a:chExt cx="1774635" cy="874643"/>
          </a:xfrm>
        </p:grpSpPr>
        <p:grpSp>
          <p:nvGrpSpPr>
            <p:cNvPr id="4" name="Group 3"/>
            <p:cNvGrpSpPr/>
            <p:nvPr/>
          </p:nvGrpSpPr>
          <p:grpSpPr>
            <a:xfrm>
              <a:off x="1495235" y="4342571"/>
              <a:ext cx="1600200" cy="546100"/>
              <a:chOff x="6578600" y="4139371"/>
              <a:chExt cx="1600200" cy="546100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7874000" y="4139371"/>
                <a:ext cx="0" cy="533400"/>
              </a:xfrm>
              <a:prstGeom prst="line">
                <a:avLst/>
              </a:prstGeom>
              <a:ln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823200" y="4139371"/>
                <a:ext cx="0" cy="533400"/>
              </a:xfrm>
              <a:prstGeom prst="line">
                <a:avLst/>
              </a:prstGeom>
              <a:ln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518400" y="4152071"/>
                <a:ext cx="0" cy="533400"/>
              </a:xfrm>
              <a:prstGeom prst="line">
                <a:avLst/>
              </a:prstGeom>
              <a:ln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8178800" y="4139371"/>
                <a:ext cx="0" cy="533400"/>
              </a:xfrm>
              <a:prstGeom prst="line">
                <a:avLst/>
              </a:prstGeom>
              <a:ln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959600" y="4152071"/>
                <a:ext cx="0" cy="533400"/>
              </a:xfrm>
              <a:prstGeom prst="line">
                <a:avLst/>
              </a:prstGeom>
              <a:ln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689535" y="4152071"/>
                <a:ext cx="0" cy="533400"/>
              </a:xfrm>
              <a:prstGeom prst="line">
                <a:avLst/>
              </a:prstGeom>
              <a:ln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7162800" y="4139371"/>
                <a:ext cx="0" cy="533400"/>
              </a:xfrm>
              <a:prstGeom prst="line">
                <a:avLst/>
              </a:prstGeom>
              <a:ln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6578600" y="4152071"/>
                <a:ext cx="0" cy="533400"/>
              </a:xfrm>
              <a:prstGeom prst="line">
                <a:avLst/>
              </a:prstGeom>
              <a:ln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8067865" y="4152071"/>
                <a:ext cx="0" cy="533400"/>
              </a:xfrm>
              <a:prstGeom prst="line">
                <a:avLst/>
              </a:prstGeom>
              <a:ln>
                <a:solidFill>
                  <a:srgbClr val="008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1320800" y="4014028"/>
              <a:ext cx="1697901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random sampling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61376" y="6457880"/>
            <a:ext cx="2133600" cy="365123"/>
          </a:xfrm>
        </p:spPr>
        <p:txBody>
          <a:bodyPr/>
          <a:lstStyle/>
          <a:p>
            <a:fld id="{F3D397F9-2499-E244-8D41-F28B228DBC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4149" y="4406899"/>
            <a:ext cx="734051" cy="3539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2-step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4149" y="5294242"/>
            <a:ext cx="73405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1-step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331781" y="1251966"/>
            <a:ext cx="83550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517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700"/>
    </mc:Choice>
    <mc:Fallback xmlns="">
      <p:transition xmlns:p14="http://schemas.microsoft.com/office/powerpoint/2010/main" spd="slow" advTm="757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0" grpId="0" animBg="1"/>
      <p:bldP spid="30" grpId="1" animBg="1"/>
      <p:bldP spid="31" grpId="0" animBg="1"/>
      <p:bldP spid="32" grpId="0"/>
      <p:bldP spid="34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05" y="726722"/>
            <a:ext cx="8085455" cy="56673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705" y="726722"/>
            <a:ext cx="8085455" cy="56673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705" y="726722"/>
            <a:ext cx="8085455" cy="566737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21" name="Line Callout 2 20"/>
          <p:cNvSpPr/>
          <p:nvPr/>
        </p:nvSpPr>
        <p:spPr>
          <a:xfrm>
            <a:off x="6578862" y="3713730"/>
            <a:ext cx="1798208" cy="1570197"/>
          </a:xfrm>
          <a:prstGeom prst="borderCallout2">
            <a:avLst>
              <a:gd name="adj1" fmla="val 23146"/>
              <a:gd name="adj2" fmla="val -1424"/>
              <a:gd name="adj3" fmla="val 40731"/>
              <a:gd name="adj4" fmla="val -18202"/>
              <a:gd name="adj5" fmla="val 60970"/>
              <a:gd name="adj6" fmla="val -68659"/>
            </a:avLst>
          </a:prstGeom>
          <a:solidFill>
            <a:srgbClr val="FCD5B5"/>
          </a:solidFill>
          <a:ln w="19050" cmpd="sng">
            <a:solidFill>
              <a:srgbClr val="595959"/>
            </a:solidFill>
            <a:prstDash val="dot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Gill Sans Light"/>
                <a:cs typeface="Gill Sans Light"/>
              </a:rPr>
              <a:t>turning </a:t>
            </a:r>
            <a:r>
              <a:rPr lang="en-US" dirty="0">
                <a:latin typeface="Gill Sans Light"/>
                <a:cs typeface="Gill Sans Light"/>
              </a:rPr>
              <a:t>point </a:t>
            </a:r>
          </a:p>
          <a:p>
            <a:r>
              <a:rPr lang="en-US" dirty="0">
                <a:latin typeface="Gill Sans Light"/>
                <a:cs typeface="Gill Sans Light"/>
              </a:rPr>
              <a:t>when the benefits </a:t>
            </a:r>
          </a:p>
          <a:p>
            <a:r>
              <a:rPr lang="en-US" dirty="0">
                <a:latin typeface="Gill Sans Light"/>
                <a:cs typeface="Gill Sans Light"/>
              </a:rPr>
              <a:t>of more data </a:t>
            </a:r>
          </a:p>
          <a:p>
            <a:r>
              <a:rPr lang="en-US" dirty="0">
                <a:latin typeface="Gill Sans Light"/>
                <a:cs typeface="Gill Sans Light"/>
              </a:rPr>
              <a:t>exceeds the extra </a:t>
            </a:r>
          </a:p>
          <a:p>
            <a:r>
              <a:rPr lang="en-US" dirty="0">
                <a:latin typeface="Gill Sans Light"/>
                <a:cs typeface="Gill Sans Light"/>
              </a:rPr>
              <a:t>noise </a:t>
            </a:r>
            <a:r>
              <a:rPr lang="en-US" dirty="0" smtClean="0">
                <a:latin typeface="Gill Sans Light"/>
                <a:cs typeface="Gill Sans Light"/>
              </a:rPr>
              <a:t>introduced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22" name="Line Callout 2 21"/>
          <p:cNvSpPr/>
          <p:nvPr/>
        </p:nvSpPr>
        <p:spPr>
          <a:xfrm>
            <a:off x="7122619" y="1850571"/>
            <a:ext cx="1850545" cy="1504226"/>
          </a:xfrm>
          <a:prstGeom prst="borderCallout2">
            <a:avLst>
              <a:gd name="adj1" fmla="val 26667"/>
              <a:gd name="adj2" fmla="val 954"/>
              <a:gd name="adj3" fmla="val 25228"/>
              <a:gd name="adj4" fmla="val 479"/>
              <a:gd name="adj5" fmla="val 62224"/>
              <a:gd name="adj6" fmla="val 210"/>
            </a:avLst>
          </a:prstGeom>
          <a:solidFill>
            <a:srgbClr val="FCD5B5"/>
          </a:solidFill>
          <a:ln w="19050" cmpd="sng">
            <a:solidFill>
              <a:srgbClr val="595959"/>
            </a:solidFill>
            <a:prstDash val="dot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Gill Sans Light"/>
                <a:cs typeface="Gill Sans Light"/>
              </a:rPr>
              <a:t>random &gt; S</a:t>
            </a:r>
            <a:r>
              <a:rPr lang="en-US" baseline="-25000" dirty="0">
                <a:latin typeface="Gill Sans Light"/>
                <a:cs typeface="Gill Sans Light"/>
              </a:rPr>
              <a:t>2</a:t>
            </a:r>
          </a:p>
          <a:p>
            <a:r>
              <a:rPr lang="en-US" dirty="0">
                <a:latin typeface="Gill Sans Light"/>
                <a:cs typeface="Gill Sans Light"/>
              </a:rPr>
              <a:t>w</a:t>
            </a:r>
            <a:r>
              <a:rPr lang="en-US" dirty="0" smtClean="0">
                <a:latin typeface="Gill Sans Light"/>
                <a:cs typeface="Gill Sans Light"/>
              </a:rPr>
              <a:t>hen low-scoring</a:t>
            </a:r>
            <a:endParaRPr lang="en-US" dirty="0">
              <a:latin typeface="Gill Sans Light"/>
              <a:cs typeface="Gill Sans Light"/>
            </a:endParaRPr>
          </a:p>
          <a:p>
            <a:r>
              <a:rPr lang="en-US" dirty="0">
                <a:latin typeface="Gill Sans Light"/>
                <a:cs typeface="Gill Sans Light"/>
              </a:rPr>
              <a:t>sentence pairs </a:t>
            </a:r>
          </a:p>
          <a:p>
            <a:r>
              <a:rPr lang="en-US" dirty="0">
                <a:latin typeface="Gill Sans Light"/>
                <a:cs typeface="Gill Sans Light"/>
              </a:rPr>
              <a:t>may be helpful in</a:t>
            </a:r>
          </a:p>
          <a:p>
            <a:r>
              <a:rPr lang="en-US" dirty="0">
                <a:latin typeface="Gill Sans Light"/>
                <a:cs typeface="Gill Sans Light"/>
              </a:rPr>
              <a:t>MT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83859" y="1057578"/>
            <a:ext cx="1257300" cy="9276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 cmpd="sng">
            <a:solidFill>
              <a:schemeClr val="tx1">
                <a:lumMod val="65000"/>
                <a:lumOff val="35000"/>
              </a:schemeClr>
            </a:solidFill>
            <a:prstDash val="dot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Light"/>
                <a:cs typeface="Gill Sans Light"/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  <a:latin typeface="Gill Sans Light"/>
                <a:cs typeface="Gill Sans Ligh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Gill Sans Light"/>
                <a:cs typeface="Gill Sans Light"/>
              </a:rPr>
              <a:t>&gt;S</a:t>
            </a:r>
            <a:r>
              <a:rPr lang="en-US" baseline="-25000" dirty="0" smtClean="0">
                <a:solidFill>
                  <a:schemeClr val="tx1"/>
                </a:solidFill>
                <a:latin typeface="Gill Sans Light"/>
                <a:cs typeface="Gill Sans Ligh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Gill Sans Light"/>
                <a:cs typeface="Gill Sans Light"/>
              </a:rPr>
              <a:t> consistently</a:t>
            </a:r>
            <a:endParaRPr lang="en-US" dirty="0">
              <a:solidFill>
                <a:schemeClr val="tx1"/>
              </a:solidFill>
              <a:latin typeface="Gill Sans Light"/>
              <a:cs typeface="Gill Sans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734" y="4516250"/>
            <a:ext cx="1752600" cy="9276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 cmpd="sng">
            <a:solidFill>
              <a:schemeClr val="tx1">
                <a:lumMod val="65000"/>
                <a:lumOff val="35000"/>
              </a:schemeClr>
            </a:solidFill>
            <a:prstDash val="dot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Light"/>
                <a:cs typeface="Gill Sans Light"/>
              </a:rPr>
              <a:t>2.39 BLEU improvement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Gill Sans Light"/>
                <a:cs typeface="Gill Sans Light"/>
              </a:rPr>
              <a:t>over baseline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24929" y="6276314"/>
            <a:ext cx="171505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Gill Sans Light"/>
                <a:cs typeface="Gill Sans Light"/>
              </a:rPr>
              <a:t>Baseline = 21.37</a:t>
            </a:r>
            <a:endParaRPr lang="en-US" b="1" dirty="0">
              <a:latin typeface="Gill Sans Light"/>
              <a:cs typeface="Gill Sans Light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597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Gill Sans Light"/>
                <a:cs typeface="Gill Sans Light"/>
              </a:rPr>
              <a:t>Evaluation on MT</a:t>
            </a:r>
            <a:endParaRPr lang="en-US" sz="4000" b="1" dirty="0">
              <a:latin typeface="Gill Sans Light"/>
              <a:cs typeface="Gill Sans Ligh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27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2"/>
    </mc:Choice>
    <mc:Fallback xmlns="">
      <p:transition xmlns:p14="http://schemas.microsoft.com/office/powerpoint/2010/main" spd="slow" advTm="8614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3395" y="1365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Gill Sans Light"/>
                <a:cs typeface="Gill Sans Light"/>
              </a:rPr>
              <a:t>Conclusions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2801" y="1363573"/>
            <a:ext cx="8769439" cy="5494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Gill Sans Light"/>
                <a:cs typeface="Gill Sans Light"/>
                <a:sym typeface="Wingdings"/>
              </a:rPr>
              <a:t>Built approach to extract parallel sentences from freely available resources</a:t>
            </a:r>
          </a:p>
          <a:p>
            <a:pPr lvl="1"/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5m sentence pairs  highest BLEU in WMT’10</a:t>
            </a:r>
          </a:p>
          <a:p>
            <a:pPr lvl="1"/>
            <a:r>
              <a:rPr lang="en-US" sz="2400" dirty="0">
                <a:latin typeface="Gill Sans Light"/>
                <a:cs typeface="Gill Sans Light"/>
                <a:sym typeface="Wingdings"/>
              </a:rPr>
              <a:t>d</a:t>
            </a: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ata-driven &gt; task-specific engineering</a:t>
            </a:r>
          </a:p>
          <a:p>
            <a:pPr lvl="1">
              <a:buFont typeface="Wingdings" charset="0"/>
              <a:buChar char="à"/>
            </a:pP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Why not grab a free lunch?</a:t>
            </a:r>
            <a:endParaRPr lang="en-US" sz="2400" dirty="0">
              <a:latin typeface="Gill Sans Light"/>
              <a:cs typeface="Gill Sans Light"/>
              <a:sym typeface="Wingdings"/>
            </a:endParaRPr>
          </a:p>
          <a:p>
            <a:pPr lvl="1">
              <a:buFont typeface="Wingdings" charset="0"/>
              <a:buChar char="à"/>
            </a:pPr>
            <a:endParaRPr lang="en-US" dirty="0">
              <a:latin typeface="Gill Sans Light"/>
              <a:cs typeface="Gill Sans Light"/>
              <a:sym typeface="Wingdings"/>
            </a:endParaRPr>
          </a:p>
          <a:p>
            <a:r>
              <a:rPr lang="en-US" dirty="0" smtClean="0">
                <a:latin typeface="Gill Sans Light"/>
                <a:cs typeface="Gill Sans Light"/>
                <a:sym typeface="Wingdings"/>
              </a:rPr>
              <a:t>We plan to extend to more language pairs and share our findings with the community</a:t>
            </a:r>
          </a:p>
          <a:p>
            <a:endParaRPr lang="en-US" sz="2400" dirty="0">
              <a:latin typeface="Gill Sans Light"/>
              <a:cs typeface="Gill Sans Light"/>
              <a:sym typeface="Wingdings"/>
            </a:endParaRPr>
          </a:p>
          <a:p>
            <a:r>
              <a:rPr lang="en-US" dirty="0" smtClean="0">
                <a:latin typeface="Gill Sans Light"/>
                <a:cs typeface="Gill Sans Light"/>
                <a:sym typeface="Wingdings"/>
              </a:rPr>
              <a:t>All of our code and data is freely available</a:t>
            </a:r>
          </a:p>
          <a:p>
            <a:pPr marL="0" indent="0">
              <a:buNone/>
            </a:pP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	</a:t>
            </a:r>
          </a:p>
          <a:p>
            <a:pPr marL="0" indent="0">
              <a:buNone/>
            </a:pPr>
            <a:endParaRPr lang="en-US" sz="1800" dirty="0" smtClean="0">
              <a:latin typeface="Gill Sans Light"/>
              <a:cs typeface="Gill Sans Light"/>
              <a:sym typeface="Wingding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1781" y="1251966"/>
            <a:ext cx="83550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7439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19"/>
    </mc:Choice>
    <mc:Fallback xmlns="">
      <p:transition xmlns:p14="http://schemas.microsoft.com/office/powerpoint/2010/main" spd="slow" advTm="5941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5591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latin typeface="Gill Sans Light"/>
                <a:cs typeface="Gill Sans Light"/>
              </a:rPr>
              <a:t>Thank you!</a:t>
            </a:r>
          </a:p>
          <a:p>
            <a:pPr marL="0" indent="0">
              <a:buNone/>
            </a:pPr>
            <a:endParaRPr lang="en-US" dirty="0" smtClean="0">
              <a:latin typeface="Gill Sans Light"/>
              <a:cs typeface="Gill Sans Light"/>
              <a:sym typeface="Wingdings"/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latin typeface="Gill Sans Light"/>
                <a:cs typeface="Gill Sans Light"/>
                <a:sym typeface="Wingdings"/>
              </a:rPr>
              <a:t>Code: </a:t>
            </a:r>
            <a:r>
              <a:rPr lang="en-US" dirty="0" smtClean="0">
                <a:latin typeface="Gill Sans Light"/>
                <a:cs typeface="Gill Sans Light"/>
                <a:sym typeface="Wingdings"/>
                <a:hlinkClick r:id="rId2"/>
              </a:rPr>
              <a:t>ivory.cc</a:t>
            </a:r>
            <a:endParaRPr lang="en-US" dirty="0">
              <a:latin typeface="Gill Sans Light"/>
              <a:cs typeface="Gill Sans Light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Gill Sans Light"/>
                <a:cs typeface="Gill Sans Light"/>
                <a:sym typeface="Wingdings"/>
              </a:rPr>
              <a:t>Data: </a:t>
            </a:r>
            <a:r>
              <a:rPr lang="en-US" dirty="0" smtClean="0">
                <a:latin typeface="Gill Sans Light"/>
                <a:cs typeface="Gill Sans Light"/>
                <a:sym typeface="Wingdings"/>
                <a:hlinkClick r:id="rId3"/>
              </a:rPr>
              <a:t>www.github.com</a:t>
            </a:r>
            <a:r>
              <a:rPr lang="en-US" dirty="0">
                <a:latin typeface="Gill Sans Light"/>
                <a:cs typeface="Gill Sans Light"/>
                <a:sym typeface="Wingdings"/>
                <a:hlinkClick r:id="rId3"/>
              </a:rPr>
              <a:t>/ferhanture/WikiBitext</a:t>
            </a:r>
          </a:p>
          <a:p>
            <a:pPr marL="0" indent="0" algn="ctr">
              <a:buNone/>
            </a:pPr>
            <a:endParaRPr lang="en-US" sz="72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17758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156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Gill Sans Light"/>
                <a:cs typeface="Gill Sans Light"/>
              </a:rPr>
              <a:t>Algorithm Design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-54115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139700" y="19050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190500" y="1642152"/>
            <a:ext cx="8956954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ill Sans Light"/>
                <a:cs typeface="Gill Sans Light"/>
              </a:rPr>
              <a:t>R</a:t>
            </a:r>
            <a:r>
              <a:rPr lang="en-US" sz="2400" dirty="0" smtClean="0">
                <a:latin typeface="Gill Sans Light"/>
                <a:cs typeface="Gill Sans Light"/>
              </a:rPr>
              <a:t>educe</a:t>
            </a:r>
            <a:r>
              <a:rPr lang="en-US" sz="2400" dirty="0">
                <a:latin typeface="Gill Sans Light"/>
                <a:cs typeface="Gill Sans Light"/>
              </a:rPr>
              <a:t>-side join in </a:t>
            </a:r>
            <a:r>
              <a:rPr lang="en-US" sz="2400" dirty="0" smtClean="0">
                <a:latin typeface="Gill Sans Light"/>
                <a:cs typeface="Gill Sans Light"/>
              </a:rPr>
              <a:t>MapReduce </a:t>
            </a:r>
            <a:r>
              <a:rPr lang="en-US" sz="2400" dirty="0">
                <a:latin typeface="Gill Sans Light"/>
                <a:cs typeface="Gill Sans Light"/>
              </a:rPr>
              <a:t>where </a:t>
            </a:r>
            <a:r>
              <a:rPr lang="en-US" sz="2400" dirty="0" smtClean="0">
                <a:latin typeface="Gill Sans Light"/>
                <a:cs typeface="Gill Sans Light"/>
              </a:rPr>
              <a:t>(d</a:t>
            </a:r>
            <a:r>
              <a:rPr lang="en-US" sz="2400" baseline="-25000" dirty="0" smtClean="0">
                <a:latin typeface="Gill Sans Light"/>
                <a:cs typeface="Gill Sans Light"/>
              </a:rPr>
              <a:t>e </a:t>
            </a:r>
            <a:r>
              <a:rPr lang="en-US" sz="2400" dirty="0" smtClean="0">
                <a:latin typeface="Gill Sans Light"/>
                <a:cs typeface="Gill Sans Light"/>
              </a:rPr>
              <a:t>, </a:t>
            </a:r>
            <a:r>
              <a:rPr lang="en-US" sz="2400" dirty="0" err="1" smtClean="0">
                <a:latin typeface="Gill Sans Light"/>
                <a:cs typeface="Gill Sans Light"/>
              </a:rPr>
              <a:t>d</a:t>
            </a:r>
            <a:r>
              <a:rPr lang="en-US" sz="24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2400" dirty="0" smtClean="0">
                <a:latin typeface="Gill Sans Light"/>
                <a:cs typeface="Gill Sans Light"/>
              </a:rPr>
              <a:t>) </a:t>
            </a:r>
            <a:r>
              <a:rPr lang="en-US" sz="2400" dirty="0">
                <a:latin typeface="Gill Sans Light"/>
                <a:cs typeface="Gill Sans Light"/>
              </a:rPr>
              <a:t>serves as </a:t>
            </a:r>
            <a:r>
              <a:rPr lang="en-US" sz="2400" dirty="0" smtClean="0">
                <a:latin typeface="Gill Sans Light"/>
                <a:cs typeface="Gill Sans Light"/>
              </a:rPr>
              <a:t>join key </a:t>
            </a:r>
          </a:p>
          <a:p>
            <a:endParaRPr lang="en-US" sz="2400" dirty="0" smtClean="0">
              <a:latin typeface="Gill Sans Light"/>
              <a:cs typeface="Gill Sans Light"/>
            </a:endParaRPr>
          </a:p>
          <a:p>
            <a:r>
              <a:rPr lang="en-US" sz="2400" dirty="0" smtClean="0">
                <a:latin typeface="Gill Sans Light"/>
                <a:cs typeface="Gill Sans Light"/>
              </a:rPr>
              <a:t>Sentences are </a:t>
            </a:r>
            <a:r>
              <a:rPr lang="en-US" sz="2400" dirty="0">
                <a:latin typeface="Gill Sans Light"/>
                <a:cs typeface="Gill Sans Light"/>
              </a:rPr>
              <a:t>emitted multiple times, one for </a:t>
            </a:r>
            <a:r>
              <a:rPr lang="en-US" sz="2400" dirty="0" smtClean="0">
                <a:latin typeface="Gill Sans Light"/>
                <a:cs typeface="Gill Sans Light"/>
              </a:rPr>
              <a:t>each (d</a:t>
            </a:r>
            <a:r>
              <a:rPr lang="en-US" sz="2400" baseline="-25000" dirty="0" smtClean="0">
                <a:latin typeface="Gill Sans Light"/>
                <a:cs typeface="Gill Sans Light"/>
              </a:rPr>
              <a:t>e </a:t>
            </a:r>
            <a:r>
              <a:rPr lang="en-US" sz="2400" dirty="0" smtClean="0">
                <a:latin typeface="Gill Sans Light"/>
                <a:cs typeface="Gill Sans Light"/>
              </a:rPr>
              <a:t>, </a:t>
            </a:r>
            <a:r>
              <a:rPr lang="en-US" sz="2400" dirty="0" err="1" smtClean="0">
                <a:latin typeface="Gill Sans Light"/>
                <a:cs typeface="Gill Sans Light"/>
              </a:rPr>
              <a:t>d</a:t>
            </a:r>
            <a:r>
              <a:rPr lang="en-US" sz="24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2400" dirty="0">
                <a:latin typeface="Gill Sans Light"/>
                <a:cs typeface="Gill Sans Light"/>
              </a:rPr>
              <a:t>) </a:t>
            </a:r>
            <a:r>
              <a:rPr lang="en-US" sz="2400" dirty="0" smtClean="0">
                <a:latin typeface="Gill Sans Light"/>
                <a:cs typeface="Gill Sans Light"/>
              </a:rPr>
              <a:t>pair:</a:t>
            </a:r>
          </a:p>
          <a:p>
            <a:pPr lvl="1">
              <a:buFont typeface="Wingdings" charset="0"/>
              <a:buChar char="à"/>
            </a:pPr>
            <a:r>
              <a:rPr lang="en-US" sz="2400" dirty="0" smtClean="0">
                <a:latin typeface="Gill Sans Light"/>
                <a:cs typeface="Gill Sans Light"/>
              </a:rPr>
              <a:t> increased </a:t>
            </a:r>
            <a:r>
              <a:rPr lang="en-US" sz="2400" dirty="0">
                <a:latin typeface="Gill Sans Light"/>
                <a:cs typeface="Gill Sans Light"/>
              </a:rPr>
              <a:t>network traffic during the </a:t>
            </a:r>
            <a:r>
              <a:rPr lang="en-US" sz="2400" dirty="0" smtClean="0">
                <a:latin typeface="Gill Sans Light"/>
                <a:cs typeface="Gill Sans Light"/>
              </a:rPr>
              <a:t>shuffle/sort phase.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Gill Sans Light"/>
                <a:cs typeface="Gill Sans Light"/>
              </a:rPr>
              <a:t> </a:t>
            </a:r>
          </a:p>
          <a:p>
            <a:r>
              <a:rPr lang="en-US" sz="2400" dirty="0" smtClean="0">
                <a:latin typeface="Gill Sans Light"/>
                <a:cs typeface="Gill Sans Light"/>
              </a:rPr>
              <a:t>Alternative: group together all d</a:t>
            </a:r>
            <a:r>
              <a:rPr lang="en-US" sz="2400" baseline="-25000" dirty="0" smtClean="0">
                <a:latin typeface="Gill Sans Light"/>
                <a:cs typeface="Gill Sans Light"/>
              </a:rPr>
              <a:t>e</a:t>
            </a:r>
            <a:r>
              <a:rPr lang="en-US" sz="2400" dirty="0" smtClean="0">
                <a:latin typeface="Gill Sans Light"/>
                <a:cs typeface="Gill Sans Light"/>
              </a:rPr>
              <a:t> similar to some </a:t>
            </a:r>
            <a:r>
              <a:rPr lang="en-US" sz="2400" dirty="0" err="1" smtClean="0">
                <a:latin typeface="Gill Sans Light"/>
                <a:cs typeface="Gill Sans Light"/>
              </a:rPr>
              <a:t>d</a:t>
            </a:r>
            <a:r>
              <a:rPr lang="en-US" sz="2400" baseline="-25000" dirty="0" err="1" smtClean="0">
                <a:latin typeface="Gill Sans Light"/>
                <a:cs typeface="Gill Sans Light"/>
              </a:rPr>
              <a:t>f</a:t>
            </a:r>
            <a:endParaRPr lang="en-US" sz="2400" dirty="0">
              <a:latin typeface="Gill Sans Light"/>
              <a:cs typeface="Gill Sans Light"/>
            </a:endParaRPr>
          </a:p>
          <a:p>
            <a:pPr lvl="1"/>
            <a:r>
              <a:rPr lang="en-US" sz="2400" dirty="0">
                <a:latin typeface="Gill Sans Light"/>
                <a:cs typeface="Gill Sans Light"/>
              </a:rPr>
              <a:t>m</a:t>
            </a:r>
            <a:r>
              <a:rPr lang="en-US" sz="2400" dirty="0" smtClean="0">
                <a:latin typeface="Gill Sans Light"/>
                <a:cs typeface="Gill Sans Light"/>
              </a:rPr>
              <a:t>uch slower </a:t>
            </a:r>
            <a:r>
              <a:rPr lang="en-US" sz="2400" dirty="0">
                <a:latin typeface="Gill Sans Light"/>
                <a:cs typeface="Gill Sans Light"/>
              </a:rPr>
              <a:t>despite reduced </a:t>
            </a:r>
            <a:r>
              <a:rPr lang="en-US" sz="2400" dirty="0" smtClean="0">
                <a:latin typeface="Gill Sans Light"/>
                <a:cs typeface="Gill Sans Light"/>
              </a:rPr>
              <a:t>network traffic</a:t>
            </a:r>
            <a:r>
              <a:rPr lang="en-US" sz="2400" dirty="0">
                <a:latin typeface="Gill Sans Light"/>
                <a:cs typeface="Gill Sans Light"/>
              </a:rPr>
              <a:t>, due to skew in the distribution of </a:t>
            </a:r>
            <a:r>
              <a:rPr lang="en-US" sz="2400" dirty="0" smtClean="0">
                <a:latin typeface="Gill Sans Light"/>
                <a:cs typeface="Gill Sans Light"/>
              </a:rPr>
              <a:t>similar document pairs</a:t>
            </a: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half </a:t>
            </a:r>
            <a:r>
              <a:rPr lang="en-US" sz="2400" dirty="0">
                <a:latin typeface="Gill Sans Light"/>
                <a:cs typeface="Gill Sans Light"/>
              </a:rPr>
              <a:t>of </a:t>
            </a:r>
            <a:r>
              <a:rPr lang="en-US" sz="2400" dirty="0" smtClean="0">
                <a:latin typeface="Gill Sans Light"/>
                <a:cs typeface="Gill Sans Light"/>
              </a:rPr>
              <a:t>the source </a:t>
            </a:r>
            <a:r>
              <a:rPr lang="en-US" sz="2400" dirty="0">
                <a:latin typeface="Gill Sans Light"/>
                <a:cs typeface="Gill Sans Light"/>
              </a:rPr>
              <a:t>collection was not linked to any target document</a:t>
            </a:r>
            <a:r>
              <a:rPr lang="en-US" sz="2400" dirty="0" smtClean="0">
                <a:latin typeface="Gill Sans Light"/>
                <a:cs typeface="Gill Sans Light"/>
              </a:rPr>
              <a:t>, 4</a:t>
            </a:r>
            <a:r>
              <a:rPr lang="en-US" sz="2400" dirty="0">
                <a:latin typeface="Gill Sans Light"/>
                <a:cs typeface="Gill Sans Light"/>
              </a:rPr>
              <a:t>% had more than 100 </a:t>
            </a:r>
            <a:r>
              <a:rPr lang="en-US" sz="2400" dirty="0" smtClean="0">
                <a:latin typeface="Gill Sans Light"/>
                <a:cs typeface="Gill Sans Light"/>
              </a:rPr>
              <a:t>links each. </a:t>
            </a:r>
          </a:p>
          <a:p>
            <a:pPr lvl="1"/>
            <a:r>
              <a:rPr lang="en-US" sz="2400" dirty="0" smtClean="0">
                <a:latin typeface="Gill Sans Light"/>
                <a:cs typeface="Gill Sans Light"/>
              </a:rPr>
              <a:t>load imbalance on reducers </a:t>
            </a:r>
            <a:r>
              <a:rPr lang="en-US" sz="2400" dirty="0" smtClean="0">
                <a:latin typeface="Gill Sans Light"/>
                <a:cs typeface="Gill Sans Light"/>
                <a:sym typeface="Wingdings"/>
              </a:rPr>
              <a:t></a:t>
            </a:r>
            <a:r>
              <a:rPr lang="en-US" sz="2400" dirty="0" smtClean="0">
                <a:latin typeface="Gill Sans Light"/>
                <a:cs typeface="Gill Sans Light"/>
              </a:rPr>
              <a:t> “stragglers” increase total runtime</a:t>
            </a:r>
            <a:endParaRPr lang="en-US" sz="2400" dirty="0">
              <a:latin typeface="Gill Sans Light"/>
              <a:cs typeface="Gill Sans Ligh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1781" y="1251966"/>
            <a:ext cx="83550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371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9"/>
    </mc:Choice>
    <mc:Fallback xmlns="">
      <p:transition xmlns:p14="http://schemas.microsoft.com/office/powerpoint/2010/main" spd="slow" advTm="131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0864" y="1752600"/>
            <a:ext cx="88138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 smtClean="0">
                <a:latin typeface="Gill Sans Light"/>
                <a:cs typeface="Gill Sans Light"/>
              </a:rPr>
              <a:t>Problem:</a:t>
            </a:r>
            <a:r>
              <a:rPr lang="en-US" sz="2400" dirty="0" smtClean="0">
                <a:latin typeface="Gill Sans Light"/>
                <a:cs typeface="Gill Sans Light"/>
              </a:rPr>
              <a:t> Mine </a:t>
            </a:r>
            <a:r>
              <a:rPr lang="en-US" sz="2400" dirty="0" err="1" smtClean="0">
                <a:latin typeface="Gill Sans Light"/>
                <a:cs typeface="Gill Sans Light"/>
              </a:rPr>
              <a:t>bitext</a:t>
            </a:r>
            <a:r>
              <a:rPr lang="en-US" sz="2400" dirty="0" smtClean="0">
                <a:latin typeface="Gill Sans Light"/>
                <a:cs typeface="Gill Sans Light"/>
              </a:rPr>
              <a:t> from comparable corpora</a:t>
            </a:r>
          </a:p>
          <a:p>
            <a:pPr marL="0" indent="0">
              <a:buNone/>
            </a:pPr>
            <a:endParaRPr lang="en-US" sz="2400" dirty="0" smtClean="0">
              <a:latin typeface="Gill Sans Light"/>
              <a:cs typeface="Gill Sans Light"/>
            </a:endParaRPr>
          </a:p>
          <a:p>
            <a:pPr marL="0" indent="0">
              <a:buNone/>
            </a:pPr>
            <a:r>
              <a:rPr lang="en-US" sz="2400" u="sng" dirty="0" smtClean="0">
                <a:latin typeface="Gill Sans Light"/>
                <a:cs typeface="Gill Sans Light"/>
              </a:rPr>
              <a:t>Application:</a:t>
            </a:r>
            <a:r>
              <a:rPr lang="en-US" sz="2400" dirty="0" smtClean="0">
                <a:latin typeface="Gill Sans Light"/>
                <a:cs typeface="Gill Sans Light"/>
              </a:rPr>
              <a:t> Improve </a:t>
            </a:r>
            <a:r>
              <a:rPr lang="en-US" sz="2400" dirty="0" smtClean="0">
                <a:latin typeface="Gill Sans Light"/>
                <a:cs typeface="Gill Sans Light"/>
              </a:rPr>
              <a:t>quality of MT models</a:t>
            </a:r>
            <a:endParaRPr lang="en-US" sz="2400" dirty="0" smtClean="0">
              <a:latin typeface="Gill Sans Light"/>
              <a:cs typeface="Gill Sans Light"/>
            </a:endParaRPr>
          </a:p>
          <a:p>
            <a:pPr marL="0" indent="0">
              <a:buNone/>
            </a:pPr>
            <a:endParaRPr lang="en-US" sz="2400" dirty="0" smtClean="0">
              <a:latin typeface="Gill Sans Light"/>
              <a:cs typeface="Gill Sans Light"/>
            </a:endParaRPr>
          </a:p>
          <a:p>
            <a:pPr marL="0" indent="0">
              <a:buNone/>
            </a:pPr>
            <a:r>
              <a:rPr lang="en-US" sz="2400" u="sng" dirty="0" smtClean="0">
                <a:latin typeface="Gill Sans Light"/>
                <a:cs typeface="Gill Sans Light"/>
              </a:rPr>
              <a:t>Approach:</a:t>
            </a:r>
            <a:endParaRPr lang="en-US" sz="2400" dirty="0">
              <a:latin typeface="Gill Sans Light"/>
              <a:cs typeface="Gill Sans Light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Gill Sans Light"/>
                <a:cs typeface="Gill Sans Light"/>
              </a:rPr>
              <a:t>Phase 1 </a:t>
            </a:r>
          </a:p>
          <a:p>
            <a:pPr marL="457200" lvl="1" indent="0">
              <a:buNone/>
            </a:pPr>
            <a:r>
              <a:rPr lang="en-US" sz="2400" dirty="0">
                <a:latin typeface="Gill Sans Light"/>
                <a:cs typeface="Gill Sans Light"/>
              </a:rPr>
              <a:t>	</a:t>
            </a:r>
            <a:r>
              <a:rPr lang="en-US" sz="2400" dirty="0" smtClean="0">
                <a:latin typeface="Gill Sans Light"/>
                <a:cs typeface="Gill Sans Light"/>
              </a:rPr>
              <a:t>Identify similar </a:t>
            </a:r>
            <a:r>
              <a:rPr lang="en-US" sz="2400" dirty="0" smtClean="0">
                <a:latin typeface="Gill Sans Light"/>
                <a:cs typeface="Gill Sans Light"/>
              </a:rPr>
              <a:t>document pairs from comparable corpora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Gill Sans Light"/>
                <a:cs typeface="Gill Sans Light"/>
              </a:rPr>
              <a:t>Phase 2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>
                <a:latin typeface="Gill Sans Light"/>
                <a:cs typeface="Gill Sans Light"/>
              </a:rPr>
              <a:t>Generate candidate sentence pairs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>
                <a:latin typeface="Gill Sans Light"/>
                <a:cs typeface="Gill Sans Light"/>
              </a:rPr>
              <a:t>Classify each candidate as ‘parallel’ or ‘not parallel’</a:t>
            </a:r>
            <a:endParaRPr lang="en-US" sz="2800" dirty="0" smtClean="0">
              <a:latin typeface="Gill Sans Light"/>
              <a:cs typeface="Gill Sans Light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>
              <a:latin typeface="Gill Sans Light"/>
              <a:cs typeface="Gill Sans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Gill Sans Light"/>
                <a:cs typeface="Gill Sans Light"/>
              </a:rPr>
              <a:t>Extracting Bilingual Text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1781" y="1251966"/>
            <a:ext cx="83550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60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17"/>
    </mc:Choice>
    <mc:Fallback xmlns="">
      <p:transition xmlns:p14="http://schemas.microsoft.com/office/powerpoint/2010/main" spd="slow" advTm="7201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056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latin typeface="Gill Sans Light"/>
                <a:cs typeface="Gill Sans Light"/>
              </a:rPr>
              <a:t>Extracting Bilingual Text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257951" y="4638728"/>
            <a:ext cx="4682460" cy="1601465"/>
          </a:xfrm>
          <a:prstGeom prst="rect">
            <a:avLst/>
          </a:prstGeom>
          <a:solidFill>
            <a:srgbClr val="BFBFB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44847" y="2137920"/>
            <a:ext cx="2115636" cy="5168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Signature </a:t>
            </a:r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173385" y="5288711"/>
            <a:ext cx="1408095" cy="73609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Candidate </a:t>
            </a:r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487857" y="5297226"/>
            <a:ext cx="1087604" cy="72758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2-</a:t>
            </a:r>
            <a:r>
              <a:rPr lang="en-US" dirty="0" smtClean="0"/>
              <a:t>step</a:t>
            </a:r>
            <a:endParaRPr lang="en-US" dirty="0"/>
          </a:p>
          <a:p>
            <a:pPr algn="ctr"/>
            <a:r>
              <a:rPr lang="en-US" dirty="0" smtClean="0"/>
              <a:t>Classifier</a:t>
            </a:r>
            <a:endParaRPr lang="en-US" dirty="0"/>
          </a:p>
        </p:txBody>
      </p:sp>
      <p:cxnSp>
        <p:nvCxnSpPr>
          <p:cNvPr id="44" name="Elbow Connector 43"/>
          <p:cNvCxnSpPr>
            <a:endCxn id="40" idx="1"/>
          </p:cNvCxnSpPr>
          <p:nvPr/>
        </p:nvCxnSpPr>
        <p:spPr>
          <a:xfrm>
            <a:off x="2752228" y="2396364"/>
            <a:ext cx="1192619" cy="1"/>
          </a:xfrm>
          <a:prstGeom prst="bentConnector3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733502" y="1997498"/>
            <a:ext cx="129562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err="1" smtClean="0">
                <a:effectLst/>
              </a:rPr>
              <a:t>docvectors</a:t>
            </a:r>
            <a:r>
              <a:rPr lang="en-US" baseline="-25000" dirty="0" err="1" smtClean="0">
                <a:effectLst/>
              </a:rPr>
              <a:t>F</a:t>
            </a:r>
            <a:endParaRPr lang="en-US" dirty="0">
              <a:effectLst/>
            </a:endParaRPr>
          </a:p>
        </p:txBody>
      </p:sp>
      <p:cxnSp>
        <p:nvCxnSpPr>
          <p:cNvPr id="48" name="Elbow Connector 47"/>
          <p:cNvCxnSpPr/>
          <p:nvPr/>
        </p:nvCxnSpPr>
        <p:spPr>
          <a:xfrm>
            <a:off x="2742226" y="3394526"/>
            <a:ext cx="1192619" cy="1"/>
          </a:xfrm>
          <a:prstGeom prst="bentConnector3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708734" y="2995660"/>
            <a:ext cx="130035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err="1" smtClean="0">
                <a:effectLst/>
              </a:rPr>
              <a:t>docvectors</a:t>
            </a:r>
            <a:r>
              <a:rPr lang="en-US" baseline="-25000" dirty="0" err="1" smtClean="0">
                <a:effectLst/>
              </a:rPr>
              <a:t>E</a:t>
            </a:r>
            <a:endParaRPr lang="en-US" dirty="0">
              <a:effectLst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447619" y="2394644"/>
            <a:ext cx="1717985" cy="1482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78102" y="1713607"/>
            <a:ext cx="1715547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source-language</a:t>
            </a:r>
          </a:p>
          <a:p>
            <a:r>
              <a:rPr lang="en-US" dirty="0" smtClean="0">
                <a:effectLst/>
              </a:rPr>
              <a:t>collection F</a:t>
            </a:r>
            <a:endParaRPr lang="en-US" dirty="0">
              <a:effectLst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47618" y="3407634"/>
            <a:ext cx="172799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50057" y="2729844"/>
            <a:ext cx="1715547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target-language</a:t>
            </a:r>
          </a:p>
          <a:p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ollection E</a:t>
            </a:r>
            <a:endParaRPr lang="en-US" dirty="0">
              <a:effectLst/>
            </a:endParaRPr>
          </a:p>
        </p:txBody>
      </p:sp>
      <p:cxnSp>
        <p:nvCxnSpPr>
          <p:cNvPr id="56" name="Straight Arrow Connector 55"/>
          <p:cNvCxnSpPr>
            <a:stCxn id="43" idx="1"/>
          </p:cNvCxnSpPr>
          <p:nvPr/>
        </p:nvCxnSpPr>
        <p:spPr>
          <a:xfrm flipH="1">
            <a:off x="1822243" y="5661017"/>
            <a:ext cx="66561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32096" y="4634160"/>
            <a:ext cx="110831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/>
              </a:rPr>
              <a:t>Phase 2</a:t>
            </a:r>
            <a:endParaRPr lang="en-US" sz="2000" b="1" dirty="0">
              <a:effectLst/>
            </a:endParaRPr>
          </a:p>
        </p:txBody>
      </p:sp>
      <p:cxnSp>
        <p:nvCxnSpPr>
          <p:cNvPr id="59" name="Elbow Connector 58"/>
          <p:cNvCxnSpPr>
            <a:stCxn id="37" idx="3"/>
            <a:endCxn id="42" idx="3"/>
          </p:cNvCxnSpPr>
          <p:nvPr/>
        </p:nvCxnSpPr>
        <p:spPr>
          <a:xfrm>
            <a:off x="6553200" y="2794295"/>
            <a:ext cx="28280" cy="2862464"/>
          </a:xfrm>
          <a:prstGeom prst="bentConnector3">
            <a:avLst>
              <a:gd name="adj1" fmla="val 5350506"/>
            </a:avLst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3578567" y="5656759"/>
            <a:ext cx="1594422" cy="23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75461" y="5027499"/>
            <a:ext cx="157178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/>
              </a:rPr>
              <a:t>candidate </a:t>
            </a:r>
          </a:p>
          <a:p>
            <a:pPr algn="ctr"/>
            <a:r>
              <a:rPr lang="en-US" dirty="0"/>
              <a:t>s</a:t>
            </a:r>
            <a:r>
              <a:rPr lang="en-US" dirty="0" smtClean="0">
                <a:effectLst/>
              </a:rPr>
              <a:t>entence pairs</a:t>
            </a:r>
            <a:endParaRPr lang="en-US" dirty="0">
              <a:effectLst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7355" y="4930970"/>
            <a:ext cx="1137001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aligned </a:t>
            </a:r>
          </a:p>
          <a:p>
            <a:r>
              <a:rPr lang="en-US" dirty="0">
                <a:effectLst/>
              </a:rPr>
              <a:t>bilingual </a:t>
            </a:r>
          </a:p>
          <a:p>
            <a:r>
              <a:rPr lang="en-US" dirty="0" smtClean="0">
                <a:effectLst/>
              </a:rPr>
              <a:t>sentence</a:t>
            </a:r>
          </a:p>
          <a:p>
            <a:r>
              <a:rPr lang="en-US" dirty="0" smtClean="0">
                <a:effectLst/>
              </a:rPr>
              <a:t>pairs</a:t>
            </a:r>
            <a:endParaRPr lang="en-US" dirty="0">
              <a:effectLst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582224" y="2178742"/>
            <a:ext cx="1869891" cy="61555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cross-lingual</a:t>
            </a:r>
          </a:p>
          <a:p>
            <a:r>
              <a:rPr lang="en-US" dirty="0" smtClean="0">
                <a:effectLst/>
              </a:rPr>
              <a:t>document pairs</a:t>
            </a:r>
            <a:endParaRPr lang="en-US" dirty="0">
              <a:effectLst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934845" y="3089916"/>
            <a:ext cx="2115636" cy="5168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Signature </a:t>
            </a:r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257950" y="1685793"/>
            <a:ext cx="4295250" cy="221700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Gill Sans Light"/>
                <a:cs typeface="Gill Sans Light"/>
              </a:rPr>
              <a:t>“No </a:t>
            </a:r>
            <a:r>
              <a:rPr lang="en-US" sz="2000" b="1" dirty="0">
                <a:solidFill>
                  <a:srgbClr val="FFFFFF"/>
                </a:solidFill>
                <a:latin typeface="Gill Sans Light"/>
                <a:cs typeface="Gill Sans Light"/>
              </a:rPr>
              <a:t>Free Lunch: </a:t>
            </a:r>
            <a:r>
              <a:rPr lang="en-US" sz="2000" b="1" dirty="0" smtClean="0">
                <a:solidFill>
                  <a:srgbClr val="FFFFFF"/>
                </a:solidFill>
                <a:latin typeface="Gill Sans Light"/>
                <a:cs typeface="Gill Sans Light"/>
              </a:rPr>
              <a:t>Brute </a:t>
            </a:r>
            <a:r>
              <a:rPr lang="en-US" sz="2000" b="1" dirty="0">
                <a:solidFill>
                  <a:srgbClr val="FFFFFF"/>
                </a:solidFill>
                <a:latin typeface="Gill Sans Light"/>
                <a:cs typeface="Gill Sans Light"/>
              </a:rPr>
              <a:t>Force vs. </a:t>
            </a:r>
            <a:endParaRPr lang="en-US" sz="2000" b="1" dirty="0" smtClean="0">
              <a:solidFill>
                <a:srgbClr val="FFFFFF"/>
              </a:solidFill>
              <a:latin typeface="Gill Sans Light"/>
              <a:cs typeface="Gill Sans Light"/>
            </a:endParaRPr>
          </a:p>
          <a:p>
            <a:pPr algn="ctr"/>
            <a:r>
              <a:rPr lang="en-US" sz="2000" b="1" dirty="0" smtClean="0">
                <a:solidFill>
                  <a:srgbClr val="FFFFFF"/>
                </a:solidFill>
                <a:latin typeface="Gill Sans Light"/>
                <a:cs typeface="Gill Sans Light"/>
              </a:rPr>
              <a:t>Locality</a:t>
            </a:r>
            <a:r>
              <a:rPr lang="en-US" sz="2000" b="1" dirty="0">
                <a:solidFill>
                  <a:srgbClr val="FFFFFF"/>
                </a:solidFill>
                <a:latin typeface="Gill Sans Light"/>
                <a:cs typeface="Gill Sans Light"/>
              </a:rPr>
              <a:t>-Sensitive Hashing for Cross-lingual Pairwise </a:t>
            </a:r>
            <a:r>
              <a:rPr lang="en-US" sz="2000" b="1" dirty="0" smtClean="0">
                <a:solidFill>
                  <a:srgbClr val="FFFFFF"/>
                </a:solidFill>
                <a:latin typeface="Gill Sans Light"/>
                <a:cs typeface="Gill Sans Light"/>
              </a:rPr>
              <a:t>Similarity”. Ture et al. </a:t>
            </a:r>
            <a:r>
              <a:rPr lang="en-US" sz="2000" b="1" dirty="0" smtClean="0">
                <a:solidFill>
                  <a:srgbClr val="FFFFFF"/>
                </a:solidFill>
                <a:effectLst/>
                <a:latin typeface="Gill Sans Light"/>
                <a:cs typeface="Gill Sans Light"/>
              </a:rPr>
              <a:t>SIGIR 2011.</a:t>
            </a:r>
            <a:endParaRPr lang="en-US" sz="2000" b="1" dirty="0">
              <a:solidFill>
                <a:srgbClr val="FFFFFF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35284" y="1685793"/>
            <a:ext cx="1102260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/>
              </a:rPr>
              <a:t>Phase 1</a:t>
            </a:r>
            <a:endParaRPr lang="en-US" sz="2000" b="1" dirty="0">
              <a:solidFill>
                <a:schemeClr val="bg1"/>
              </a:solidFill>
              <a:effectLst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31781" y="1251966"/>
            <a:ext cx="83550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5272" y="1749133"/>
            <a:ext cx="1882773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1.5m German Wikipedia articles</a:t>
            </a:r>
            <a:endParaRPr lang="en-US" dirty="0">
              <a:effectLst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272" y="2746273"/>
            <a:ext cx="2208778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3.5m English Wikipedia articles</a:t>
            </a:r>
            <a:endParaRPr lang="en-US" dirty="0">
              <a:effectLst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95290" y="1872458"/>
            <a:ext cx="1869891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64m</a:t>
            </a:r>
          </a:p>
          <a:p>
            <a:r>
              <a:rPr lang="en-US" dirty="0" smtClean="0">
                <a:effectLst/>
              </a:rPr>
              <a:t>German-English</a:t>
            </a:r>
          </a:p>
          <a:p>
            <a:r>
              <a:rPr lang="en-US" dirty="0" smtClean="0">
                <a:effectLst/>
              </a:rPr>
              <a:t>article pairs</a:t>
            </a:r>
            <a:endParaRPr lang="en-US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503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24"/>
    </mc:Choice>
    <mc:Fallback xmlns="">
      <p:transition xmlns:p14="http://schemas.microsoft.com/office/powerpoint/2010/main" spd="slow" advTm="8602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63" grpId="0"/>
      <p:bldP spid="28" grpId="0"/>
      <p:bldP spid="2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0864" y="1752600"/>
            <a:ext cx="88138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u="sng" dirty="0" smtClean="0">
                <a:latin typeface="Gill Sans Light"/>
                <a:cs typeface="Gill Sans Light"/>
              </a:rPr>
              <a:t>Challenge:</a:t>
            </a:r>
            <a:r>
              <a:rPr lang="en-US" sz="2800" dirty="0" smtClean="0">
                <a:latin typeface="Gill Sans Light"/>
                <a:cs typeface="Gill Sans Light"/>
              </a:rPr>
              <a:t> </a:t>
            </a:r>
            <a:endParaRPr lang="en-US" sz="2800" dirty="0">
              <a:latin typeface="Gill Sans Light"/>
              <a:cs typeface="Gill Sans Light"/>
            </a:endParaRPr>
          </a:p>
          <a:p>
            <a:pPr marL="0" indent="0">
              <a:buNone/>
            </a:pPr>
            <a:r>
              <a:rPr lang="en-US" sz="2800" dirty="0" smtClean="0">
                <a:latin typeface="Gill Sans Light"/>
                <a:cs typeface="Gill Sans Light"/>
              </a:rPr>
              <a:t>64m document pairs </a:t>
            </a:r>
            <a:r>
              <a:rPr lang="en-US" sz="2800" dirty="0" smtClean="0">
                <a:latin typeface="Gill Sans Light"/>
                <a:cs typeface="Gill Sans Light"/>
                <a:sym typeface="Wingdings"/>
              </a:rPr>
              <a:t> </a:t>
            </a:r>
            <a:r>
              <a:rPr lang="en-US" sz="2800" i="1" dirty="0" smtClean="0">
                <a:latin typeface="Gill Sans Light"/>
                <a:cs typeface="Gill Sans Light"/>
              </a:rPr>
              <a:t>hundreds of billions</a:t>
            </a:r>
            <a:r>
              <a:rPr lang="en-US" sz="2800" dirty="0" smtClean="0">
                <a:latin typeface="Gill Sans Light"/>
                <a:cs typeface="Gill Sans Light"/>
              </a:rPr>
              <a:t> sentence pairs</a:t>
            </a:r>
          </a:p>
          <a:p>
            <a:pPr marL="0" indent="0">
              <a:buNone/>
            </a:pPr>
            <a:endParaRPr lang="en-US" sz="2800" dirty="0">
              <a:latin typeface="Gill Sans Light"/>
              <a:cs typeface="Gill Sans Light"/>
              <a:sym typeface="Wingdings"/>
            </a:endParaRPr>
          </a:p>
          <a:p>
            <a:pPr marL="0" indent="0">
              <a:buNone/>
            </a:pPr>
            <a:r>
              <a:rPr lang="en-US" sz="2800" u="sng" dirty="0" smtClean="0">
                <a:latin typeface="Gill Sans Light"/>
                <a:cs typeface="Gill Sans Light"/>
              </a:rPr>
              <a:t>Solution:</a:t>
            </a:r>
            <a:r>
              <a:rPr lang="en-US" sz="2800" dirty="0" smtClean="0">
                <a:latin typeface="Gill Sans Light"/>
                <a:cs typeface="Gill Sans Light"/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latin typeface="Gill Sans Light"/>
                <a:cs typeface="Gill Sans Light"/>
              </a:rPr>
              <a:t>2-step classification approach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>
                <a:latin typeface="Gill Sans Light"/>
                <a:cs typeface="Gill Sans Light"/>
              </a:rPr>
              <a:t>a </a:t>
            </a:r>
            <a:r>
              <a:rPr lang="en-US" b="1" i="1" dirty="0" smtClean="0">
                <a:latin typeface="Gill Sans Light"/>
                <a:cs typeface="Gill Sans Light"/>
              </a:rPr>
              <a:t>simple</a:t>
            </a:r>
            <a:r>
              <a:rPr lang="en-US" dirty="0" smtClean="0">
                <a:latin typeface="Gill Sans Light"/>
                <a:cs typeface="Gill Sans Light"/>
              </a:rPr>
              <a:t> classifier </a:t>
            </a:r>
            <a:r>
              <a:rPr lang="en-US" i="1" dirty="0" smtClean="0">
                <a:latin typeface="Gill Sans Light"/>
                <a:cs typeface="Gill Sans Light"/>
              </a:rPr>
              <a:t>efficiently</a:t>
            </a:r>
            <a:r>
              <a:rPr lang="en-US" dirty="0" smtClean="0">
                <a:latin typeface="Gill Sans Light"/>
                <a:cs typeface="Gill Sans Light"/>
              </a:rPr>
              <a:t> filters out irrelevant pairs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>
                <a:latin typeface="Gill Sans Light"/>
                <a:cs typeface="Gill Sans Light"/>
              </a:rPr>
              <a:t>a </a:t>
            </a:r>
            <a:r>
              <a:rPr lang="en-US" b="1" i="1" dirty="0" smtClean="0">
                <a:latin typeface="Gill Sans Light"/>
                <a:cs typeface="Gill Sans Light"/>
              </a:rPr>
              <a:t>complex</a:t>
            </a:r>
            <a:r>
              <a:rPr lang="en-US" dirty="0" smtClean="0">
                <a:latin typeface="Gill Sans Light"/>
                <a:cs typeface="Gill Sans Light"/>
              </a:rPr>
              <a:t> classifier </a:t>
            </a:r>
            <a:r>
              <a:rPr lang="en-US" i="1" dirty="0" smtClean="0">
                <a:latin typeface="Gill Sans Light"/>
                <a:cs typeface="Gill Sans Light"/>
              </a:rPr>
              <a:t>effectively</a:t>
            </a:r>
            <a:r>
              <a:rPr lang="en-US" dirty="0" smtClean="0">
                <a:latin typeface="Gill Sans Light"/>
                <a:cs typeface="Gill Sans Light"/>
              </a:rPr>
              <a:t> classifies remaining pairs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Gill Sans Light"/>
                <a:cs typeface="Gill Sans Light"/>
              </a:rPr>
              <a:t>Extracting Bilingual Text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1781" y="1251966"/>
            <a:ext cx="83550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90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17"/>
    </mc:Choice>
    <mc:Fallback xmlns="">
      <p:transition xmlns:p14="http://schemas.microsoft.com/office/powerpoint/2010/main" spd="slow" advTm="7201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0864" y="1587660"/>
            <a:ext cx="8813800" cy="5270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>
                <a:latin typeface="Gill Sans Light"/>
                <a:cs typeface="Gill Sans Light"/>
              </a:rPr>
              <a:t>Extracting </a:t>
            </a:r>
            <a:r>
              <a:rPr lang="en-US" sz="2600" dirty="0" err="1" smtClean="0">
                <a:latin typeface="Gill Sans Light"/>
                <a:cs typeface="Gill Sans Light"/>
              </a:rPr>
              <a:t>bitext</a:t>
            </a:r>
            <a:r>
              <a:rPr lang="en-US" sz="2600" dirty="0" smtClean="0">
                <a:latin typeface="Gill Sans Light"/>
                <a:cs typeface="Gill Sans Light"/>
              </a:rPr>
              <a:t> from web pages (</a:t>
            </a:r>
            <a:r>
              <a:rPr lang="en-US" sz="2400" i="1" dirty="0" smtClean="0">
                <a:latin typeface="Gill Sans Light"/>
                <a:cs typeface="Gill Sans Light"/>
              </a:rPr>
              <a:t>Resnik</a:t>
            </a:r>
            <a:r>
              <a:rPr lang="en-US" sz="2400" i="1" dirty="0">
                <a:latin typeface="Gill Sans Light"/>
                <a:cs typeface="Gill Sans Light"/>
              </a:rPr>
              <a:t>&amp;</a:t>
            </a:r>
            <a:r>
              <a:rPr lang="en-US" sz="2400" i="1" dirty="0" smtClean="0">
                <a:latin typeface="Gill Sans Light"/>
                <a:cs typeface="Gill Sans Light"/>
              </a:rPr>
              <a:t>Smith’03</a:t>
            </a:r>
            <a:r>
              <a:rPr lang="en-US" sz="2600" dirty="0" smtClean="0">
                <a:latin typeface="Gill Sans Light"/>
                <a:cs typeface="Gill Sans Light"/>
              </a:rPr>
              <a:t>)</a:t>
            </a:r>
            <a:r>
              <a:rPr lang="en-US" sz="2600" i="1" dirty="0" smtClean="0">
                <a:latin typeface="Gill Sans Light"/>
                <a:cs typeface="Gill Sans Light"/>
              </a:rPr>
              <a:t>, </a:t>
            </a:r>
            <a:r>
              <a:rPr lang="en-US" sz="2600" dirty="0" smtClean="0">
                <a:latin typeface="Gill Sans Light"/>
                <a:cs typeface="Gill Sans Light"/>
              </a:rPr>
              <a:t>news stories (</a:t>
            </a:r>
            <a:r>
              <a:rPr lang="en-US" sz="2400" i="1" dirty="0" smtClean="0">
                <a:latin typeface="Gill Sans Light"/>
                <a:cs typeface="Gill Sans Light"/>
              </a:rPr>
              <a:t>Munteanu</a:t>
            </a:r>
            <a:r>
              <a:rPr lang="en-US" sz="2400" i="1" dirty="0">
                <a:latin typeface="Gill Sans Light"/>
                <a:cs typeface="Gill Sans Light"/>
              </a:rPr>
              <a:t>&amp;</a:t>
            </a:r>
            <a:r>
              <a:rPr lang="en-US" sz="2400" i="1" dirty="0" smtClean="0">
                <a:latin typeface="Gill Sans Light"/>
                <a:cs typeface="Gill Sans Light"/>
              </a:rPr>
              <a:t>Marcu’05</a:t>
            </a:r>
            <a:r>
              <a:rPr lang="en-US" sz="2600" dirty="0" smtClean="0">
                <a:latin typeface="Gill Sans Light"/>
                <a:cs typeface="Gill Sans Light"/>
              </a:rPr>
              <a:t>)</a:t>
            </a:r>
            <a:r>
              <a:rPr lang="en-US" sz="2600" i="1" dirty="0" smtClean="0">
                <a:latin typeface="Gill Sans Light"/>
                <a:cs typeface="Gill Sans Light"/>
              </a:rPr>
              <a:t>, </a:t>
            </a:r>
            <a:r>
              <a:rPr lang="en-US" sz="2600" dirty="0" smtClean="0">
                <a:latin typeface="Gill Sans Light"/>
                <a:cs typeface="Gill Sans Light"/>
              </a:rPr>
              <a:t>and Wikipedia articles (</a:t>
            </a:r>
            <a:r>
              <a:rPr lang="en-US" sz="2400" i="1" dirty="0" smtClean="0">
                <a:latin typeface="Gill Sans Light"/>
                <a:cs typeface="Gill Sans Light"/>
              </a:rPr>
              <a:t>Smith </a:t>
            </a:r>
            <a:r>
              <a:rPr lang="en-US" sz="2400" i="1" dirty="0">
                <a:latin typeface="Gill Sans Light"/>
                <a:cs typeface="Gill Sans Light"/>
              </a:rPr>
              <a:t>et </a:t>
            </a:r>
            <a:r>
              <a:rPr lang="en-US" sz="2400" i="1" dirty="0" smtClean="0">
                <a:latin typeface="Gill Sans Light"/>
                <a:cs typeface="Gill Sans Light"/>
              </a:rPr>
              <a:t>al’10</a:t>
            </a:r>
            <a:r>
              <a:rPr lang="en-US" sz="2600" dirty="0" smtClean="0">
                <a:latin typeface="Gill Sans Light"/>
                <a:cs typeface="Gill Sans Light"/>
              </a:rPr>
              <a:t>)</a:t>
            </a:r>
            <a:r>
              <a:rPr lang="en-US" sz="2600" i="1" dirty="0">
                <a:latin typeface="Gill Sans Light"/>
                <a:cs typeface="Gill Sans Light"/>
              </a:rPr>
              <a:t>.</a:t>
            </a:r>
            <a:endParaRPr lang="en-US" sz="2600" i="1" dirty="0" smtClean="0">
              <a:latin typeface="Gill Sans Light"/>
              <a:cs typeface="Gill Sans Light"/>
            </a:endParaRPr>
          </a:p>
          <a:p>
            <a:r>
              <a:rPr lang="en-US" sz="2200" dirty="0" smtClean="0">
                <a:latin typeface="Gill Sans Light"/>
                <a:cs typeface="Gill Sans Light"/>
              </a:rPr>
              <a:t>no </a:t>
            </a:r>
            <a:r>
              <a:rPr lang="en-US" sz="2200" dirty="0" smtClean="0">
                <a:latin typeface="Gill Sans Light"/>
                <a:cs typeface="Gill Sans Light"/>
              </a:rPr>
              <a:t>heuristics on </a:t>
            </a:r>
            <a:r>
              <a:rPr lang="en-US" sz="2200" dirty="0" smtClean="0">
                <a:latin typeface="Gill Sans Light"/>
                <a:cs typeface="Gill Sans Light"/>
              </a:rPr>
              <a:t>document/time </a:t>
            </a:r>
            <a:r>
              <a:rPr lang="en-US" sz="2200" dirty="0">
                <a:latin typeface="Gill Sans Light"/>
                <a:cs typeface="Gill Sans Light"/>
              </a:rPr>
              <a:t>structure </a:t>
            </a:r>
            <a:r>
              <a:rPr lang="en-US" sz="2200" dirty="0" smtClean="0">
                <a:latin typeface="Gill Sans Light"/>
                <a:cs typeface="Gill Sans Light"/>
              </a:rPr>
              <a:t>(i.e., generalizable</a:t>
            </a:r>
            <a:r>
              <a:rPr lang="en-US" sz="2200" dirty="0">
                <a:latin typeface="Gill Sans Light"/>
                <a:cs typeface="Gill Sans Light"/>
              </a:rPr>
              <a:t>)</a:t>
            </a:r>
          </a:p>
          <a:p>
            <a:r>
              <a:rPr lang="en-US" sz="2200" dirty="0" smtClean="0">
                <a:latin typeface="Gill Sans Light"/>
                <a:cs typeface="Gill Sans Light"/>
              </a:rPr>
              <a:t>scalable implementation</a:t>
            </a:r>
          </a:p>
          <a:p>
            <a:endParaRPr lang="en-US" sz="1800" dirty="0" smtClean="0">
              <a:latin typeface="Gill Sans Light"/>
              <a:cs typeface="Gill Sans Light"/>
            </a:endParaRPr>
          </a:p>
          <a:p>
            <a:pPr marL="0" indent="0">
              <a:buNone/>
            </a:pPr>
            <a:r>
              <a:rPr lang="en-US" sz="2600" dirty="0" smtClean="0">
                <a:latin typeface="Gill Sans Light"/>
                <a:cs typeface="Gill Sans Light"/>
              </a:rPr>
              <a:t>Recent Google paper with similar motivation (</a:t>
            </a:r>
            <a:r>
              <a:rPr lang="en-US" sz="2400" i="1" dirty="0" err="1" smtClean="0">
                <a:latin typeface="Gill Sans Light"/>
                <a:cs typeface="Gill Sans Light"/>
              </a:rPr>
              <a:t>Uszkoreit</a:t>
            </a:r>
            <a:r>
              <a:rPr lang="en-US" sz="2400" i="1" dirty="0" smtClean="0">
                <a:latin typeface="Gill Sans Light"/>
                <a:cs typeface="Gill Sans Light"/>
              </a:rPr>
              <a:t> </a:t>
            </a:r>
            <a:r>
              <a:rPr lang="en-US" sz="2400" i="1" dirty="0">
                <a:latin typeface="Gill Sans Light"/>
                <a:cs typeface="Gill Sans Light"/>
              </a:rPr>
              <a:t>et </a:t>
            </a:r>
            <a:r>
              <a:rPr lang="en-US" sz="2400" i="1" dirty="0" smtClean="0">
                <a:latin typeface="Gill Sans Light"/>
                <a:cs typeface="Gill Sans Light"/>
              </a:rPr>
              <a:t>al’10</a:t>
            </a:r>
            <a:r>
              <a:rPr lang="en-US" sz="2600" dirty="0" smtClean="0">
                <a:latin typeface="Gill Sans Light"/>
                <a:cs typeface="Gill Sans Light"/>
              </a:rPr>
              <a:t>)</a:t>
            </a:r>
            <a:endParaRPr lang="en-US" sz="2600" dirty="0">
              <a:latin typeface="Gill Sans Light"/>
              <a:cs typeface="Gill Sans Light"/>
            </a:endParaRPr>
          </a:p>
          <a:p>
            <a:r>
              <a:rPr lang="en-US" sz="2200" dirty="0">
                <a:latin typeface="Gill Sans Light"/>
                <a:cs typeface="Gill Sans Light"/>
              </a:rPr>
              <a:t>f</a:t>
            </a:r>
            <a:r>
              <a:rPr lang="en-US" sz="2200" dirty="0" smtClean="0">
                <a:latin typeface="Gill Sans Light"/>
                <a:cs typeface="Gill Sans Light"/>
              </a:rPr>
              <a:t>ar less computational resources</a:t>
            </a:r>
          </a:p>
          <a:p>
            <a:r>
              <a:rPr lang="en-US" sz="2200" dirty="0" smtClean="0">
                <a:latin typeface="Gill Sans Light"/>
                <a:cs typeface="Gill Sans Light"/>
              </a:rPr>
              <a:t>control “efficiency </a:t>
            </a:r>
            <a:r>
              <a:rPr lang="en-US" sz="2200" dirty="0" err="1" smtClean="0">
                <a:latin typeface="Gill Sans Light"/>
                <a:cs typeface="Gill Sans Light"/>
              </a:rPr>
              <a:t>vs</a:t>
            </a:r>
            <a:r>
              <a:rPr lang="en-US" sz="2200" dirty="0" smtClean="0">
                <a:latin typeface="Gill Sans Light"/>
                <a:cs typeface="Gill Sans Light"/>
              </a:rPr>
              <a:t> effectiveness”</a:t>
            </a:r>
          </a:p>
          <a:p>
            <a:r>
              <a:rPr lang="en-US" sz="2200" dirty="0" smtClean="0">
                <a:latin typeface="Gill Sans Light"/>
                <a:cs typeface="Gill Sans Light"/>
                <a:sym typeface="Wingdings"/>
              </a:rPr>
              <a:t>not </a:t>
            </a:r>
            <a:r>
              <a:rPr lang="en-US" sz="2200" dirty="0">
                <a:latin typeface="Gill Sans Light"/>
                <a:cs typeface="Gill Sans Light"/>
                <a:sym typeface="Wingdings"/>
              </a:rPr>
              <a:t>simply “more data is better”</a:t>
            </a:r>
            <a:endParaRPr lang="en-US" sz="2200" dirty="0">
              <a:latin typeface="Gill Sans Light"/>
              <a:cs typeface="Gill Sans Light"/>
            </a:endParaRPr>
          </a:p>
          <a:p>
            <a:r>
              <a:rPr lang="en-US" sz="2200" dirty="0">
                <a:latin typeface="Gill Sans Light"/>
                <a:cs typeface="Gill Sans Light"/>
              </a:rPr>
              <a:t>s</a:t>
            </a:r>
            <a:r>
              <a:rPr lang="en-US" sz="2200" dirty="0" smtClean="0">
                <a:latin typeface="Gill Sans Light"/>
                <a:cs typeface="Gill Sans Light"/>
              </a:rPr>
              <a:t>ignificant </a:t>
            </a:r>
            <a:r>
              <a:rPr lang="en-US" sz="2200" dirty="0">
                <a:latin typeface="Gill Sans Light"/>
                <a:cs typeface="Gill Sans Light"/>
              </a:rPr>
              <a:t>results with much less </a:t>
            </a:r>
            <a:r>
              <a:rPr lang="en-US" sz="2200" dirty="0" smtClean="0">
                <a:latin typeface="Gill Sans Light"/>
                <a:cs typeface="Gill Sans Light"/>
              </a:rPr>
              <a:t>data</a:t>
            </a:r>
            <a:endParaRPr lang="en-US" sz="2200" dirty="0">
              <a:latin typeface="Gill Sans Light"/>
              <a:cs typeface="Gill Sans Light"/>
            </a:endParaRPr>
          </a:p>
          <a:p>
            <a:endParaRPr lang="en-US" sz="2200" dirty="0" smtClean="0">
              <a:latin typeface="Gill Sans Light"/>
              <a:cs typeface="Gill Sans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Gill Sans Light"/>
                <a:cs typeface="Gill Sans Light"/>
              </a:rPr>
              <a:t>Related Work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31781" y="1251966"/>
            <a:ext cx="83550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55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474"/>
    </mc:Choice>
    <mc:Fallback xmlns="">
      <p:transition xmlns:p14="http://schemas.microsoft.com/office/powerpoint/2010/main" spd="slow" advTm="19447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7001" y="1752600"/>
            <a:ext cx="88519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5" indent="-342900"/>
            <a:r>
              <a:rPr lang="en-US" sz="2400" b="1" dirty="0">
                <a:latin typeface="Gill Sans Light"/>
                <a:cs typeface="Gill Sans Light"/>
              </a:rPr>
              <a:t>cosine similarity</a:t>
            </a:r>
            <a:r>
              <a:rPr lang="en-US" sz="2400" dirty="0">
                <a:latin typeface="Gill Sans Light"/>
                <a:cs typeface="Gill Sans Light"/>
              </a:rPr>
              <a:t> of the two sentences s</a:t>
            </a:r>
            <a:r>
              <a:rPr lang="en-US" sz="2400" baseline="-25000" dirty="0">
                <a:latin typeface="Gill Sans Light"/>
                <a:cs typeface="Gill Sans Light"/>
              </a:rPr>
              <a:t>1</a:t>
            </a:r>
            <a:r>
              <a:rPr lang="en-US" sz="2400" dirty="0">
                <a:latin typeface="Gill Sans Light"/>
                <a:cs typeface="Gill Sans Light"/>
              </a:rPr>
              <a:t> and s</a:t>
            </a:r>
            <a:r>
              <a:rPr lang="en-US" sz="2400" baseline="-25000" dirty="0">
                <a:latin typeface="Gill Sans Light"/>
                <a:cs typeface="Gill Sans Light"/>
              </a:rPr>
              <a:t>2</a:t>
            </a:r>
            <a:endParaRPr lang="en-US" sz="2400" dirty="0">
              <a:latin typeface="Gill Sans Light"/>
              <a:cs typeface="Gill Sans Light"/>
            </a:endParaRPr>
          </a:p>
          <a:p>
            <a:endParaRPr lang="en-US" sz="2400" b="1" dirty="0" smtClean="0">
              <a:latin typeface="Gill Sans Light"/>
              <a:cs typeface="Gill Sans Light"/>
            </a:endParaRPr>
          </a:p>
          <a:p>
            <a:endParaRPr lang="en-US" sz="2400" b="1" dirty="0" smtClean="0">
              <a:latin typeface="Gill Sans Light"/>
              <a:cs typeface="Gill Sans Light"/>
            </a:endParaRPr>
          </a:p>
          <a:p>
            <a:pPr marL="0" lvl="5" indent="0">
              <a:lnSpc>
                <a:spcPct val="150000"/>
              </a:lnSpc>
              <a:buNone/>
            </a:pPr>
            <a:r>
              <a:rPr lang="en-US" sz="2400" dirty="0" smtClean="0">
                <a:latin typeface="Gill Sans Light"/>
                <a:cs typeface="Gill Sans Light"/>
              </a:rPr>
              <a:t>	where </a:t>
            </a:r>
            <a:r>
              <a:rPr lang="en-US" sz="2400" i="1" dirty="0">
                <a:latin typeface="Gill Sans Light"/>
                <a:cs typeface="Gill Sans Light"/>
              </a:rPr>
              <a:t>u</a:t>
            </a:r>
            <a:r>
              <a:rPr lang="en-US" sz="2400" i="1" baseline="-25000" dirty="0">
                <a:latin typeface="Gill Sans Light"/>
                <a:cs typeface="Gill Sans Light"/>
              </a:rPr>
              <a:t>1</a:t>
            </a:r>
            <a:r>
              <a:rPr lang="en-US" sz="2400" dirty="0">
                <a:latin typeface="Gill Sans Light"/>
                <a:cs typeface="Gill Sans Light"/>
              </a:rPr>
              <a:t> and </a:t>
            </a:r>
            <a:r>
              <a:rPr lang="en-US" sz="2400" i="1" dirty="0">
                <a:latin typeface="Gill Sans Light"/>
                <a:cs typeface="Gill Sans Light"/>
              </a:rPr>
              <a:t>u</a:t>
            </a:r>
            <a:r>
              <a:rPr lang="en-US" sz="2400" i="1" baseline="-25000" dirty="0">
                <a:latin typeface="Gill Sans Light"/>
                <a:cs typeface="Gill Sans Light"/>
              </a:rPr>
              <a:t>2</a:t>
            </a:r>
            <a:r>
              <a:rPr lang="en-US" sz="2400" dirty="0">
                <a:latin typeface="Gill Sans Light"/>
                <a:cs typeface="Gill Sans Light"/>
              </a:rPr>
              <a:t> are </a:t>
            </a:r>
            <a:r>
              <a:rPr lang="en-US" sz="2400" dirty="0" smtClean="0">
                <a:latin typeface="Gill Sans Light"/>
                <a:cs typeface="Gill Sans Light"/>
              </a:rPr>
              <a:t>vector </a:t>
            </a:r>
            <a:r>
              <a:rPr lang="en-US" sz="2400" dirty="0">
                <a:latin typeface="Gill Sans Light"/>
                <a:cs typeface="Gill Sans Light"/>
              </a:rPr>
              <a:t>representations of s</a:t>
            </a:r>
            <a:r>
              <a:rPr lang="en-US" sz="2400" baseline="-25000" dirty="0">
                <a:latin typeface="Gill Sans Light"/>
                <a:cs typeface="Gill Sans Light"/>
              </a:rPr>
              <a:t>1</a:t>
            </a:r>
            <a:r>
              <a:rPr lang="en-US" sz="2400" dirty="0">
                <a:latin typeface="Gill Sans Light"/>
                <a:cs typeface="Gill Sans Light"/>
              </a:rPr>
              <a:t> and </a:t>
            </a:r>
            <a:r>
              <a:rPr lang="en-US" sz="2400" dirty="0" smtClean="0">
                <a:latin typeface="Gill Sans Light"/>
                <a:cs typeface="Gill Sans Light"/>
              </a:rPr>
              <a:t>s</a:t>
            </a:r>
            <a:r>
              <a:rPr lang="en-US" sz="2400" baseline="-25000" dirty="0" smtClean="0">
                <a:latin typeface="Gill Sans Light"/>
                <a:cs typeface="Gill Sans Light"/>
              </a:rPr>
              <a:t>2</a:t>
            </a:r>
          </a:p>
          <a:p>
            <a:pPr marL="0" lvl="5" indent="0">
              <a:lnSpc>
                <a:spcPct val="150000"/>
              </a:lnSpc>
              <a:buNone/>
            </a:pPr>
            <a:endParaRPr lang="en-US" sz="2400" baseline="-25000" dirty="0" smtClean="0">
              <a:latin typeface="Gill Sans Light"/>
              <a:cs typeface="Gill Sans Light"/>
            </a:endParaRPr>
          </a:p>
          <a:p>
            <a:r>
              <a:rPr lang="en-US" sz="2400" b="1" dirty="0" smtClean="0">
                <a:latin typeface="Gill Sans Light"/>
                <a:cs typeface="Gill Sans Light"/>
              </a:rPr>
              <a:t>sentence </a:t>
            </a:r>
            <a:r>
              <a:rPr lang="en-US" sz="2400" b="1" dirty="0">
                <a:latin typeface="Gill Sans Light"/>
                <a:cs typeface="Gill Sans Light"/>
              </a:rPr>
              <a:t>length ratio</a:t>
            </a:r>
            <a:r>
              <a:rPr lang="en-US" sz="2400" dirty="0">
                <a:latin typeface="Gill Sans Light"/>
                <a:cs typeface="Gill Sans Light"/>
              </a:rPr>
              <a:t>: the ratio of lengths of the two </a:t>
            </a:r>
            <a:r>
              <a:rPr lang="en-US" sz="2400" dirty="0" smtClean="0">
                <a:latin typeface="Gill Sans Light"/>
                <a:cs typeface="Gill Sans Light"/>
              </a:rPr>
              <a:t>sentences</a:t>
            </a:r>
          </a:p>
          <a:p>
            <a:endParaRPr lang="en-US" sz="2400" dirty="0" smtClean="0">
              <a:latin typeface="Gill Sans Light"/>
              <a:cs typeface="Gill Sans Light"/>
            </a:endParaRPr>
          </a:p>
          <a:p>
            <a:r>
              <a:rPr lang="en-US" sz="2400" b="1" dirty="0" smtClean="0">
                <a:latin typeface="Gill Sans Light"/>
                <a:cs typeface="Gill Sans Light"/>
              </a:rPr>
              <a:t>word </a:t>
            </a:r>
            <a:r>
              <a:rPr lang="en-US" sz="2400" b="1" dirty="0">
                <a:latin typeface="Gill Sans Light"/>
                <a:cs typeface="Gill Sans Light"/>
              </a:rPr>
              <a:t>translation ratio</a:t>
            </a:r>
            <a:r>
              <a:rPr lang="en-US" sz="2400" dirty="0">
                <a:latin typeface="Gill Sans Light"/>
                <a:cs typeface="Gill Sans Light"/>
              </a:rPr>
              <a:t>: ratio of words in </a:t>
            </a:r>
            <a:r>
              <a:rPr lang="en-US" sz="2400" dirty="0" smtClean="0">
                <a:latin typeface="Gill Sans Light"/>
                <a:cs typeface="Gill Sans Light"/>
              </a:rPr>
              <a:t>s</a:t>
            </a:r>
            <a:r>
              <a:rPr lang="en-US" sz="2400" baseline="-25000" dirty="0" smtClean="0">
                <a:latin typeface="Gill Sans Light"/>
                <a:cs typeface="Gill Sans Light"/>
              </a:rPr>
              <a:t>1</a:t>
            </a:r>
            <a:r>
              <a:rPr lang="en-US" sz="2400" dirty="0" smtClean="0">
                <a:latin typeface="Gill Sans Light"/>
                <a:cs typeface="Gill Sans Light"/>
              </a:rPr>
              <a:t> </a:t>
            </a:r>
            <a:r>
              <a:rPr lang="en-US" sz="2400" dirty="0">
                <a:latin typeface="Gill Sans Light"/>
                <a:cs typeface="Gill Sans Light"/>
              </a:rPr>
              <a:t>that have </a:t>
            </a:r>
            <a:r>
              <a:rPr lang="en-US" sz="2400" dirty="0" smtClean="0">
                <a:latin typeface="Gill Sans Light"/>
                <a:cs typeface="Gill Sans Light"/>
              </a:rPr>
              <a:t>translations in s</a:t>
            </a:r>
            <a:r>
              <a:rPr lang="en-US" sz="2400" baseline="-25000" dirty="0" smtClean="0">
                <a:latin typeface="Gill Sans Light"/>
                <a:cs typeface="Gill Sans Light"/>
              </a:rPr>
              <a:t>2</a:t>
            </a:r>
            <a:r>
              <a:rPr lang="en-US" sz="2400" dirty="0" smtClean="0">
                <a:latin typeface="Gill Sans Light"/>
                <a:cs typeface="Gill Sans Light"/>
              </a:rPr>
              <a:t>, (only consider translations with at least 0.01 probability)</a:t>
            </a:r>
            <a:endParaRPr lang="en-US" sz="2400" dirty="0">
              <a:latin typeface="Gill Sans Light"/>
              <a:cs typeface="Gill Sans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err="1" smtClean="0">
                <a:latin typeface="Gill Sans Light"/>
                <a:cs typeface="Gill Sans Light"/>
              </a:rPr>
              <a:t>Bitext</a:t>
            </a:r>
            <a:r>
              <a:rPr lang="en-US" sz="4000" b="1" dirty="0" smtClean="0">
                <a:latin typeface="Gill Sans Light"/>
                <a:cs typeface="Gill Sans Light"/>
              </a:rPr>
              <a:t> Classifier</a:t>
            </a:r>
          </a:p>
          <a:p>
            <a:pPr algn="l"/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Gill Sans Light"/>
                <a:cs typeface="Gill Sans Light"/>
              </a:rPr>
              <a:t>Features</a:t>
            </a:r>
            <a:endParaRPr lang="en-US" sz="3000" b="1" dirty="0">
              <a:solidFill>
                <a:schemeClr val="bg1">
                  <a:lumMod val="50000"/>
                </a:schemeClr>
              </a:solidFill>
              <a:latin typeface="Gill Sans Light"/>
              <a:cs typeface="Gill Sans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655329"/>
              </p:ext>
            </p:extLst>
          </p:nvPr>
        </p:nvGraphicFramePr>
        <p:xfrm>
          <a:off x="635000" y="2312988"/>
          <a:ext cx="2190771" cy="844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3" name="Equation" r:id="rId4" imgW="1219200" imgH="469900" progId="Equation.3">
                  <p:embed/>
                </p:oleObj>
              </mc:Choice>
              <mc:Fallback>
                <p:oleObj name="Equation" r:id="rId4" imgW="12192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5000" y="2312988"/>
                        <a:ext cx="2190771" cy="844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31781" y="1417638"/>
            <a:ext cx="83550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77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12"/>
    </mc:Choice>
    <mc:Fallback xmlns="">
      <p:transition xmlns:p14="http://schemas.microsoft.com/office/powerpoint/2010/main" spd="slow" advTm="165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7001" y="1752600"/>
            <a:ext cx="88519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Gill Sans Light"/>
                <a:cs typeface="Gill Sans Light"/>
              </a:rPr>
              <a:t>Maximum entropy classifier (</a:t>
            </a:r>
            <a:r>
              <a:rPr lang="en-US" sz="2400" dirty="0" err="1" smtClean="0">
                <a:latin typeface="Gill Sans Light"/>
                <a:cs typeface="Gill Sans Light"/>
              </a:rPr>
              <a:t>OpenNLP</a:t>
            </a:r>
            <a:r>
              <a:rPr lang="en-US" sz="2400" dirty="0" err="1">
                <a:latin typeface="Gill Sans Light"/>
                <a:cs typeface="Gill Sans Light"/>
              </a:rPr>
              <a:t>-</a:t>
            </a:r>
            <a:r>
              <a:rPr lang="en-US" sz="2400" dirty="0" err="1" smtClean="0">
                <a:latin typeface="Gill Sans Light"/>
                <a:cs typeface="Gill Sans Light"/>
              </a:rPr>
              <a:t>MaxEnt</a:t>
            </a:r>
            <a:r>
              <a:rPr lang="en-US" sz="2400" dirty="0" smtClean="0">
                <a:latin typeface="Gill Sans Light"/>
                <a:cs typeface="Gill Sans Light"/>
              </a:rPr>
              <a:t>)</a:t>
            </a:r>
          </a:p>
          <a:p>
            <a:r>
              <a:rPr lang="en-US" sz="2400" dirty="0" err="1" smtClean="0">
                <a:latin typeface="Gill Sans Light"/>
                <a:cs typeface="Gill Sans Light"/>
              </a:rPr>
              <a:t>Europarl</a:t>
            </a:r>
            <a:r>
              <a:rPr lang="en-US" sz="2400" dirty="0" smtClean="0">
                <a:latin typeface="Gill Sans Light"/>
                <a:cs typeface="Gill Sans Light"/>
              </a:rPr>
              <a:t> v6 German-English corpus</a:t>
            </a:r>
          </a:p>
          <a:p>
            <a:pPr marL="0" indent="0">
              <a:buNone/>
            </a:pPr>
            <a:r>
              <a:rPr lang="en-US" sz="2400" dirty="0">
                <a:latin typeface="Gill Sans Light"/>
                <a:cs typeface="Gill Sans Light"/>
              </a:rPr>
              <a:t>	</a:t>
            </a:r>
            <a:r>
              <a:rPr lang="en-US" sz="2400" dirty="0" smtClean="0">
                <a:latin typeface="Gill Sans Light"/>
                <a:cs typeface="Gill Sans Light"/>
              </a:rPr>
              <a:t>Trained on1000 parallel, 5000 non-parallel (sampled from all possible)</a:t>
            </a:r>
          </a:p>
          <a:p>
            <a:pPr marL="0" indent="0">
              <a:buNone/>
            </a:pPr>
            <a:r>
              <a:rPr lang="en-US" sz="2400" dirty="0">
                <a:latin typeface="Gill Sans Light"/>
                <a:cs typeface="Gill Sans Light"/>
              </a:rPr>
              <a:t>	</a:t>
            </a:r>
            <a:r>
              <a:rPr lang="en-US" sz="2400" dirty="0" smtClean="0">
                <a:latin typeface="Gill Sans Light"/>
                <a:cs typeface="Gill Sans Light"/>
              </a:rPr>
              <a:t>Tested on 1000 parallel, 999000 non-parallel (all possible)</a:t>
            </a:r>
          </a:p>
          <a:p>
            <a:pPr marL="0" indent="0">
              <a:buNone/>
            </a:pPr>
            <a:r>
              <a:rPr lang="en-US" sz="2400" dirty="0">
                <a:latin typeface="Gill Sans Light"/>
                <a:cs typeface="Gill Sans Light"/>
              </a:rPr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07005"/>
            <a:ext cx="7952529" cy="273368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err="1" smtClean="0">
                <a:latin typeface="Gill Sans Light"/>
                <a:cs typeface="Gill Sans Light"/>
              </a:rPr>
              <a:t>Bitext</a:t>
            </a:r>
            <a:r>
              <a:rPr lang="en-US" sz="4000" b="1" dirty="0" smtClean="0">
                <a:latin typeface="Gill Sans Light"/>
                <a:cs typeface="Gill Sans Light"/>
              </a:rPr>
              <a:t> Classifier</a:t>
            </a:r>
          </a:p>
          <a:p>
            <a:pPr algn="l"/>
            <a:r>
              <a:rPr lang="en-US" sz="3000" b="1" smtClean="0">
                <a:solidFill>
                  <a:schemeClr val="bg1">
                    <a:lumMod val="50000"/>
                  </a:schemeClr>
                </a:solidFill>
                <a:latin typeface="Gill Sans Light"/>
                <a:cs typeface="Gill Sans Light"/>
              </a:rPr>
              <a:t>Evaluation</a:t>
            </a:r>
            <a:endParaRPr lang="en-US" sz="3000" b="1" dirty="0">
              <a:solidFill>
                <a:schemeClr val="bg1">
                  <a:lumMod val="50000"/>
                </a:schemeClr>
              </a:solidFill>
              <a:latin typeface="Gill Sans Light"/>
              <a:cs typeface="Gill Sans Ligh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46920" y="1340768"/>
            <a:ext cx="4990419" cy="4215874"/>
            <a:chOff x="4244509" y="2681692"/>
            <a:chExt cx="4990419" cy="4215874"/>
          </a:xfrm>
        </p:grpSpPr>
        <p:sp>
          <p:nvSpPr>
            <p:cNvPr id="4" name="Oval 3"/>
            <p:cNvSpPr/>
            <p:nvPr/>
          </p:nvSpPr>
          <p:spPr>
            <a:xfrm>
              <a:off x="4244509" y="5810583"/>
              <a:ext cx="846613" cy="1086983"/>
            </a:xfrm>
            <a:prstGeom prst="ellipse">
              <a:avLst/>
            </a:prstGeom>
            <a:noFill/>
            <a:ln w="1905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cxnSp>
          <p:nvCxnSpPr>
            <p:cNvPr id="6" name="Straight Arrow Connector 5"/>
            <p:cNvCxnSpPr>
              <a:stCxn id="4" idx="7"/>
            </p:cNvCxnSpPr>
            <p:nvPr/>
          </p:nvCxnSpPr>
          <p:spPr>
            <a:xfrm flipV="1">
              <a:off x="4967138" y="3190893"/>
              <a:ext cx="2345930" cy="2778875"/>
            </a:xfrm>
            <a:prstGeom prst="straightConnector1">
              <a:avLst/>
            </a:prstGeom>
            <a:ln>
              <a:solidFill>
                <a:srgbClr val="C0504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236063" y="2681692"/>
              <a:ext cx="19988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2"/>
                  </a:solidFill>
                  <a:cs typeface="Gill Sans Light"/>
                </a:rPr>
                <a:t>comparable with </a:t>
              </a:r>
            </a:p>
            <a:p>
              <a:r>
                <a:rPr lang="en-US" b="1" dirty="0" smtClean="0">
                  <a:solidFill>
                    <a:schemeClr val="accent2"/>
                  </a:solidFill>
                  <a:cs typeface="Gill Sans Light"/>
                </a:rPr>
                <a:t>Smith et al’10</a:t>
              </a:r>
              <a:endParaRPr lang="en-US" b="1" dirty="0">
                <a:solidFill>
                  <a:schemeClr val="accent2"/>
                </a:solidFill>
                <a:cs typeface="Gill Sans Ligh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05599" y="3437673"/>
            <a:ext cx="2188488" cy="2918677"/>
            <a:chOff x="6705599" y="3437673"/>
            <a:chExt cx="2188488" cy="2918677"/>
          </a:xfrm>
        </p:grpSpPr>
        <p:sp>
          <p:nvSpPr>
            <p:cNvPr id="12" name="TextBox 11"/>
            <p:cNvSpPr txBox="1"/>
            <p:nvPr/>
          </p:nvSpPr>
          <p:spPr>
            <a:xfrm>
              <a:off x="7221834" y="3437673"/>
              <a:ext cx="1672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504D"/>
                  </a:solidFill>
                </a:rPr>
                <a:t>4 times faster</a:t>
              </a:r>
              <a:endParaRPr lang="en-US" b="1" dirty="0">
                <a:solidFill>
                  <a:srgbClr val="C0504D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705599" y="4582852"/>
              <a:ext cx="1325790" cy="1773498"/>
            </a:xfrm>
            <a:prstGeom prst="ellipse">
              <a:avLst/>
            </a:prstGeom>
            <a:noFill/>
            <a:ln w="1905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cxnSp>
          <p:nvCxnSpPr>
            <p:cNvPr id="14" name="Straight Arrow Connector 13"/>
            <p:cNvCxnSpPr>
              <a:endCxn id="12" idx="2"/>
            </p:cNvCxnSpPr>
            <p:nvPr/>
          </p:nvCxnSpPr>
          <p:spPr>
            <a:xfrm flipV="1">
              <a:off x="7511828" y="3807005"/>
              <a:ext cx="546133" cy="775848"/>
            </a:xfrm>
            <a:prstGeom prst="straightConnector1">
              <a:avLst/>
            </a:prstGeom>
            <a:ln>
              <a:solidFill>
                <a:srgbClr val="C0504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367636" y="2006811"/>
            <a:ext cx="5611265" cy="4582669"/>
            <a:chOff x="3330000" y="2097387"/>
            <a:chExt cx="5282471" cy="4582669"/>
          </a:xfrm>
        </p:grpSpPr>
        <p:sp>
          <p:nvSpPr>
            <p:cNvPr id="20" name="TextBox 19"/>
            <p:cNvSpPr txBox="1"/>
            <p:nvPr/>
          </p:nvSpPr>
          <p:spPr>
            <a:xfrm>
              <a:off x="6293394" y="2097387"/>
              <a:ext cx="23190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504D"/>
                  </a:solidFill>
                </a:rPr>
                <a:t>good out-of-domain </a:t>
              </a:r>
            </a:p>
            <a:p>
              <a:r>
                <a:rPr lang="en-US" b="1" dirty="0" smtClean="0">
                  <a:solidFill>
                    <a:srgbClr val="C0504D"/>
                  </a:solidFill>
                </a:rPr>
                <a:t>performance</a:t>
              </a:r>
              <a:endParaRPr lang="en-US" b="1" dirty="0">
                <a:solidFill>
                  <a:srgbClr val="C0504D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330000" y="5484905"/>
              <a:ext cx="2482637" cy="1195151"/>
            </a:xfrm>
            <a:prstGeom prst="ellipse">
              <a:avLst/>
            </a:prstGeom>
            <a:noFill/>
            <a:ln w="1905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cxnSp>
          <p:nvCxnSpPr>
            <p:cNvPr id="22" name="Straight Arrow Connector 21"/>
            <p:cNvCxnSpPr>
              <a:stCxn id="21" idx="7"/>
            </p:cNvCxnSpPr>
            <p:nvPr/>
          </p:nvCxnSpPr>
          <p:spPr>
            <a:xfrm flipV="1">
              <a:off x="5449063" y="2674689"/>
              <a:ext cx="1390555" cy="2985242"/>
            </a:xfrm>
            <a:prstGeom prst="straightConnector1">
              <a:avLst/>
            </a:prstGeom>
            <a:ln>
              <a:solidFill>
                <a:srgbClr val="C0504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>
            <a:off x="331781" y="1417638"/>
            <a:ext cx="83550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6125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57"/>
    </mc:Choice>
    <mc:Fallback xmlns="">
      <p:transition xmlns:p14="http://schemas.microsoft.com/office/powerpoint/2010/main" spd="slow" advTm="7135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18571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latin typeface="Gill Sans Light"/>
                <a:cs typeface="Gill Sans Light"/>
              </a:rPr>
              <a:t>MapReduce</a:t>
            </a:r>
            <a:endParaRPr lang="en-US" sz="4000" dirty="0">
              <a:latin typeface="Gill Sans Light"/>
              <a:cs typeface="Gill Sans Ligh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1425597"/>
            <a:ext cx="5514261" cy="36694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023251"/>
            <a:ext cx="893175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Gill Sans Light"/>
                <a:cs typeface="Gill Sans Light"/>
              </a:rPr>
              <a:t>Easy-to-understand programming model for designing scalable and distributed algorithms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Gill Sans Light"/>
                <a:cs typeface="Gill Sans Light"/>
              </a:rPr>
              <a:t>Experiments on Hadoop cluster</a:t>
            </a:r>
          </a:p>
          <a:p>
            <a:pPr marL="800100" lvl="1" indent="-342900">
              <a:buFont typeface="Lucida Grande"/>
              <a:buChar char="-"/>
            </a:pPr>
            <a:r>
              <a:rPr lang="en-US" sz="2000" dirty="0" smtClean="0">
                <a:latin typeface="Gill Sans Light"/>
                <a:cs typeface="Gill Sans Light"/>
              </a:rPr>
              <a:t>12 nodes, each with 2 quad-core 2.2GHz Intel processors, 24 GB RAM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31781" y="1251966"/>
            <a:ext cx="835501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7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601"/>
    </mc:Choice>
    <mc:Fallback xmlns="">
      <p:transition xmlns:p14="http://schemas.microsoft.com/office/powerpoint/2010/main" spd="slow" advTm="8260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0" y="1752601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Gill Sans Light"/>
              <a:cs typeface="Gill Sans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54" y="1752600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latin typeface="Gill Sans Light"/>
              <a:cs typeface="Gill Sans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26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>
                <a:latin typeface="Gill Sans Light"/>
                <a:cs typeface="Gill Sans Light"/>
              </a:rPr>
              <a:t>Bitext</a:t>
            </a:r>
            <a:r>
              <a:rPr lang="en-US" sz="4000" b="1" dirty="0" smtClean="0">
                <a:latin typeface="Gill Sans Light"/>
                <a:cs typeface="Gill Sans Light"/>
              </a:rPr>
              <a:t> Extraction Algorithm</a:t>
            </a:r>
            <a:endParaRPr lang="en-US" sz="4000" b="1" dirty="0">
              <a:latin typeface="Gill Sans Light"/>
              <a:cs typeface="Gill Sans Ligh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8828" y="2267829"/>
            <a:ext cx="1371596" cy="89921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Gill Sans Light"/>
                <a:cs typeface="Gill Sans Light"/>
              </a:rPr>
              <a:t>sentence </a:t>
            </a:r>
            <a:r>
              <a:rPr lang="en-US" sz="2000" b="1" dirty="0" err="1" smtClean="0">
                <a:solidFill>
                  <a:srgbClr val="000000"/>
                </a:solidFill>
                <a:latin typeface="Gill Sans Light"/>
                <a:cs typeface="Gill Sans Light"/>
              </a:rPr>
              <a:t>detection+tf-idf</a:t>
            </a:r>
            <a:endParaRPr lang="en-US" sz="2000" b="1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16577" y="2767084"/>
            <a:ext cx="1701123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0026" y="1098822"/>
            <a:ext cx="1798555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cross-lingual</a:t>
            </a:r>
          </a:p>
          <a:p>
            <a:r>
              <a:rPr lang="en-US" sz="2000" dirty="0" smtClean="0">
                <a:latin typeface="Gill Sans Light"/>
                <a:cs typeface="Gill Sans Light"/>
              </a:rPr>
              <a:t>document pairs (</a:t>
            </a:r>
            <a:r>
              <a:rPr lang="en-US" sz="2000" i="1" dirty="0" err="1">
                <a:latin typeface="Gill Sans Light"/>
                <a:cs typeface="Gill Sans Light"/>
              </a:rPr>
              <a:t>n</a:t>
            </a:r>
            <a:r>
              <a:rPr lang="en-US" sz="2000" i="1" baseline="-25000" dirty="0" err="1" smtClean="0">
                <a:latin typeface="Gill Sans Light"/>
                <a:cs typeface="Gill Sans Light"/>
              </a:rPr>
              <a:t>e</a:t>
            </a:r>
            <a:r>
              <a:rPr lang="en-US" sz="2000" i="1" dirty="0" err="1" smtClean="0">
                <a:latin typeface="Gill Sans Light"/>
                <a:cs typeface="Gill Sans Light"/>
              </a:rPr>
              <a:t>,n</a:t>
            </a:r>
            <a:r>
              <a:rPr lang="en-US" sz="2000" i="1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2000" dirty="0" smtClean="0">
                <a:latin typeface="Gill Sans Light"/>
                <a:cs typeface="Gill Sans Light"/>
              </a:rPr>
              <a:t>) </a:t>
            </a:r>
            <a:endParaRPr lang="en-US" sz="2000" dirty="0">
              <a:latin typeface="Gill Sans Light"/>
              <a:cs typeface="Gill Sans Ligh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300424" y="2717438"/>
            <a:ext cx="1385876" cy="11546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25463" y="2283305"/>
            <a:ext cx="1385876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ill Sans Light"/>
                <a:cs typeface="Gill Sans Light"/>
              </a:rPr>
              <a:t>({s</a:t>
            </a:r>
            <a:r>
              <a:rPr lang="en-US" sz="2200" baseline="-25000" dirty="0" smtClean="0">
                <a:latin typeface="Gill Sans Light"/>
                <a:cs typeface="Gill Sans Light"/>
              </a:rPr>
              <a:t>e</a:t>
            </a:r>
            <a:r>
              <a:rPr lang="en-US" sz="2200" dirty="0" smtClean="0">
                <a:latin typeface="Gill Sans Light"/>
                <a:cs typeface="Gill Sans Light"/>
              </a:rPr>
              <a:t>},{</a:t>
            </a:r>
            <a:r>
              <a:rPr lang="en-US" sz="2200" dirty="0" err="1" smtClean="0">
                <a:latin typeface="Gill Sans Light"/>
                <a:cs typeface="Gill Sans Light"/>
              </a:rPr>
              <a:t>v</a:t>
            </a:r>
            <a:r>
              <a:rPr lang="en-US" sz="2200" baseline="-25000" dirty="0" err="1" smtClean="0">
                <a:latin typeface="Gill Sans Light"/>
                <a:cs typeface="Gill Sans Light"/>
              </a:rPr>
              <a:t>e</a:t>
            </a:r>
            <a:r>
              <a:rPr lang="en-US" sz="2200" dirty="0" smtClean="0">
                <a:latin typeface="Gill Sans Light"/>
                <a:cs typeface="Gill Sans Light"/>
              </a:rPr>
              <a:t>})</a:t>
            </a:r>
            <a:endParaRPr lang="en-US" sz="2200" dirty="0">
              <a:latin typeface="Gill Sans Light"/>
              <a:cs typeface="Gill Sans Light"/>
            </a:endParaRPr>
          </a:p>
          <a:p>
            <a:pPr algn="ctr"/>
            <a:r>
              <a:rPr lang="en-US" sz="2200" dirty="0" smtClean="0">
                <a:latin typeface="Gill Sans Light"/>
                <a:cs typeface="Gill Sans Light"/>
              </a:rPr>
              <a:t>({</a:t>
            </a:r>
            <a:r>
              <a:rPr lang="en-US" sz="2200" dirty="0" err="1" smtClean="0">
                <a:latin typeface="Gill Sans Light"/>
                <a:cs typeface="Gill Sans Light"/>
              </a:rPr>
              <a:t>s</a:t>
            </a:r>
            <a:r>
              <a:rPr lang="en-US" sz="22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2200" dirty="0" smtClean="0">
                <a:latin typeface="Gill Sans Light"/>
                <a:cs typeface="Gill Sans Light"/>
              </a:rPr>
              <a:t>},{</a:t>
            </a:r>
            <a:r>
              <a:rPr lang="en-US" sz="2200" dirty="0" err="1" smtClean="0">
                <a:latin typeface="Gill Sans Light"/>
                <a:cs typeface="Gill Sans Light"/>
              </a:rPr>
              <a:t>v</a:t>
            </a:r>
            <a:r>
              <a:rPr lang="en-US" sz="22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2200" dirty="0" smtClean="0">
                <a:latin typeface="Gill Sans Light"/>
                <a:cs typeface="Gill Sans Light"/>
              </a:rPr>
              <a:t>})</a:t>
            </a:r>
            <a:endParaRPr lang="en-US" sz="2200" dirty="0">
              <a:latin typeface="Gill Sans Light"/>
              <a:cs typeface="Gill Sans Ligh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029596" y="5833841"/>
            <a:ext cx="389834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36191" y="4780588"/>
            <a:ext cx="952499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ill Sans Light"/>
                <a:cs typeface="Gill Sans Light"/>
              </a:rPr>
              <a:t>{</a:t>
            </a:r>
            <a:r>
              <a:rPr lang="en-US" sz="2200" dirty="0" err="1" smtClean="0">
                <a:latin typeface="Gill Sans Light"/>
                <a:cs typeface="Gill Sans Light"/>
              </a:rPr>
              <a:t>v</a:t>
            </a:r>
            <a:r>
              <a:rPr lang="en-US" sz="2200" baseline="-25000" dirty="0" err="1" smtClean="0">
                <a:latin typeface="Gill Sans Light"/>
                <a:cs typeface="Gill Sans Light"/>
              </a:rPr>
              <a:t>e</a:t>
            </a:r>
            <a:r>
              <a:rPr lang="en-US" sz="2200" dirty="0" err="1" smtClean="0">
                <a:latin typeface="Gill Sans Light"/>
                <a:cs typeface="Gill Sans Light"/>
              </a:rPr>
              <a:t>,v</a:t>
            </a:r>
            <a:r>
              <a:rPr lang="en-US" sz="22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2200" dirty="0" smtClean="0">
                <a:latin typeface="Gill Sans Light"/>
                <a:cs typeface="Gill Sans Light"/>
              </a:rPr>
              <a:t>)}</a:t>
            </a:r>
            <a:endParaRPr lang="en-US" sz="2200" dirty="0">
              <a:latin typeface="Gill Sans Light"/>
              <a:cs typeface="Gill Sans Light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024707"/>
              </p:ext>
            </p:extLst>
          </p:nvPr>
        </p:nvGraphicFramePr>
        <p:xfrm>
          <a:off x="7318375" y="5484813"/>
          <a:ext cx="138747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" name="Equation" r:id="rId5" imgW="927100" imgH="469900" progId="Equation.3">
                  <p:embed/>
                </p:oleObj>
              </mc:Choice>
              <mc:Fallback>
                <p:oleObj name="Equation" r:id="rId5" imgW="9271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18375" y="5484813"/>
                        <a:ext cx="1387475" cy="703262"/>
                      </a:xfrm>
                      <a:prstGeom prst="rect">
                        <a:avLst/>
                      </a:prstGeom>
                      <a:ln w="28575" cmpd="sng">
                        <a:solidFill>
                          <a:srgbClr val="4F81BD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987031"/>
              </p:ext>
            </p:extLst>
          </p:nvPr>
        </p:nvGraphicFramePr>
        <p:xfrm>
          <a:off x="4706938" y="2314575"/>
          <a:ext cx="1808162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" name="Equation" r:id="rId7" imgW="1104900" imgH="495300" progId="Equation.3">
                  <p:embed/>
                </p:oleObj>
              </mc:Choice>
              <mc:Fallback>
                <p:oleObj name="Equation" r:id="rId7" imgW="11049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06938" y="2314575"/>
                        <a:ext cx="1808162" cy="811213"/>
                      </a:xfrm>
                      <a:prstGeom prst="rect">
                        <a:avLst/>
                      </a:prstGeom>
                      <a:ln w="28575" cmpd="sng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>
            <a:stCxn id="20" idx="1"/>
            <a:endCxn id="24" idx="3"/>
          </p:cNvCxnSpPr>
          <p:nvPr/>
        </p:nvCxnSpPr>
        <p:spPr>
          <a:xfrm flipH="1" flipV="1">
            <a:off x="6107504" y="5834441"/>
            <a:ext cx="1210412" cy="1986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88963" y="5383061"/>
            <a:ext cx="1097689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ill Sans Light"/>
                <a:cs typeface="Gill Sans Light"/>
              </a:rPr>
              <a:t>{(</a:t>
            </a:r>
            <a:r>
              <a:rPr lang="en-US" sz="2200" dirty="0" err="1" smtClean="0">
                <a:latin typeface="Gill Sans Light"/>
                <a:cs typeface="Gill Sans Light"/>
              </a:rPr>
              <a:t>v</a:t>
            </a:r>
            <a:r>
              <a:rPr lang="en-US" sz="2200" baseline="-25000" dirty="0" err="1" smtClean="0">
                <a:latin typeface="Gill Sans Light"/>
                <a:cs typeface="Gill Sans Light"/>
              </a:rPr>
              <a:t>e</a:t>
            </a:r>
            <a:r>
              <a:rPr lang="en-US" sz="2200" dirty="0" err="1" smtClean="0">
                <a:latin typeface="Gill Sans Light"/>
                <a:cs typeface="Gill Sans Light"/>
              </a:rPr>
              <a:t>,v</a:t>
            </a:r>
            <a:r>
              <a:rPr lang="en-US" sz="22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2200" dirty="0" smtClean="0">
                <a:latin typeface="Gill Sans Light"/>
                <a:cs typeface="Gill Sans Light"/>
              </a:rPr>
              <a:t>)</a:t>
            </a:r>
            <a:r>
              <a:rPr lang="en-US" sz="2200" baseline="30000" dirty="0" smtClean="0">
                <a:latin typeface="Gill Sans Light"/>
                <a:cs typeface="Gill Sans Light"/>
              </a:rPr>
              <a:t>’</a:t>
            </a:r>
            <a:r>
              <a:rPr lang="en-US" sz="2200" dirty="0" smtClean="0">
                <a:latin typeface="Gill Sans Light"/>
                <a:cs typeface="Gill Sans Light"/>
              </a:rPr>
              <a:t>}</a:t>
            </a:r>
            <a:endParaRPr lang="en-US" sz="2200" dirty="0">
              <a:latin typeface="Gill Sans Light"/>
              <a:cs typeface="Gill Sans Ligh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1638" y="5497361"/>
            <a:ext cx="1535866" cy="67416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Gill Sans"/>
                <a:cs typeface="Gill Sans"/>
              </a:rPr>
              <a:t>simple classification</a:t>
            </a:r>
            <a:endParaRPr lang="en-US" sz="20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20126" y="5542575"/>
            <a:ext cx="1334198" cy="5825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  <a:latin typeface="Gill Sans"/>
                <a:cs typeface="Gill Sans"/>
              </a:rPr>
              <a:t>complex</a:t>
            </a:r>
          </a:p>
          <a:p>
            <a:pPr algn="ctr"/>
            <a:r>
              <a:rPr lang="en-US" sz="1800" dirty="0" smtClean="0">
                <a:solidFill>
                  <a:srgbClr val="000000"/>
                </a:solidFill>
                <a:latin typeface="Gill Sans"/>
                <a:cs typeface="Gill Sans"/>
              </a:rPr>
              <a:t>classification</a:t>
            </a:r>
            <a:endParaRPr lang="en-US" sz="18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26" name="Straight Arrow Connector 25"/>
          <p:cNvCxnSpPr>
            <a:stCxn id="24" idx="1"/>
          </p:cNvCxnSpPr>
          <p:nvPr/>
        </p:nvCxnSpPr>
        <p:spPr>
          <a:xfrm flipH="1">
            <a:off x="4199036" y="5834441"/>
            <a:ext cx="372602" cy="549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34" idx="4"/>
            <a:endCxn id="20" idx="0"/>
          </p:cNvCxnSpPr>
          <p:nvPr/>
        </p:nvCxnSpPr>
        <p:spPr>
          <a:xfrm rot="5400000">
            <a:off x="7609924" y="5073468"/>
            <a:ext cx="804666" cy="267"/>
          </a:xfrm>
          <a:prstGeom prst="bentConnector3">
            <a:avLst>
              <a:gd name="adj1" fmla="val 50000"/>
            </a:avLst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86124" y="5575791"/>
            <a:ext cx="106371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Gill Sans Light"/>
                <a:cs typeface="Gill Sans Light"/>
              </a:rPr>
              <a:t>bitext</a:t>
            </a:r>
            <a:r>
              <a:rPr lang="en-US" sz="2000" dirty="0" smtClean="0">
                <a:latin typeface="Gill Sans Light"/>
                <a:cs typeface="Gill Sans Light"/>
              </a:rPr>
              <a:t> </a:t>
            </a:r>
            <a:r>
              <a:rPr lang="en-US" sz="2000" b="1" dirty="0" smtClean="0">
                <a:latin typeface="Gill Sans Light"/>
                <a:cs typeface="Gill Sans Light"/>
              </a:rPr>
              <a:t>S</a:t>
            </a:r>
            <a:r>
              <a:rPr lang="en-US" sz="2000" b="1" baseline="-25000" dirty="0" smtClean="0">
                <a:latin typeface="Gill Sans Light"/>
                <a:cs typeface="Gill Sans Light"/>
              </a:rPr>
              <a:t>1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8053" y="5595816"/>
            <a:ext cx="1215449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Gill Sans Light"/>
                <a:cs typeface="Gill Sans Light"/>
              </a:rPr>
              <a:t>bitext</a:t>
            </a:r>
            <a:r>
              <a:rPr lang="en-US" sz="2000" dirty="0" smtClean="0">
                <a:latin typeface="Gill Sans Light"/>
                <a:cs typeface="Gill Sans Light"/>
              </a:rPr>
              <a:t> </a:t>
            </a:r>
            <a:r>
              <a:rPr lang="en-US" sz="2000" b="1" dirty="0" smtClean="0">
                <a:latin typeface="Gill Sans Light"/>
                <a:cs typeface="Gill Sans Light"/>
              </a:rPr>
              <a:t>S</a:t>
            </a:r>
            <a:r>
              <a:rPr lang="en-US" sz="2000" b="1" baseline="-25000" dirty="0" smtClean="0">
                <a:latin typeface="Gill Sans Light"/>
                <a:cs typeface="Gill Sans Light"/>
              </a:rPr>
              <a:t>2</a:t>
            </a:r>
            <a:endParaRPr lang="en-US" sz="2000" b="1" baseline="30000" dirty="0">
              <a:latin typeface="Gill Sans Light"/>
              <a:cs typeface="Gill Sans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028" y="2375041"/>
            <a:ext cx="1685207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latin typeface="Gill Sans Light"/>
                <a:cs typeface="Gill Sans Light"/>
              </a:rPr>
              <a:t>source (n</a:t>
            </a:r>
            <a:r>
              <a:rPr lang="en-US" sz="2000" baseline="-25000" dirty="0" smtClean="0">
                <a:latin typeface="Gill Sans Light"/>
                <a:cs typeface="Gill Sans Light"/>
              </a:rPr>
              <a:t>e </a:t>
            </a:r>
            <a:r>
              <a:rPr lang="en-US" sz="2000" i="1" dirty="0" smtClean="0">
                <a:latin typeface="Gill Sans Light"/>
                <a:cs typeface="Gill Sans Light"/>
              </a:rPr>
              <a:t>, d</a:t>
            </a:r>
            <a:r>
              <a:rPr lang="en-US" sz="2000" i="1" baseline="-25000" dirty="0" smtClean="0">
                <a:latin typeface="Gill Sans Light"/>
                <a:cs typeface="Gill Sans Light"/>
              </a:rPr>
              <a:t>e</a:t>
            </a:r>
            <a:r>
              <a:rPr lang="en-US" sz="2000" dirty="0" smtClean="0">
                <a:latin typeface="Gill Sans Light"/>
                <a:cs typeface="Gill Sans Light"/>
              </a:rPr>
              <a:t>)</a:t>
            </a:r>
          </a:p>
          <a:p>
            <a:pPr algn="r"/>
            <a:r>
              <a:rPr lang="en-US" sz="2000" i="1" dirty="0" smtClean="0">
                <a:latin typeface="Gill Sans Light"/>
                <a:cs typeface="Gill Sans Light"/>
              </a:rPr>
              <a:t>target </a:t>
            </a:r>
            <a:r>
              <a:rPr lang="en-US" sz="2000" i="1" dirty="0">
                <a:latin typeface="Gill Sans Light"/>
                <a:cs typeface="Gill Sans Light"/>
              </a:rPr>
              <a:t>(</a:t>
            </a:r>
            <a:r>
              <a:rPr lang="en-US" sz="2000" i="1" dirty="0" err="1" smtClean="0">
                <a:latin typeface="Gill Sans Light"/>
                <a:cs typeface="Gill Sans Light"/>
              </a:rPr>
              <a:t>n</a:t>
            </a:r>
            <a:r>
              <a:rPr lang="en-US" sz="20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2000" dirty="0" smtClean="0">
                <a:latin typeface="Gill Sans Light"/>
                <a:cs typeface="Gill Sans Light"/>
              </a:rPr>
              <a:t> </a:t>
            </a:r>
            <a:r>
              <a:rPr lang="en-US" sz="2000" i="1" dirty="0" smtClean="0">
                <a:latin typeface="Gill Sans Light"/>
                <a:cs typeface="Gill Sans Light"/>
              </a:rPr>
              <a:t>, </a:t>
            </a:r>
            <a:r>
              <a:rPr lang="en-US" sz="2000" i="1" dirty="0" err="1" smtClean="0">
                <a:latin typeface="Gill Sans Light"/>
                <a:cs typeface="Gill Sans Light"/>
              </a:rPr>
              <a:t>d</a:t>
            </a:r>
            <a:r>
              <a:rPr lang="en-US" sz="2000" i="1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2000" dirty="0">
                <a:latin typeface="Gill Sans Light"/>
                <a:cs typeface="Gill Sans Light"/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743311" y="1828375"/>
            <a:ext cx="393700" cy="439454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255907" y="1606654"/>
            <a:ext cx="1607832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Light"/>
                <a:cs typeface="Gill Sans Light"/>
              </a:rPr>
              <a:t>sentences and</a:t>
            </a:r>
          </a:p>
          <a:p>
            <a:r>
              <a:rPr lang="en-US" sz="2000" dirty="0" smtClean="0">
                <a:latin typeface="Gill Sans Light"/>
                <a:cs typeface="Gill Sans Light"/>
              </a:rPr>
              <a:t>sent. vectors</a:t>
            </a:r>
            <a:endParaRPr lang="en-US" sz="2000" dirty="0">
              <a:latin typeface="Gill Sans Light"/>
              <a:cs typeface="Gill Sans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56903" y="3327699"/>
            <a:ext cx="991790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Gill Sans Light"/>
                <a:cs typeface="Gill Sans Light"/>
              </a:rPr>
              <a:t>cartesian</a:t>
            </a:r>
            <a:r>
              <a:rPr lang="en-US" sz="1800" dirty="0" smtClean="0">
                <a:latin typeface="Gill Sans Light"/>
                <a:cs typeface="Gill Sans Light"/>
              </a:rPr>
              <a:t> </a:t>
            </a:r>
          </a:p>
          <a:p>
            <a:r>
              <a:rPr lang="en-US" sz="1800" dirty="0" smtClean="0">
                <a:latin typeface="Gill Sans Light"/>
                <a:cs typeface="Gill Sans Light"/>
              </a:rPr>
              <a:t>product</a:t>
            </a:r>
            <a:endParaRPr lang="en-US" sz="1800" dirty="0">
              <a:latin typeface="Gill Sans Light"/>
              <a:cs typeface="Gill Sans Light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771275" y="4180201"/>
            <a:ext cx="482230" cy="491067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3949" y="3908811"/>
            <a:ext cx="7248551" cy="0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9372" y="3455119"/>
            <a:ext cx="6500828" cy="61555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Gill Sans Light"/>
                <a:cs typeface="Gill Sans Light"/>
              </a:rPr>
              <a:t>  MAP       </a:t>
            </a:r>
            <a:r>
              <a:rPr lang="en-US" sz="1800" dirty="0" smtClean="0">
                <a:latin typeface="Gill Sans Light"/>
                <a:cs typeface="Gill Sans Light"/>
              </a:rPr>
              <a:t>&lt; </a:t>
            </a:r>
            <a:r>
              <a:rPr lang="en-US" sz="1800" i="1" dirty="0" smtClean="0">
                <a:latin typeface="Gill Sans Light"/>
                <a:cs typeface="Gill Sans Light"/>
              </a:rPr>
              <a:t>n</a:t>
            </a:r>
            <a:r>
              <a:rPr lang="en-US" sz="1800" baseline="-25000" dirty="0" smtClean="0">
                <a:latin typeface="Gill Sans Light"/>
                <a:cs typeface="Gill Sans Light"/>
              </a:rPr>
              <a:t>e</a:t>
            </a:r>
            <a:r>
              <a:rPr lang="en-US" sz="1800" dirty="0" smtClean="0">
                <a:latin typeface="Gill Sans Light"/>
                <a:cs typeface="Gill Sans Light"/>
              </a:rPr>
              <a:t> ,</a:t>
            </a:r>
            <a:r>
              <a:rPr lang="en-US" sz="1800" i="1" dirty="0" smtClean="0">
                <a:latin typeface="Gill Sans Light"/>
                <a:cs typeface="Gill Sans Light"/>
              </a:rPr>
              <a:t> d</a:t>
            </a:r>
            <a:r>
              <a:rPr lang="en-US" sz="1800" i="1" baseline="-25000" dirty="0" smtClean="0">
                <a:latin typeface="Gill Sans Light"/>
                <a:cs typeface="Gill Sans Light"/>
              </a:rPr>
              <a:t>e </a:t>
            </a:r>
            <a:r>
              <a:rPr lang="en-US" sz="1800" dirty="0" smtClean="0">
                <a:latin typeface="Gill Sans Light"/>
                <a:cs typeface="Gill Sans Light"/>
              </a:rPr>
              <a:t>&gt; </a:t>
            </a:r>
            <a:r>
              <a:rPr lang="en-US" sz="2000" dirty="0" smtClean="0">
                <a:latin typeface="Gill Sans Light"/>
                <a:cs typeface="Gill Sans Light"/>
              </a:rPr>
              <a:t>↦ </a:t>
            </a:r>
            <a:r>
              <a:rPr lang="en-US" sz="1800" dirty="0" smtClean="0">
                <a:latin typeface="Gill Sans Light"/>
                <a:cs typeface="Gill Sans Light"/>
                <a:sym typeface="Wingdings"/>
              </a:rPr>
              <a:t>&lt; (</a:t>
            </a:r>
            <a:r>
              <a:rPr lang="en-US" sz="1800" i="1" dirty="0" smtClean="0">
                <a:latin typeface="Gill Sans Light"/>
                <a:cs typeface="Gill Sans Light"/>
              </a:rPr>
              <a:t>n</a:t>
            </a:r>
            <a:r>
              <a:rPr lang="en-US" sz="1800" i="1" baseline="-25000" dirty="0" smtClean="0">
                <a:latin typeface="Gill Sans Light"/>
                <a:cs typeface="Gill Sans Light"/>
              </a:rPr>
              <a:t>e </a:t>
            </a:r>
            <a:r>
              <a:rPr lang="en-US" sz="1800" i="1" dirty="0" smtClean="0">
                <a:latin typeface="Gill Sans Light"/>
                <a:cs typeface="Gill Sans Light"/>
              </a:rPr>
              <a:t>, </a:t>
            </a:r>
            <a:r>
              <a:rPr lang="en-US" sz="1800" i="1" dirty="0" err="1" smtClean="0">
                <a:latin typeface="Gill Sans Light"/>
                <a:cs typeface="Gill Sans Light"/>
              </a:rPr>
              <a:t>n</a:t>
            </a:r>
            <a:r>
              <a:rPr lang="en-US" sz="1800" i="1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1800" dirty="0" smtClean="0">
                <a:latin typeface="Gill Sans Light"/>
                <a:cs typeface="Gill Sans Light"/>
              </a:rPr>
              <a:t>)</a:t>
            </a:r>
            <a:r>
              <a:rPr lang="en-US" sz="1800" i="1" dirty="0" smtClean="0">
                <a:latin typeface="Gill Sans Light"/>
                <a:cs typeface="Gill Sans Light"/>
              </a:rPr>
              <a:t> , </a:t>
            </a:r>
            <a:r>
              <a:rPr lang="en-US" sz="1800" dirty="0" smtClean="0">
                <a:latin typeface="Gill Sans Light"/>
                <a:cs typeface="Gill Sans Light"/>
              </a:rPr>
              <a:t>({s</a:t>
            </a:r>
            <a:r>
              <a:rPr lang="en-US" sz="1800" baseline="-25000" dirty="0" smtClean="0">
                <a:latin typeface="Gill Sans Light"/>
                <a:cs typeface="Gill Sans Light"/>
              </a:rPr>
              <a:t>e</a:t>
            </a:r>
            <a:r>
              <a:rPr lang="en-US" sz="1800" dirty="0" smtClean="0">
                <a:latin typeface="Gill Sans Light"/>
                <a:cs typeface="Gill Sans Light"/>
              </a:rPr>
              <a:t>}’,{</a:t>
            </a:r>
            <a:r>
              <a:rPr lang="en-US" sz="1800" dirty="0" err="1" smtClean="0">
                <a:latin typeface="Gill Sans Light"/>
                <a:cs typeface="Gill Sans Light"/>
              </a:rPr>
              <a:t>v</a:t>
            </a:r>
            <a:r>
              <a:rPr lang="en-US" sz="1800" baseline="-25000" dirty="0" err="1" smtClean="0">
                <a:latin typeface="Gill Sans Light"/>
                <a:cs typeface="Gill Sans Light"/>
              </a:rPr>
              <a:t>e</a:t>
            </a:r>
            <a:r>
              <a:rPr lang="en-US" sz="1800" dirty="0" smtClean="0">
                <a:latin typeface="Gill Sans Light"/>
                <a:cs typeface="Gill Sans Light"/>
              </a:rPr>
              <a:t>}’</a:t>
            </a:r>
            <a:r>
              <a:rPr lang="en-US" sz="1800" dirty="0" smtClean="0">
                <a:latin typeface="Gill Sans Light"/>
                <a:cs typeface="Gill Sans Light"/>
                <a:sym typeface="Wingdings"/>
              </a:rPr>
              <a:t>) &gt;</a:t>
            </a:r>
            <a:endParaRPr lang="en-US" sz="1800" dirty="0" smtClean="0">
              <a:latin typeface="Gill Sans Light"/>
              <a:cs typeface="Gill Sans Light"/>
            </a:endParaRPr>
          </a:p>
          <a:p>
            <a:pPr algn="ctr"/>
            <a:endParaRPr lang="en-US" sz="1400" b="1" dirty="0" smtClean="0">
              <a:latin typeface="Gill Sans Light"/>
              <a:cs typeface="Gill Sans Ligh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5872" y="3939448"/>
            <a:ext cx="653892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Gill Sans Light"/>
                <a:cs typeface="Gill Sans Light"/>
              </a:rPr>
              <a:t>  REDUCE  </a:t>
            </a:r>
            <a:r>
              <a:rPr lang="en-US" sz="1800" dirty="0" smtClean="0">
                <a:latin typeface="Gill Sans Light"/>
                <a:cs typeface="Gill Sans Light"/>
                <a:sym typeface="Wingdings"/>
              </a:rPr>
              <a:t>&lt; (</a:t>
            </a:r>
            <a:r>
              <a:rPr lang="en-US" sz="1800" i="1" dirty="0" smtClean="0">
                <a:latin typeface="Gill Sans Light"/>
                <a:cs typeface="Gill Sans Light"/>
              </a:rPr>
              <a:t>n</a:t>
            </a:r>
            <a:r>
              <a:rPr lang="en-US" sz="1800" i="1" baseline="-25000" dirty="0" smtClean="0">
                <a:latin typeface="Gill Sans Light"/>
                <a:cs typeface="Gill Sans Light"/>
              </a:rPr>
              <a:t>e </a:t>
            </a:r>
            <a:r>
              <a:rPr lang="en-US" sz="1800" i="1" dirty="0" smtClean="0">
                <a:latin typeface="Gill Sans Light"/>
                <a:cs typeface="Gill Sans Light"/>
              </a:rPr>
              <a:t>, </a:t>
            </a:r>
            <a:r>
              <a:rPr lang="en-US" sz="1800" i="1" dirty="0" err="1" smtClean="0">
                <a:latin typeface="Gill Sans Light"/>
                <a:cs typeface="Gill Sans Light"/>
              </a:rPr>
              <a:t>n</a:t>
            </a:r>
            <a:r>
              <a:rPr lang="en-US" sz="1800" i="1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1800" dirty="0" smtClean="0">
                <a:latin typeface="Gill Sans Light"/>
                <a:cs typeface="Gill Sans Light"/>
              </a:rPr>
              <a:t>)</a:t>
            </a:r>
            <a:r>
              <a:rPr lang="en-US" sz="1800" i="1" dirty="0" smtClean="0">
                <a:latin typeface="Gill Sans Light"/>
                <a:cs typeface="Gill Sans Light"/>
              </a:rPr>
              <a:t> , </a:t>
            </a:r>
            <a:r>
              <a:rPr lang="en-US" sz="1800" dirty="0" smtClean="0">
                <a:latin typeface="Gill Sans Light"/>
                <a:cs typeface="Gill Sans Light"/>
              </a:rPr>
              <a:t>(</a:t>
            </a:r>
            <a:r>
              <a:rPr lang="en-US" sz="1800" dirty="0">
                <a:latin typeface="Gill Sans Light"/>
                <a:cs typeface="Gill Sans Light"/>
              </a:rPr>
              <a:t>{s</a:t>
            </a:r>
            <a:r>
              <a:rPr lang="en-US" sz="1800" baseline="-25000" dirty="0">
                <a:latin typeface="Gill Sans Light"/>
                <a:cs typeface="Gill Sans Light"/>
              </a:rPr>
              <a:t>e</a:t>
            </a:r>
            <a:r>
              <a:rPr lang="en-US" sz="1800" dirty="0">
                <a:latin typeface="Gill Sans Light"/>
                <a:cs typeface="Gill Sans Light"/>
              </a:rPr>
              <a:t>}’,{</a:t>
            </a:r>
            <a:r>
              <a:rPr lang="en-US" sz="1800" dirty="0" err="1">
                <a:latin typeface="Gill Sans Light"/>
                <a:cs typeface="Gill Sans Light"/>
              </a:rPr>
              <a:t>v</a:t>
            </a:r>
            <a:r>
              <a:rPr lang="en-US" sz="1800" baseline="-25000" dirty="0" err="1">
                <a:latin typeface="Gill Sans Light"/>
                <a:cs typeface="Gill Sans Light"/>
              </a:rPr>
              <a:t>e</a:t>
            </a:r>
            <a:r>
              <a:rPr lang="en-US" sz="1800" dirty="0">
                <a:latin typeface="Gill Sans Light"/>
                <a:cs typeface="Gill Sans Light"/>
              </a:rPr>
              <a:t>}</a:t>
            </a:r>
            <a:r>
              <a:rPr lang="en-US" sz="1800" dirty="0" smtClean="0">
                <a:latin typeface="Gill Sans Light"/>
                <a:cs typeface="Gill Sans Light"/>
              </a:rPr>
              <a:t>’,{</a:t>
            </a:r>
            <a:r>
              <a:rPr lang="en-US" sz="1800" dirty="0" err="1" smtClean="0">
                <a:latin typeface="Gill Sans Light"/>
                <a:cs typeface="Gill Sans Light"/>
              </a:rPr>
              <a:t>s</a:t>
            </a:r>
            <a:r>
              <a:rPr lang="en-US" sz="18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1800" dirty="0" smtClean="0">
                <a:latin typeface="Gill Sans Light"/>
                <a:cs typeface="Gill Sans Light"/>
              </a:rPr>
              <a:t>}</a:t>
            </a:r>
            <a:r>
              <a:rPr lang="en-US" sz="1800" dirty="0">
                <a:latin typeface="Gill Sans Light"/>
                <a:cs typeface="Gill Sans Light"/>
              </a:rPr>
              <a:t>’,{</a:t>
            </a:r>
            <a:r>
              <a:rPr lang="en-US" sz="1800" dirty="0" err="1" smtClean="0">
                <a:latin typeface="Gill Sans Light"/>
                <a:cs typeface="Gill Sans Light"/>
              </a:rPr>
              <a:t>v</a:t>
            </a:r>
            <a:r>
              <a:rPr lang="en-US" sz="18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1800" dirty="0" smtClean="0">
                <a:latin typeface="Gill Sans Light"/>
                <a:cs typeface="Gill Sans Light"/>
              </a:rPr>
              <a:t>}</a:t>
            </a:r>
            <a:r>
              <a:rPr lang="en-US" sz="1800" dirty="0">
                <a:latin typeface="Gill Sans Light"/>
                <a:cs typeface="Gill Sans Light"/>
              </a:rPr>
              <a:t>’</a:t>
            </a:r>
            <a:r>
              <a:rPr lang="en-US" sz="1800" dirty="0" smtClean="0">
                <a:latin typeface="Gill Sans Light"/>
                <a:cs typeface="Gill Sans Light"/>
              </a:rPr>
              <a:t>) &gt; </a:t>
            </a:r>
            <a:r>
              <a:rPr lang="en-US" sz="2000" dirty="0">
                <a:latin typeface="Gill Sans Light"/>
                <a:cs typeface="Gill Sans Light"/>
              </a:rPr>
              <a:t>↦</a:t>
            </a:r>
            <a:r>
              <a:rPr lang="en-US" sz="1800" dirty="0" smtClean="0">
                <a:latin typeface="Gill Sans Light"/>
                <a:cs typeface="Gill Sans Light"/>
              </a:rPr>
              <a:t> &lt;</a:t>
            </a:r>
            <a:r>
              <a:rPr lang="en-US" sz="1800" dirty="0">
                <a:latin typeface="Gill Sans Light"/>
                <a:cs typeface="Gill Sans Light"/>
                <a:sym typeface="Wingdings"/>
              </a:rPr>
              <a:t>(</a:t>
            </a:r>
            <a:r>
              <a:rPr lang="en-US" sz="1800" i="1" dirty="0">
                <a:latin typeface="Gill Sans Light"/>
                <a:cs typeface="Gill Sans Light"/>
              </a:rPr>
              <a:t>n</a:t>
            </a:r>
            <a:r>
              <a:rPr lang="en-US" sz="1800" i="1" baseline="-25000" dirty="0">
                <a:latin typeface="Gill Sans Light"/>
                <a:cs typeface="Gill Sans Light"/>
              </a:rPr>
              <a:t>e </a:t>
            </a:r>
            <a:r>
              <a:rPr lang="en-US" sz="1800" i="1" dirty="0">
                <a:latin typeface="Gill Sans Light"/>
                <a:cs typeface="Gill Sans Light"/>
              </a:rPr>
              <a:t>, </a:t>
            </a:r>
            <a:r>
              <a:rPr lang="en-US" sz="1800" i="1" dirty="0" err="1">
                <a:latin typeface="Gill Sans Light"/>
                <a:cs typeface="Gill Sans Light"/>
              </a:rPr>
              <a:t>n</a:t>
            </a:r>
            <a:r>
              <a:rPr lang="en-US" sz="1800" i="1" baseline="-25000" dirty="0" err="1">
                <a:latin typeface="Gill Sans Light"/>
                <a:cs typeface="Gill Sans Light"/>
              </a:rPr>
              <a:t>f</a:t>
            </a:r>
            <a:r>
              <a:rPr lang="en-US" sz="1800" dirty="0">
                <a:latin typeface="Gill Sans Light"/>
                <a:cs typeface="Gill Sans Light"/>
              </a:rPr>
              <a:t>) </a:t>
            </a:r>
            <a:r>
              <a:rPr lang="en-US" sz="1800" dirty="0" smtClean="0">
                <a:latin typeface="Gill Sans Light"/>
                <a:cs typeface="Gill Sans Light"/>
              </a:rPr>
              <a:t>, (s</a:t>
            </a:r>
            <a:r>
              <a:rPr lang="en-US" sz="1800" baseline="-25000" dirty="0" smtClean="0">
                <a:latin typeface="Gill Sans Light"/>
                <a:cs typeface="Gill Sans Light"/>
              </a:rPr>
              <a:t>e</a:t>
            </a:r>
            <a:r>
              <a:rPr lang="en-US" sz="1800" dirty="0" smtClean="0">
                <a:latin typeface="Gill Sans Light"/>
                <a:cs typeface="Gill Sans Light"/>
              </a:rPr>
              <a:t> , </a:t>
            </a:r>
            <a:r>
              <a:rPr lang="en-US" sz="1800" dirty="0" err="1" smtClean="0">
                <a:latin typeface="Gill Sans Light"/>
                <a:cs typeface="Gill Sans Light"/>
              </a:rPr>
              <a:t>s</a:t>
            </a:r>
            <a:r>
              <a:rPr lang="en-US" sz="18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1800" dirty="0" smtClean="0">
                <a:latin typeface="Gill Sans Light"/>
                <a:cs typeface="Gill Sans Light"/>
              </a:rPr>
              <a:t>)&gt;</a:t>
            </a:r>
            <a:endParaRPr lang="en-US" sz="1800" b="1" dirty="0" smtClean="0">
              <a:latin typeface="Gill Sans Light"/>
              <a:cs typeface="Gill Sans Light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2752359" y="5837953"/>
            <a:ext cx="459165" cy="1986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553200" y="2213307"/>
            <a:ext cx="1385876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ill Sans Light"/>
                <a:cs typeface="Gill Sans Light"/>
              </a:rPr>
              <a:t>({s</a:t>
            </a:r>
            <a:r>
              <a:rPr lang="en-US" sz="2200" baseline="-25000" dirty="0" smtClean="0">
                <a:latin typeface="Gill Sans Light"/>
                <a:cs typeface="Gill Sans Light"/>
              </a:rPr>
              <a:t>e</a:t>
            </a:r>
            <a:r>
              <a:rPr lang="en-US" sz="2200" dirty="0" smtClean="0">
                <a:latin typeface="Gill Sans Light"/>
                <a:cs typeface="Gill Sans Light"/>
              </a:rPr>
              <a:t>}’,{</a:t>
            </a:r>
            <a:r>
              <a:rPr lang="en-US" sz="2200" dirty="0" err="1" smtClean="0">
                <a:latin typeface="Gill Sans Light"/>
                <a:cs typeface="Gill Sans Light"/>
              </a:rPr>
              <a:t>v</a:t>
            </a:r>
            <a:r>
              <a:rPr lang="en-US" sz="2200" baseline="-25000" dirty="0" err="1" smtClean="0">
                <a:latin typeface="Gill Sans Light"/>
                <a:cs typeface="Gill Sans Light"/>
              </a:rPr>
              <a:t>e</a:t>
            </a:r>
            <a:r>
              <a:rPr lang="en-US" sz="2200" dirty="0" smtClean="0">
                <a:latin typeface="Gill Sans Light"/>
                <a:cs typeface="Gill Sans Light"/>
              </a:rPr>
              <a:t>}’)</a:t>
            </a:r>
            <a:endParaRPr lang="en-US" sz="2200" dirty="0">
              <a:latin typeface="Gill Sans Light"/>
              <a:cs typeface="Gill Sans Light"/>
            </a:endParaRPr>
          </a:p>
          <a:p>
            <a:pPr algn="ctr"/>
            <a:r>
              <a:rPr lang="en-US" sz="2200" dirty="0" smtClean="0">
                <a:latin typeface="Gill Sans Light"/>
                <a:cs typeface="Gill Sans Light"/>
              </a:rPr>
              <a:t>({</a:t>
            </a:r>
            <a:r>
              <a:rPr lang="en-US" sz="2200" dirty="0" err="1" smtClean="0">
                <a:latin typeface="Gill Sans Light"/>
                <a:cs typeface="Gill Sans Light"/>
              </a:rPr>
              <a:t>s</a:t>
            </a:r>
            <a:r>
              <a:rPr lang="en-US" sz="22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2200" dirty="0" smtClean="0">
                <a:latin typeface="Gill Sans Light"/>
                <a:cs typeface="Gill Sans Light"/>
              </a:rPr>
              <a:t>}’,{</a:t>
            </a:r>
            <a:r>
              <a:rPr lang="en-US" sz="2200" dirty="0" err="1" smtClean="0">
                <a:latin typeface="Gill Sans Light"/>
                <a:cs typeface="Gill Sans Light"/>
              </a:rPr>
              <a:t>v</a:t>
            </a:r>
            <a:r>
              <a:rPr lang="en-US" sz="2200" baseline="-25000" dirty="0" err="1" smtClean="0">
                <a:latin typeface="Gill Sans Light"/>
                <a:cs typeface="Gill Sans Light"/>
              </a:rPr>
              <a:t>f</a:t>
            </a:r>
            <a:r>
              <a:rPr lang="en-US" sz="2200" dirty="0" smtClean="0">
                <a:latin typeface="Gill Sans Light"/>
                <a:cs typeface="Gill Sans Light"/>
              </a:rPr>
              <a:t>}’)</a:t>
            </a:r>
            <a:endParaRPr lang="en-US" sz="2200" dirty="0">
              <a:latin typeface="Gill Sans Light"/>
              <a:cs typeface="Gill Sans Light"/>
            </a:endParaRPr>
          </a:p>
        </p:txBody>
      </p:sp>
      <p:cxnSp>
        <p:nvCxnSpPr>
          <p:cNvPr id="87" name="Elbow Connector 86"/>
          <p:cNvCxnSpPr>
            <a:endCxn id="34" idx="0"/>
          </p:cNvCxnSpPr>
          <p:nvPr/>
        </p:nvCxnSpPr>
        <p:spPr>
          <a:xfrm rot="16200000" flipH="1">
            <a:off x="6519664" y="2687474"/>
            <a:ext cx="1526263" cy="1459190"/>
          </a:xfrm>
          <a:prstGeom prst="bentConnector3">
            <a:avLst>
              <a:gd name="adj1" fmla="val 74"/>
            </a:avLst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lded Corner 1"/>
          <p:cNvSpPr/>
          <p:nvPr/>
        </p:nvSpPr>
        <p:spPr>
          <a:xfrm>
            <a:off x="6800521" y="964711"/>
            <a:ext cx="2119493" cy="1720095"/>
          </a:xfrm>
          <a:prstGeom prst="foldedCorner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</a:t>
            </a:r>
            <a:r>
              <a:rPr lang="en-US" sz="2000" dirty="0" smtClean="0">
                <a:solidFill>
                  <a:srgbClr val="000000"/>
                </a:solidFill>
              </a:rPr>
              <a:t>andidate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</a:rPr>
              <a:t>g</a:t>
            </a:r>
            <a:r>
              <a:rPr lang="en-US" sz="2000" dirty="0" smtClean="0">
                <a:solidFill>
                  <a:srgbClr val="000000"/>
                </a:solidFill>
              </a:rPr>
              <a:t>eneration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2.4 hours 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5355327" y="3081786"/>
            <a:ext cx="2119493" cy="1720095"/>
          </a:xfrm>
          <a:prstGeom prst="foldedCorner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shuffle&amp;sort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1.25 hours </a:t>
            </a:r>
          </a:p>
        </p:txBody>
      </p:sp>
      <p:sp>
        <p:nvSpPr>
          <p:cNvPr id="39" name="Folded Corner 38"/>
          <p:cNvSpPr/>
          <p:nvPr/>
        </p:nvSpPr>
        <p:spPr>
          <a:xfrm>
            <a:off x="4237136" y="4936375"/>
            <a:ext cx="2119493" cy="1720095"/>
          </a:xfrm>
          <a:prstGeom prst="foldedCorner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simple classification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4.13 hours </a:t>
            </a:r>
          </a:p>
        </p:txBody>
      </p:sp>
      <p:sp>
        <p:nvSpPr>
          <p:cNvPr id="40" name="Folded Corner 39"/>
          <p:cNvSpPr/>
          <p:nvPr/>
        </p:nvSpPr>
        <p:spPr>
          <a:xfrm>
            <a:off x="1071759" y="4912482"/>
            <a:ext cx="2119493" cy="1720095"/>
          </a:xfrm>
          <a:prstGeom prst="foldedCorner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complex classification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0.52 hours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97F9-2499-E244-8D41-F28B228DBCAE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4022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077"/>
    </mc:Choice>
    <mc:Fallback xmlns="">
      <p:transition xmlns:p14="http://schemas.microsoft.com/office/powerpoint/2010/main" spd="slow" advTm="15307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/>
      <p:bldP spid="2" grpId="0" animBg="1"/>
      <p:bldP spid="38" grpId="0" animBg="1"/>
      <p:bldP spid="39" grpId="0" animBg="1"/>
      <p:bldP spid="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1|6.5|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4.3|16.2|6.9|4.6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9|5.7|0.6|9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9|13.5|24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|0|0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7493</TotalTime>
  <Words>1322</Words>
  <Application>Microsoft Macintosh PowerPoint</Application>
  <PresentationFormat>On-screen Show (4:3)</PresentationFormat>
  <Paragraphs>270</Paragraphs>
  <Slides>15</Slides>
  <Notes>14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Theme</vt:lpstr>
      <vt:lpstr>Equation</vt:lpstr>
      <vt:lpstr>Why Not Grab a Free Lunch?  Mining Large Corpora for Parallel Sentences  to Improve Translation Modeling</vt:lpstr>
      <vt:lpstr>PowerPoint Presentation</vt:lpstr>
      <vt:lpstr>Extracting Bilingual Text</vt:lpstr>
      <vt:lpstr>PowerPoint Presentation</vt:lpstr>
      <vt:lpstr>PowerPoint Presentation</vt:lpstr>
      <vt:lpstr>PowerPoint Presentation</vt:lpstr>
      <vt:lpstr>PowerPoint Presentation</vt:lpstr>
      <vt:lpstr>MapReduce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Not Grab a Free Lunch …</dc:title>
  <dc:creator>Ferhan Ture</dc:creator>
  <cp:lastModifiedBy>Ferhan Ture</cp:lastModifiedBy>
  <cp:revision>369</cp:revision>
  <dcterms:created xsi:type="dcterms:W3CDTF">2012-05-25T13:49:59Z</dcterms:created>
  <dcterms:modified xsi:type="dcterms:W3CDTF">2012-06-06T14:29:55Z</dcterms:modified>
</cp:coreProperties>
</file>