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embeddings/oleObject1.bin" ContentType="application/vnd.openxmlformats-officedocument.oleObject"/>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2.bin" ContentType="application/vnd.openxmlformats-officedocument.oleObject"/>
  <Override PartName="/ppt/notesSlides/notesSlide18.xml" ContentType="application/vnd.openxmlformats-officedocument.presentationml.notesSlide+xml"/>
  <Override PartName="/ppt/embeddings/oleObject3.bin" ContentType="application/vnd.openxmlformats-officedocument.oleObject"/>
  <Override PartName="/ppt/tags/tag9.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0.xml" ContentType="application/vnd.openxmlformats-officedocument.presentationml.tags+xml"/>
  <Override PartName="/ppt/notesSlides/notesSlide23.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tags/tag11.xml" ContentType="application/vnd.openxmlformats-officedocument.presentationml.tags+xml"/>
  <Override PartName="/ppt/notesSlides/notesSlide24.xml" ContentType="application/vnd.openxmlformats-officedocument.presentationml.notesSlide+xml"/>
  <Override PartName="/ppt/tags/tag12.xml" ContentType="application/vnd.openxmlformats-officedocument.presentationml.tags+xml"/>
  <Override PartName="/ppt/notesSlides/notesSlide25.xml" ContentType="application/vnd.openxmlformats-officedocument.presentationml.notesSlide+xml"/>
  <Override PartName="/ppt/tags/tag13.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28.xml" ContentType="application/vnd.openxmlformats-officedocument.presentationml.notesSlide+xml"/>
  <Override PartName="/ppt/tags/tag16.xml" ContentType="application/vnd.openxmlformats-officedocument.presentationml.tags+xml"/>
  <Override PartName="/ppt/notesSlides/notesSlide29.xml" ContentType="application/vnd.openxmlformats-officedocument.presentationml.notesSlide+xml"/>
  <Override PartName="/ppt/embeddings/oleObject6.bin" ContentType="application/vnd.openxmlformats-officedocument.oleObject"/>
  <Override PartName="/ppt/tags/tag17.xml" ContentType="application/vnd.openxmlformats-officedocument.presentationml.tags+xml"/>
  <Override PartName="/ppt/notesSlides/notesSlide30.xml" ContentType="application/vnd.openxmlformats-officedocument.presentationml.notesSlide+xml"/>
  <Override PartName="/ppt/tags/tag18.xml" ContentType="application/vnd.openxmlformats-officedocument.presentationml.tags+xml"/>
  <Override PartName="/ppt/notesSlides/notesSlide31.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notesSlides/notesSlide32.xml" ContentType="application/vnd.openxmlformats-officedocument.presentationml.notesSlide+xml"/>
  <Override PartName="/ppt/tags/tag19.xml" ContentType="application/vnd.openxmlformats-officedocument.presentationml.tags+xml"/>
  <Override PartName="/ppt/notesSlides/notesSlide33.xml" ContentType="application/vnd.openxmlformats-officedocument.presentationml.notesSlide+xml"/>
  <Override PartName="/ppt/tags/tag20.xml" ContentType="application/vnd.openxmlformats-officedocument.presentationml.tags+xml"/>
  <Override PartName="/ppt/notesSlides/notesSlide34.xml" ContentType="application/vnd.openxmlformats-officedocument.presentationml.notesSlide+xml"/>
  <Override PartName="/ppt/tags/tag21.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22.xml" ContentType="application/vnd.openxmlformats-officedocument.presentationml.tags+xml"/>
  <Override PartName="/ppt/notesSlides/notesSlide37.xml" ContentType="application/vnd.openxmlformats-officedocument.presentationml.notesSlide+xml"/>
  <Override PartName="/ppt/embeddings/oleObject9.bin" ContentType="application/vnd.openxmlformats-officedocument.oleObject"/>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23.xml" ContentType="application/vnd.openxmlformats-officedocument.presentationml.tags+xml"/>
  <Override PartName="/ppt/notesSlides/notesSlide40.xml" ContentType="application/vnd.openxmlformats-officedocument.presentationml.notesSlide+xml"/>
  <Override PartName="/ppt/embeddings/oleObject10.bin" ContentType="application/vnd.openxmlformats-officedocument.oleObject"/>
  <Override PartName="/ppt/tags/tag24.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embeddings/oleObject11.bin" ContentType="application/vnd.openxmlformats-officedocument.oleObject"/>
  <Override PartName="/ppt/tags/tag25.xml" ContentType="application/vnd.openxmlformats-officedocument.presentationml.tags+xml"/>
  <Override PartName="/ppt/notesSlides/notesSlide45.xml" ContentType="application/vnd.openxmlformats-officedocument.presentationml.notesSlide+xml"/>
  <Override PartName="/ppt/tags/tag26.xml" ContentType="application/vnd.openxmlformats-officedocument.presentationml.tags+xml"/>
  <Override PartName="/ppt/notesSlides/notesSlide46.xml" ContentType="application/vnd.openxmlformats-officedocument.presentationml.notesSlide+xml"/>
  <Override PartName="/ppt/tags/tag27.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1.xml" ContentType="application/vnd.openxmlformats-officedocument.drawingml.chart+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28.xml" ContentType="application/vnd.openxmlformats-officedocument.presentationml.tags+xml"/>
  <Override PartName="/ppt/notesSlides/notesSlide55.xml" ContentType="application/vnd.openxmlformats-officedocument.presentationml.notesSlide+xml"/>
  <Override PartName="/ppt/tags/tag29.xml" ContentType="application/vnd.openxmlformats-officedocument.presentationml.tags+xml"/>
  <Override PartName="/ppt/notesSlides/notesSlide56.xml" ContentType="application/vnd.openxmlformats-officedocument.presentationml.notesSlide+xml"/>
  <Override PartName="/ppt/tags/tag30.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embeddings/oleObject12.bin" ContentType="application/vnd.openxmlformats-officedocument.oleObject"/>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31.xml" ContentType="application/vnd.openxmlformats-officedocument.presentationml.tags+xml"/>
  <Override PartName="/ppt/notesSlides/notesSlide61.xml" ContentType="application/vnd.openxmlformats-officedocument.presentationml.notesSlide+xml"/>
  <Override PartName="/ppt/tags/tag32.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ags/tag33.xml" ContentType="application/vnd.openxmlformats-officedocument.presentationml.tag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2.xml" ContentType="application/vnd.openxmlformats-officedocument.drawingml.chart+xml"/>
  <Override PartName="/ppt/tags/tag34.xml" ContentType="application/vnd.openxmlformats-officedocument.presentationml.tags+xml"/>
  <Override PartName="/ppt/notesSlides/notesSlide67.xml" ContentType="application/vnd.openxmlformats-officedocument.presentationml.notesSlide+xml"/>
  <Override PartName="/ppt/tags/tag35.xml" ContentType="application/vnd.openxmlformats-officedocument.presentationml.tags+xml"/>
  <Override PartName="/ppt/notesSlides/notesSlide68.xml" ContentType="application/vnd.openxmlformats-officedocument.presentationml.notesSlide+xml"/>
  <Override PartName="/ppt/embeddings/oleObject1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 id="2147483696" r:id="rId3"/>
    <p:sldMasterId id="2147483708" r:id="rId4"/>
    <p:sldMasterId id="2147483720" r:id="rId5"/>
    <p:sldMasterId id="2147483732" r:id="rId6"/>
    <p:sldMasterId id="2147483744" r:id="rId7"/>
    <p:sldMasterId id="2147483756" r:id="rId8"/>
    <p:sldMasterId id="2147483768" r:id="rId9"/>
    <p:sldMasterId id="2147483780" r:id="rId10"/>
    <p:sldMasterId id="2147483792" r:id="rId11"/>
    <p:sldMasterId id="2147483804" r:id="rId12"/>
    <p:sldMasterId id="2147483816" r:id="rId13"/>
    <p:sldMasterId id="2147483828" r:id="rId14"/>
    <p:sldMasterId id="2147483840" r:id="rId15"/>
    <p:sldMasterId id="2147483852" r:id="rId16"/>
    <p:sldMasterId id="2147483864" r:id="rId17"/>
    <p:sldMasterId id="2147483876" r:id="rId18"/>
    <p:sldMasterId id="2147483888" r:id="rId19"/>
  </p:sldMasterIdLst>
  <p:notesMasterIdLst>
    <p:notesMasterId r:id="rId102"/>
  </p:notesMasterIdLst>
  <p:sldIdLst>
    <p:sldId id="361" r:id="rId20"/>
    <p:sldId id="285" r:id="rId21"/>
    <p:sldId id="256" r:id="rId22"/>
    <p:sldId id="259" r:id="rId23"/>
    <p:sldId id="324" r:id="rId24"/>
    <p:sldId id="258" r:id="rId25"/>
    <p:sldId id="331" r:id="rId26"/>
    <p:sldId id="344" r:id="rId27"/>
    <p:sldId id="262" r:id="rId28"/>
    <p:sldId id="263" r:id="rId29"/>
    <p:sldId id="265" r:id="rId30"/>
    <p:sldId id="264" r:id="rId31"/>
    <p:sldId id="266" r:id="rId32"/>
    <p:sldId id="267" r:id="rId33"/>
    <p:sldId id="355" r:id="rId34"/>
    <p:sldId id="269" r:id="rId35"/>
    <p:sldId id="349" r:id="rId36"/>
    <p:sldId id="318" r:id="rId37"/>
    <p:sldId id="271" r:id="rId38"/>
    <p:sldId id="272" r:id="rId39"/>
    <p:sldId id="274" r:id="rId40"/>
    <p:sldId id="322" r:id="rId41"/>
    <p:sldId id="275" r:id="rId42"/>
    <p:sldId id="346" r:id="rId43"/>
    <p:sldId id="279" r:id="rId44"/>
    <p:sldId id="280" r:id="rId45"/>
    <p:sldId id="281" r:id="rId46"/>
    <p:sldId id="354" r:id="rId47"/>
    <p:sldId id="353" r:id="rId48"/>
    <p:sldId id="352" r:id="rId49"/>
    <p:sldId id="320" r:id="rId50"/>
    <p:sldId id="345" r:id="rId51"/>
    <p:sldId id="286" r:id="rId52"/>
    <p:sldId id="291" r:id="rId53"/>
    <p:sldId id="292" r:id="rId54"/>
    <p:sldId id="293" r:id="rId55"/>
    <p:sldId id="294" r:id="rId56"/>
    <p:sldId id="295" r:id="rId57"/>
    <p:sldId id="296" r:id="rId58"/>
    <p:sldId id="360" r:id="rId59"/>
    <p:sldId id="297" r:id="rId60"/>
    <p:sldId id="298" r:id="rId61"/>
    <p:sldId id="299" r:id="rId62"/>
    <p:sldId id="300" r:id="rId63"/>
    <p:sldId id="301" r:id="rId64"/>
    <p:sldId id="302" r:id="rId65"/>
    <p:sldId id="303" r:id="rId66"/>
    <p:sldId id="304" r:id="rId67"/>
    <p:sldId id="305" r:id="rId68"/>
    <p:sldId id="306" r:id="rId69"/>
    <p:sldId id="307" r:id="rId70"/>
    <p:sldId id="311" r:id="rId71"/>
    <p:sldId id="312" r:id="rId72"/>
    <p:sldId id="310" r:id="rId73"/>
    <p:sldId id="314" r:id="rId74"/>
    <p:sldId id="336" r:id="rId75"/>
    <p:sldId id="338" r:id="rId76"/>
    <p:sldId id="339" r:id="rId77"/>
    <p:sldId id="340" r:id="rId78"/>
    <p:sldId id="341" r:id="rId79"/>
    <p:sldId id="342" r:id="rId80"/>
    <p:sldId id="347" r:id="rId81"/>
    <p:sldId id="372" r:id="rId82"/>
    <p:sldId id="268" r:id="rId83"/>
    <p:sldId id="335" r:id="rId84"/>
    <p:sldId id="363" r:id="rId85"/>
    <p:sldId id="364" r:id="rId86"/>
    <p:sldId id="365" r:id="rId87"/>
    <p:sldId id="276" r:id="rId88"/>
    <p:sldId id="277" r:id="rId89"/>
    <p:sldId id="278" r:id="rId90"/>
    <p:sldId id="367" r:id="rId91"/>
    <p:sldId id="368" r:id="rId92"/>
    <p:sldId id="334" r:id="rId93"/>
    <p:sldId id="371" r:id="rId94"/>
    <p:sldId id="351" r:id="rId95"/>
    <p:sldId id="357" r:id="rId96"/>
    <p:sldId id="359" r:id="rId97"/>
    <p:sldId id="313" r:id="rId98"/>
    <p:sldId id="369" r:id="rId99"/>
    <p:sldId id="362" r:id="rId100"/>
    <p:sldId id="358" r:id="rId10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100E"/>
    <a:srgbClr val="EBEBEB"/>
    <a:srgbClr val="ECBD47"/>
    <a:srgbClr val="D80202"/>
    <a:srgbClr val="0E46A0"/>
    <a:srgbClr val="1352B5"/>
    <a:srgbClr val="B91305"/>
    <a:srgbClr val="EE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8" autoAdjust="0"/>
    <p:restoredTop sz="91126" autoAdjust="0"/>
  </p:normalViewPr>
  <p:slideViewPr>
    <p:cSldViewPr snapToGrid="0" snapToObjects="1">
      <p:cViewPr varScale="1">
        <p:scale>
          <a:sx n="94" d="100"/>
          <a:sy n="94" d="100"/>
        </p:scale>
        <p:origin x="-1504" y="-104"/>
      </p:cViewPr>
      <p:guideLst>
        <p:guide orient="horz" pos="2160"/>
        <p:guide pos="2880"/>
      </p:guideLst>
    </p:cSldViewPr>
  </p:slideViewPr>
  <p:outlineViewPr>
    <p:cViewPr>
      <p:scale>
        <a:sx n="33" d="100"/>
        <a:sy n="33" d="100"/>
      </p:scale>
      <p:origin x="0" y="38056"/>
    </p:cViewPr>
  </p:outlineViewPr>
  <p:notesTextViewPr>
    <p:cViewPr>
      <p:scale>
        <a:sx n="100" d="100"/>
        <a:sy n="100" d="100"/>
      </p:scale>
      <p:origin x="0" y="0"/>
    </p:cViewPr>
  </p:notesTextViewPr>
  <p:sorterViewPr>
    <p:cViewPr>
      <p:scale>
        <a:sx n="66" d="100"/>
        <a:sy n="66" d="100"/>
      </p:scale>
      <p:origin x="0" y="8032"/>
    </p:cViewPr>
  </p:sorterViewPr>
  <p:notesViewPr>
    <p:cSldViewPr snapToGrid="0" snapToObjects="1">
      <p:cViewPr varScale="1">
        <p:scale>
          <a:sx n="76" d="100"/>
          <a:sy n="76" d="100"/>
        </p:scale>
        <p:origin x="-3416"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82.xml"/><Relationship Id="rId102" Type="http://schemas.openxmlformats.org/officeDocument/2006/relationships/notesMaster" Target="notesMasters/notesMaster1.xml"/><Relationship Id="rId103" Type="http://schemas.openxmlformats.org/officeDocument/2006/relationships/printerSettings" Target="printerSettings/printerSettings1.bin"/><Relationship Id="rId104" Type="http://schemas.openxmlformats.org/officeDocument/2006/relationships/presProps" Target="presProps.xml"/><Relationship Id="rId105" Type="http://schemas.openxmlformats.org/officeDocument/2006/relationships/viewProps" Target="viewProps.xml"/><Relationship Id="rId106" Type="http://schemas.openxmlformats.org/officeDocument/2006/relationships/theme" Target="theme/theme1.xml"/><Relationship Id="rId10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0" Type="http://schemas.openxmlformats.org/officeDocument/2006/relationships/slide" Target="slides/slide11.xml"/><Relationship Id="rId31" Type="http://schemas.openxmlformats.org/officeDocument/2006/relationships/slide" Target="slides/slide12.xml"/><Relationship Id="rId32" Type="http://schemas.openxmlformats.org/officeDocument/2006/relationships/slide" Target="slides/slide13.xml"/><Relationship Id="rId33" Type="http://schemas.openxmlformats.org/officeDocument/2006/relationships/slide" Target="slides/slide14.xml"/><Relationship Id="rId34" Type="http://schemas.openxmlformats.org/officeDocument/2006/relationships/slide" Target="slides/slide15.xml"/><Relationship Id="rId35" Type="http://schemas.openxmlformats.org/officeDocument/2006/relationships/slide" Target="slides/slide16.xml"/><Relationship Id="rId36" Type="http://schemas.openxmlformats.org/officeDocument/2006/relationships/slide" Target="slides/slide17.xml"/><Relationship Id="rId37" Type="http://schemas.openxmlformats.org/officeDocument/2006/relationships/slide" Target="slides/slide18.xml"/><Relationship Id="rId38" Type="http://schemas.openxmlformats.org/officeDocument/2006/relationships/slide" Target="slides/slide19.xml"/><Relationship Id="rId39" Type="http://schemas.openxmlformats.org/officeDocument/2006/relationships/slide" Target="slides/slide20.xml"/><Relationship Id="rId50" Type="http://schemas.openxmlformats.org/officeDocument/2006/relationships/slide" Target="slides/slide31.xml"/><Relationship Id="rId51" Type="http://schemas.openxmlformats.org/officeDocument/2006/relationships/slide" Target="slides/slide32.xml"/><Relationship Id="rId52" Type="http://schemas.openxmlformats.org/officeDocument/2006/relationships/slide" Target="slides/slide33.xml"/><Relationship Id="rId53" Type="http://schemas.openxmlformats.org/officeDocument/2006/relationships/slide" Target="slides/slide34.xml"/><Relationship Id="rId54" Type="http://schemas.openxmlformats.org/officeDocument/2006/relationships/slide" Target="slides/slide35.xml"/><Relationship Id="rId55" Type="http://schemas.openxmlformats.org/officeDocument/2006/relationships/slide" Target="slides/slide36.xml"/><Relationship Id="rId56" Type="http://schemas.openxmlformats.org/officeDocument/2006/relationships/slide" Target="slides/slide37.xml"/><Relationship Id="rId57" Type="http://schemas.openxmlformats.org/officeDocument/2006/relationships/slide" Target="slides/slide38.xml"/><Relationship Id="rId58" Type="http://schemas.openxmlformats.org/officeDocument/2006/relationships/slide" Target="slides/slide39.xml"/><Relationship Id="rId59" Type="http://schemas.openxmlformats.org/officeDocument/2006/relationships/slide" Target="slides/slide40.xml"/><Relationship Id="rId70" Type="http://schemas.openxmlformats.org/officeDocument/2006/relationships/slide" Target="slides/slide51.xml"/><Relationship Id="rId71" Type="http://schemas.openxmlformats.org/officeDocument/2006/relationships/slide" Target="slides/slide52.xml"/><Relationship Id="rId72" Type="http://schemas.openxmlformats.org/officeDocument/2006/relationships/slide" Target="slides/slide53.xml"/><Relationship Id="rId73" Type="http://schemas.openxmlformats.org/officeDocument/2006/relationships/slide" Target="slides/slide54.xml"/><Relationship Id="rId74" Type="http://schemas.openxmlformats.org/officeDocument/2006/relationships/slide" Target="slides/slide55.xml"/><Relationship Id="rId75" Type="http://schemas.openxmlformats.org/officeDocument/2006/relationships/slide" Target="slides/slide56.xml"/><Relationship Id="rId76" Type="http://schemas.openxmlformats.org/officeDocument/2006/relationships/slide" Target="slides/slide57.xml"/><Relationship Id="rId77" Type="http://schemas.openxmlformats.org/officeDocument/2006/relationships/slide" Target="slides/slide58.xml"/><Relationship Id="rId78" Type="http://schemas.openxmlformats.org/officeDocument/2006/relationships/slide" Target="slides/slide59.xml"/><Relationship Id="rId79" Type="http://schemas.openxmlformats.org/officeDocument/2006/relationships/slide" Target="slides/slide60.xml"/><Relationship Id="rId90" Type="http://schemas.openxmlformats.org/officeDocument/2006/relationships/slide" Target="slides/slide71.xml"/><Relationship Id="rId91" Type="http://schemas.openxmlformats.org/officeDocument/2006/relationships/slide" Target="slides/slide72.xml"/><Relationship Id="rId92" Type="http://schemas.openxmlformats.org/officeDocument/2006/relationships/slide" Target="slides/slide73.xml"/><Relationship Id="rId93" Type="http://schemas.openxmlformats.org/officeDocument/2006/relationships/slide" Target="slides/slide74.xml"/><Relationship Id="rId94" Type="http://schemas.openxmlformats.org/officeDocument/2006/relationships/slide" Target="slides/slide75.xml"/><Relationship Id="rId95" Type="http://schemas.openxmlformats.org/officeDocument/2006/relationships/slide" Target="slides/slide76.xml"/><Relationship Id="rId96" Type="http://schemas.openxmlformats.org/officeDocument/2006/relationships/slide" Target="slides/slide77.xml"/><Relationship Id="rId97" Type="http://schemas.openxmlformats.org/officeDocument/2006/relationships/slide" Target="slides/slide78.xml"/><Relationship Id="rId98" Type="http://schemas.openxmlformats.org/officeDocument/2006/relationships/slide" Target="slides/slide79.xml"/><Relationship Id="rId99" Type="http://schemas.openxmlformats.org/officeDocument/2006/relationships/slide" Target="slides/slide80.xml"/><Relationship Id="rId20" Type="http://schemas.openxmlformats.org/officeDocument/2006/relationships/slide" Target="slides/slide1.xml"/><Relationship Id="rId21" Type="http://schemas.openxmlformats.org/officeDocument/2006/relationships/slide" Target="slides/slide2.xml"/><Relationship Id="rId22" Type="http://schemas.openxmlformats.org/officeDocument/2006/relationships/slide" Target="slides/slide3.xml"/><Relationship Id="rId23" Type="http://schemas.openxmlformats.org/officeDocument/2006/relationships/slide" Target="slides/slide4.xml"/><Relationship Id="rId24" Type="http://schemas.openxmlformats.org/officeDocument/2006/relationships/slide" Target="slides/slide5.xml"/><Relationship Id="rId25" Type="http://schemas.openxmlformats.org/officeDocument/2006/relationships/slide" Target="slides/slide6.xml"/><Relationship Id="rId26" Type="http://schemas.openxmlformats.org/officeDocument/2006/relationships/slide" Target="slides/slide7.xml"/><Relationship Id="rId27" Type="http://schemas.openxmlformats.org/officeDocument/2006/relationships/slide" Target="slides/slide8.xml"/><Relationship Id="rId28" Type="http://schemas.openxmlformats.org/officeDocument/2006/relationships/slide" Target="slides/slide9.xml"/><Relationship Id="rId29" Type="http://schemas.openxmlformats.org/officeDocument/2006/relationships/slide" Target="slides/slide10.xml"/><Relationship Id="rId40" Type="http://schemas.openxmlformats.org/officeDocument/2006/relationships/slide" Target="slides/slide21.xml"/><Relationship Id="rId41" Type="http://schemas.openxmlformats.org/officeDocument/2006/relationships/slide" Target="slides/slide22.xml"/><Relationship Id="rId42" Type="http://schemas.openxmlformats.org/officeDocument/2006/relationships/slide" Target="slides/slide23.xml"/><Relationship Id="rId43" Type="http://schemas.openxmlformats.org/officeDocument/2006/relationships/slide" Target="slides/slide24.xml"/><Relationship Id="rId44" Type="http://schemas.openxmlformats.org/officeDocument/2006/relationships/slide" Target="slides/slide25.xml"/><Relationship Id="rId45" Type="http://schemas.openxmlformats.org/officeDocument/2006/relationships/slide" Target="slides/slide26.xml"/><Relationship Id="rId46" Type="http://schemas.openxmlformats.org/officeDocument/2006/relationships/slide" Target="slides/slide27.xml"/><Relationship Id="rId47" Type="http://schemas.openxmlformats.org/officeDocument/2006/relationships/slide" Target="slides/slide28.xml"/><Relationship Id="rId48" Type="http://schemas.openxmlformats.org/officeDocument/2006/relationships/slide" Target="slides/slide29.xml"/><Relationship Id="rId49" Type="http://schemas.openxmlformats.org/officeDocument/2006/relationships/slide" Target="slides/slide30.xml"/><Relationship Id="rId60" Type="http://schemas.openxmlformats.org/officeDocument/2006/relationships/slide" Target="slides/slide41.xml"/><Relationship Id="rId61" Type="http://schemas.openxmlformats.org/officeDocument/2006/relationships/slide" Target="slides/slide42.xml"/><Relationship Id="rId62" Type="http://schemas.openxmlformats.org/officeDocument/2006/relationships/slide" Target="slides/slide43.xml"/><Relationship Id="rId63" Type="http://schemas.openxmlformats.org/officeDocument/2006/relationships/slide" Target="slides/slide44.xml"/><Relationship Id="rId64" Type="http://schemas.openxmlformats.org/officeDocument/2006/relationships/slide" Target="slides/slide45.xml"/><Relationship Id="rId65" Type="http://schemas.openxmlformats.org/officeDocument/2006/relationships/slide" Target="slides/slide46.xml"/><Relationship Id="rId66" Type="http://schemas.openxmlformats.org/officeDocument/2006/relationships/slide" Target="slides/slide47.xml"/><Relationship Id="rId67" Type="http://schemas.openxmlformats.org/officeDocument/2006/relationships/slide" Target="slides/slide48.xml"/><Relationship Id="rId68" Type="http://schemas.openxmlformats.org/officeDocument/2006/relationships/slide" Target="slides/slide49.xml"/><Relationship Id="rId69" Type="http://schemas.openxmlformats.org/officeDocument/2006/relationships/slide" Target="slides/slide50.xml"/><Relationship Id="rId100" Type="http://schemas.openxmlformats.org/officeDocument/2006/relationships/slide" Target="slides/slide81.xml"/><Relationship Id="rId80" Type="http://schemas.openxmlformats.org/officeDocument/2006/relationships/slide" Target="slides/slide61.xml"/><Relationship Id="rId81" Type="http://schemas.openxmlformats.org/officeDocument/2006/relationships/slide" Target="slides/slide62.xml"/><Relationship Id="rId82" Type="http://schemas.openxmlformats.org/officeDocument/2006/relationships/slide" Target="slides/slide63.xml"/><Relationship Id="rId83" Type="http://schemas.openxmlformats.org/officeDocument/2006/relationships/slide" Target="slides/slide64.xml"/><Relationship Id="rId84" Type="http://schemas.openxmlformats.org/officeDocument/2006/relationships/slide" Target="slides/slide65.xml"/><Relationship Id="rId85" Type="http://schemas.openxmlformats.org/officeDocument/2006/relationships/slide" Target="slides/slide66.xml"/><Relationship Id="rId86" Type="http://schemas.openxmlformats.org/officeDocument/2006/relationships/slide" Target="slides/slide67.xml"/><Relationship Id="rId87" Type="http://schemas.openxmlformats.org/officeDocument/2006/relationships/slide" Target="slides/slide68.xml"/><Relationship Id="rId88" Type="http://schemas.openxmlformats.org/officeDocument/2006/relationships/slide" Target="slides/slide69.xml"/><Relationship Id="rId89" Type="http://schemas.openxmlformats.org/officeDocument/2006/relationships/slide" Target="slides/slide7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20155383252"/>
          <c:y val="0.0344047906974406"/>
          <c:w val="0.678542823407218"/>
          <c:h val="0.875096561866902"/>
        </c:manualLayout>
      </c:layout>
      <c:barChart>
        <c:barDir val="col"/>
        <c:grouping val="clustered"/>
        <c:varyColors val="0"/>
        <c:ser>
          <c:idx val="0"/>
          <c:order val="0"/>
          <c:tx>
            <c:strRef>
              <c:f>Sheet1!$B$1</c:f>
              <c:strCache>
                <c:ptCount val="1"/>
                <c:pt idx="0">
                  <c:v>Token-based</c:v>
                </c:pt>
              </c:strCache>
            </c:strRef>
          </c:tx>
          <c:spPr>
            <a:solidFill>
              <a:srgbClr val="000090"/>
            </a:solidFill>
            <a:ln>
              <a:solidFill>
                <a:srgbClr val="000000"/>
              </a:solidFill>
            </a:ln>
          </c:spPr>
          <c:invertIfNegative val="0"/>
          <c:cat>
            <c:strRef>
              <c:f>Sheet1!$A$2:$A$4</c:f>
              <c:strCache>
                <c:ptCount val="3"/>
                <c:pt idx="0">
                  <c:v>English-Chinese</c:v>
                </c:pt>
                <c:pt idx="1">
                  <c:v>English-Arabic</c:v>
                </c:pt>
                <c:pt idx="2">
                  <c:v>English-French</c:v>
                </c:pt>
              </c:strCache>
            </c:strRef>
          </c:cat>
          <c:val>
            <c:numRef>
              <c:f>Sheet1!$B$2:$B$4</c:f>
              <c:numCache>
                <c:formatCode>0.000</c:formatCode>
                <c:ptCount val="3"/>
                <c:pt idx="0">
                  <c:v>0.1507</c:v>
                </c:pt>
                <c:pt idx="1">
                  <c:v>0.2712</c:v>
                </c:pt>
                <c:pt idx="2">
                  <c:v>0.2617</c:v>
                </c:pt>
              </c:numCache>
            </c:numRef>
          </c:val>
        </c:ser>
        <c:ser>
          <c:idx val="1"/>
          <c:order val="1"/>
          <c:tx>
            <c:strRef>
              <c:f>Sheet1!$C$1</c:f>
              <c:strCache>
                <c:ptCount val="1"/>
                <c:pt idx="0">
                  <c:v>Grammar-based</c:v>
                </c:pt>
              </c:strCache>
            </c:strRef>
          </c:tx>
          <c:spPr>
            <a:solidFill>
              <a:schemeClr val="accent2"/>
            </a:solidFill>
            <a:ln>
              <a:solidFill>
                <a:schemeClr val="tx1"/>
              </a:solidFill>
            </a:ln>
          </c:spPr>
          <c:invertIfNegative val="0"/>
          <c:cat>
            <c:strRef>
              <c:f>Sheet1!$A$2:$A$4</c:f>
              <c:strCache>
                <c:ptCount val="3"/>
                <c:pt idx="0">
                  <c:v>English-Chinese</c:v>
                </c:pt>
                <c:pt idx="1">
                  <c:v>English-Arabic</c:v>
                </c:pt>
                <c:pt idx="2">
                  <c:v>English-French</c:v>
                </c:pt>
              </c:strCache>
            </c:strRef>
          </c:cat>
          <c:val>
            <c:numRef>
              <c:f>Sheet1!$C$2:$C$4</c:f>
              <c:numCache>
                <c:formatCode>0.000</c:formatCode>
                <c:ptCount val="3"/>
                <c:pt idx="0">
                  <c:v>0.182</c:v>
                </c:pt>
                <c:pt idx="1">
                  <c:v>0.293</c:v>
                </c:pt>
                <c:pt idx="2">
                  <c:v>0.297</c:v>
                </c:pt>
              </c:numCache>
            </c:numRef>
          </c:val>
        </c:ser>
        <c:ser>
          <c:idx val="2"/>
          <c:order val="2"/>
          <c:tx>
            <c:strRef>
              <c:f>Sheet1!$D$1</c:f>
              <c:strCache>
                <c:ptCount val="1"/>
                <c:pt idx="0">
                  <c:v>Translation-based</c:v>
                </c:pt>
              </c:strCache>
            </c:strRef>
          </c:tx>
          <c:spPr>
            <a:solidFill>
              <a:srgbClr val="008000"/>
            </a:solidFill>
            <a:ln>
              <a:solidFill>
                <a:srgbClr val="000000"/>
              </a:solidFill>
            </a:ln>
          </c:spPr>
          <c:invertIfNegative val="0"/>
          <c:cat>
            <c:strRef>
              <c:f>Sheet1!$A$2:$A$4</c:f>
              <c:strCache>
                <c:ptCount val="3"/>
                <c:pt idx="0">
                  <c:v>English-Chinese</c:v>
                </c:pt>
                <c:pt idx="1">
                  <c:v>English-Arabic</c:v>
                </c:pt>
                <c:pt idx="2">
                  <c:v>English-French</c:v>
                </c:pt>
              </c:strCache>
            </c:strRef>
          </c:cat>
          <c:val>
            <c:numRef>
              <c:f>Sheet1!$D$2:$D$4</c:f>
              <c:numCache>
                <c:formatCode>0.000</c:formatCode>
                <c:ptCount val="3"/>
                <c:pt idx="0">
                  <c:v>0.159</c:v>
                </c:pt>
                <c:pt idx="1">
                  <c:v>0.255</c:v>
                </c:pt>
                <c:pt idx="2">
                  <c:v>0.307</c:v>
                </c:pt>
              </c:numCache>
            </c:numRef>
          </c:val>
        </c:ser>
        <c:ser>
          <c:idx val="3"/>
          <c:order val="3"/>
          <c:tx>
            <c:strRef>
              <c:f>Sheet1!$E$1</c:f>
              <c:strCache>
                <c:ptCount val="1"/>
                <c:pt idx="0">
                  <c:v>1-best MT</c:v>
                </c:pt>
              </c:strCache>
            </c:strRef>
          </c:tx>
          <c:spPr>
            <a:solidFill>
              <a:schemeClr val="bg1">
                <a:lumMod val="50000"/>
              </a:schemeClr>
            </a:solidFill>
            <a:ln>
              <a:solidFill>
                <a:srgbClr val="000000"/>
              </a:solidFill>
            </a:ln>
          </c:spPr>
          <c:invertIfNegative val="0"/>
          <c:cat>
            <c:strRef>
              <c:f>Sheet1!$A$2:$A$4</c:f>
              <c:strCache>
                <c:ptCount val="3"/>
                <c:pt idx="0">
                  <c:v>English-Chinese</c:v>
                </c:pt>
                <c:pt idx="1">
                  <c:v>English-Arabic</c:v>
                </c:pt>
                <c:pt idx="2">
                  <c:v>English-French</c:v>
                </c:pt>
              </c:strCache>
            </c:strRef>
          </c:cat>
          <c:val>
            <c:numRef>
              <c:f>Sheet1!$E$2:$E$4</c:f>
              <c:numCache>
                <c:formatCode>0.000</c:formatCode>
                <c:ptCount val="3"/>
                <c:pt idx="0">
                  <c:v>0.155</c:v>
                </c:pt>
                <c:pt idx="1">
                  <c:v>0.242</c:v>
                </c:pt>
                <c:pt idx="2">
                  <c:v>0.276</c:v>
                </c:pt>
              </c:numCache>
            </c:numRef>
          </c:val>
        </c:ser>
        <c:ser>
          <c:idx val="4"/>
          <c:order val="4"/>
          <c:tx>
            <c:strRef>
              <c:f>Sheet1!$F$1</c:f>
              <c:strCache>
                <c:ptCount val="1"/>
                <c:pt idx="0">
                  <c:v>Interpolated</c:v>
                </c:pt>
              </c:strCache>
            </c:strRef>
          </c:tx>
          <c:spPr>
            <a:solidFill>
              <a:schemeClr val="tx1"/>
            </a:solidFill>
          </c:spPr>
          <c:invertIfNegative val="0"/>
          <c:cat>
            <c:strRef>
              <c:f>Sheet1!$A$2:$A$4</c:f>
              <c:strCache>
                <c:ptCount val="3"/>
                <c:pt idx="0">
                  <c:v>English-Chinese</c:v>
                </c:pt>
                <c:pt idx="1">
                  <c:v>English-Arabic</c:v>
                </c:pt>
                <c:pt idx="2">
                  <c:v>English-French</c:v>
                </c:pt>
              </c:strCache>
            </c:strRef>
          </c:cat>
          <c:val>
            <c:numRef>
              <c:f>Sheet1!$F$2:$F$4</c:f>
              <c:numCache>
                <c:formatCode>0.000</c:formatCode>
                <c:ptCount val="3"/>
                <c:pt idx="0">
                  <c:v>0.1916</c:v>
                </c:pt>
                <c:pt idx="1">
                  <c:v>0.293</c:v>
                </c:pt>
                <c:pt idx="2">
                  <c:v>0.318</c:v>
                </c:pt>
              </c:numCache>
            </c:numRef>
          </c:val>
        </c:ser>
        <c:dLbls>
          <c:showLegendKey val="0"/>
          <c:showVal val="0"/>
          <c:showCatName val="0"/>
          <c:showSerName val="0"/>
          <c:showPercent val="0"/>
          <c:showBubbleSize val="0"/>
        </c:dLbls>
        <c:gapWidth val="150"/>
        <c:axId val="1849241544"/>
        <c:axId val="1849244568"/>
      </c:barChart>
      <c:catAx>
        <c:axId val="1849241544"/>
        <c:scaling>
          <c:orientation val="minMax"/>
        </c:scaling>
        <c:delete val="0"/>
        <c:axPos val="b"/>
        <c:majorTickMark val="out"/>
        <c:minorTickMark val="none"/>
        <c:tickLblPos val="nextTo"/>
        <c:crossAx val="1849244568"/>
        <c:crosses val="autoZero"/>
        <c:auto val="1"/>
        <c:lblAlgn val="ctr"/>
        <c:lblOffset val="100"/>
        <c:noMultiLvlLbl val="0"/>
      </c:catAx>
      <c:valAx>
        <c:axId val="1849244568"/>
        <c:scaling>
          <c:orientation val="minMax"/>
          <c:max val="0.33"/>
          <c:min val="0.0"/>
        </c:scaling>
        <c:delete val="0"/>
        <c:axPos val="l"/>
        <c:majorGridlines/>
        <c:title>
          <c:tx>
            <c:rich>
              <a:bodyPr rot="-5400000" vert="horz"/>
              <a:lstStyle/>
              <a:p>
                <a:pPr>
                  <a:defRPr/>
                </a:pPr>
                <a:r>
                  <a:rPr lang="en-US"/>
                  <a:t>Mean Average Precision (MAP)</a:t>
                </a:r>
              </a:p>
            </c:rich>
          </c:tx>
          <c:layout>
            <c:manualLayout>
              <c:xMode val="edge"/>
              <c:yMode val="edge"/>
              <c:x val="0.00512701431107138"/>
              <c:y val="0.155894560864837"/>
            </c:manualLayout>
          </c:layout>
          <c:overlay val="0"/>
        </c:title>
        <c:numFmt formatCode="0.00" sourceLinked="0"/>
        <c:majorTickMark val="out"/>
        <c:minorTickMark val="none"/>
        <c:tickLblPos val="nextTo"/>
        <c:crossAx val="1849241544"/>
        <c:crosses val="autoZero"/>
        <c:crossBetween val="between"/>
      </c:valAx>
    </c:plotArea>
    <c:legend>
      <c:legendPos val="r"/>
      <c:layout>
        <c:manualLayout>
          <c:xMode val="edge"/>
          <c:yMode val="edge"/>
          <c:x val="0.765219025067697"/>
          <c:y val="0.447639798563203"/>
          <c:w val="0.234780934747151"/>
          <c:h val="0.441110003580772"/>
        </c:manualLayout>
      </c:layout>
      <c:overlay val="0"/>
    </c:legend>
    <c:plotVisOnly val="1"/>
    <c:dispBlanksAs val="gap"/>
    <c:showDLblsOverMax val="0"/>
  </c:chart>
  <c:txPr>
    <a:bodyPr/>
    <a:lstStyle/>
    <a:p>
      <a:pPr>
        <a:defRPr sz="17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20155383252"/>
          <c:y val="0.0344047906974406"/>
          <c:w val="0.678542823407218"/>
          <c:h val="0.875096561866902"/>
        </c:manualLayout>
      </c:layout>
      <c:barChart>
        <c:barDir val="col"/>
        <c:grouping val="clustered"/>
        <c:varyColors val="0"/>
        <c:ser>
          <c:idx val="0"/>
          <c:order val="0"/>
          <c:tx>
            <c:strRef>
              <c:f>Sheet1!$B$1</c:f>
              <c:strCache>
                <c:ptCount val="1"/>
                <c:pt idx="0">
                  <c:v>Token-based</c:v>
                </c:pt>
              </c:strCache>
            </c:strRef>
          </c:tx>
          <c:spPr>
            <a:solidFill>
              <a:srgbClr val="000090"/>
            </a:solidFill>
            <a:ln>
              <a:solidFill>
                <a:srgbClr val="000000"/>
              </a:solidFill>
            </a:ln>
          </c:spPr>
          <c:invertIfNegative val="0"/>
          <c:cat>
            <c:strRef>
              <c:f>Sheet1!$A$2:$A$4</c:f>
              <c:strCache>
                <c:ptCount val="3"/>
                <c:pt idx="0">
                  <c:v>English-Chinese</c:v>
                </c:pt>
                <c:pt idx="1">
                  <c:v>English-Arabic</c:v>
                </c:pt>
                <c:pt idx="2">
                  <c:v>English-French</c:v>
                </c:pt>
              </c:strCache>
            </c:strRef>
          </c:cat>
          <c:val>
            <c:numRef>
              <c:f>Sheet1!$B$2:$B$4</c:f>
              <c:numCache>
                <c:formatCode>0.000</c:formatCode>
                <c:ptCount val="3"/>
                <c:pt idx="0">
                  <c:v>0.1507</c:v>
                </c:pt>
                <c:pt idx="1">
                  <c:v>0.2712</c:v>
                </c:pt>
                <c:pt idx="2">
                  <c:v>0.2617</c:v>
                </c:pt>
              </c:numCache>
            </c:numRef>
          </c:val>
        </c:ser>
        <c:ser>
          <c:idx val="1"/>
          <c:order val="1"/>
          <c:tx>
            <c:strRef>
              <c:f>Sheet1!$C$1</c:f>
              <c:strCache>
                <c:ptCount val="1"/>
                <c:pt idx="0">
                  <c:v>Grammar-based</c:v>
                </c:pt>
              </c:strCache>
            </c:strRef>
          </c:tx>
          <c:spPr>
            <a:solidFill>
              <a:schemeClr val="accent2"/>
            </a:solidFill>
            <a:ln>
              <a:solidFill>
                <a:schemeClr val="tx1"/>
              </a:solidFill>
            </a:ln>
          </c:spPr>
          <c:invertIfNegative val="0"/>
          <c:cat>
            <c:strRef>
              <c:f>Sheet1!$A$2:$A$4</c:f>
              <c:strCache>
                <c:ptCount val="3"/>
                <c:pt idx="0">
                  <c:v>English-Chinese</c:v>
                </c:pt>
                <c:pt idx="1">
                  <c:v>English-Arabic</c:v>
                </c:pt>
                <c:pt idx="2">
                  <c:v>English-French</c:v>
                </c:pt>
              </c:strCache>
            </c:strRef>
          </c:cat>
          <c:val>
            <c:numRef>
              <c:f>Sheet1!$C$2:$C$4</c:f>
              <c:numCache>
                <c:formatCode>0.000</c:formatCode>
                <c:ptCount val="3"/>
                <c:pt idx="0">
                  <c:v>0.182</c:v>
                </c:pt>
                <c:pt idx="1">
                  <c:v>0.293</c:v>
                </c:pt>
                <c:pt idx="2">
                  <c:v>0.297</c:v>
                </c:pt>
              </c:numCache>
            </c:numRef>
          </c:val>
        </c:ser>
        <c:ser>
          <c:idx val="2"/>
          <c:order val="2"/>
          <c:tx>
            <c:strRef>
              <c:f>Sheet1!$D$1</c:f>
              <c:strCache>
                <c:ptCount val="1"/>
                <c:pt idx="0">
                  <c:v>Translation-based</c:v>
                </c:pt>
              </c:strCache>
            </c:strRef>
          </c:tx>
          <c:spPr>
            <a:solidFill>
              <a:srgbClr val="008000"/>
            </a:solidFill>
            <a:ln>
              <a:solidFill>
                <a:srgbClr val="000000"/>
              </a:solidFill>
            </a:ln>
          </c:spPr>
          <c:invertIfNegative val="0"/>
          <c:cat>
            <c:strRef>
              <c:f>Sheet1!$A$2:$A$4</c:f>
              <c:strCache>
                <c:ptCount val="3"/>
                <c:pt idx="0">
                  <c:v>English-Chinese</c:v>
                </c:pt>
                <c:pt idx="1">
                  <c:v>English-Arabic</c:v>
                </c:pt>
                <c:pt idx="2">
                  <c:v>English-French</c:v>
                </c:pt>
              </c:strCache>
            </c:strRef>
          </c:cat>
          <c:val>
            <c:numRef>
              <c:f>Sheet1!$D$2:$D$4</c:f>
              <c:numCache>
                <c:formatCode>0.000</c:formatCode>
                <c:ptCount val="3"/>
                <c:pt idx="0">
                  <c:v>0.159</c:v>
                </c:pt>
                <c:pt idx="1">
                  <c:v>0.255</c:v>
                </c:pt>
                <c:pt idx="2">
                  <c:v>0.307</c:v>
                </c:pt>
              </c:numCache>
            </c:numRef>
          </c:val>
        </c:ser>
        <c:ser>
          <c:idx val="3"/>
          <c:order val="3"/>
          <c:tx>
            <c:strRef>
              <c:f>Sheet1!$E$1</c:f>
              <c:strCache>
                <c:ptCount val="1"/>
                <c:pt idx="0">
                  <c:v>1-best MT</c:v>
                </c:pt>
              </c:strCache>
            </c:strRef>
          </c:tx>
          <c:spPr>
            <a:solidFill>
              <a:schemeClr val="bg1">
                <a:lumMod val="50000"/>
              </a:schemeClr>
            </a:solidFill>
            <a:ln>
              <a:solidFill>
                <a:srgbClr val="000000"/>
              </a:solidFill>
            </a:ln>
          </c:spPr>
          <c:invertIfNegative val="0"/>
          <c:cat>
            <c:strRef>
              <c:f>Sheet1!$A$2:$A$4</c:f>
              <c:strCache>
                <c:ptCount val="3"/>
                <c:pt idx="0">
                  <c:v>English-Chinese</c:v>
                </c:pt>
                <c:pt idx="1">
                  <c:v>English-Arabic</c:v>
                </c:pt>
                <c:pt idx="2">
                  <c:v>English-French</c:v>
                </c:pt>
              </c:strCache>
            </c:strRef>
          </c:cat>
          <c:val>
            <c:numRef>
              <c:f>Sheet1!$E$2:$E$4</c:f>
              <c:numCache>
                <c:formatCode>0.000</c:formatCode>
                <c:ptCount val="3"/>
                <c:pt idx="0">
                  <c:v>0.155</c:v>
                </c:pt>
                <c:pt idx="1">
                  <c:v>0.242</c:v>
                </c:pt>
                <c:pt idx="2">
                  <c:v>0.276</c:v>
                </c:pt>
              </c:numCache>
            </c:numRef>
          </c:val>
        </c:ser>
        <c:ser>
          <c:idx val="4"/>
          <c:order val="4"/>
          <c:tx>
            <c:strRef>
              <c:f>Sheet1!$F$1</c:f>
              <c:strCache>
                <c:ptCount val="1"/>
                <c:pt idx="0">
                  <c:v>Interpolated</c:v>
                </c:pt>
              </c:strCache>
            </c:strRef>
          </c:tx>
          <c:spPr>
            <a:solidFill>
              <a:schemeClr val="tx1"/>
            </a:solidFill>
          </c:spPr>
          <c:invertIfNegative val="0"/>
          <c:cat>
            <c:strRef>
              <c:f>Sheet1!$A$2:$A$4</c:f>
              <c:strCache>
                <c:ptCount val="3"/>
                <c:pt idx="0">
                  <c:v>English-Chinese</c:v>
                </c:pt>
                <c:pt idx="1">
                  <c:v>English-Arabic</c:v>
                </c:pt>
                <c:pt idx="2">
                  <c:v>English-French</c:v>
                </c:pt>
              </c:strCache>
            </c:strRef>
          </c:cat>
          <c:val>
            <c:numRef>
              <c:f>Sheet1!$F$2:$F$4</c:f>
              <c:numCache>
                <c:formatCode>0.000</c:formatCode>
                <c:ptCount val="3"/>
                <c:pt idx="0">
                  <c:v>0.191</c:v>
                </c:pt>
                <c:pt idx="1">
                  <c:v>0.293</c:v>
                </c:pt>
                <c:pt idx="2">
                  <c:v>0.311</c:v>
                </c:pt>
              </c:numCache>
            </c:numRef>
          </c:val>
        </c:ser>
        <c:dLbls>
          <c:showLegendKey val="0"/>
          <c:showVal val="0"/>
          <c:showCatName val="0"/>
          <c:showSerName val="0"/>
          <c:showPercent val="0"/>
          <c:showBubbleSize val="0"/>
        </c:dLbls>
        <c:gapWidth val="150"/>
        <c:axId val="1848770648"/>
        <c:axId val="1848767608"/>
      </c:barChart>
      <c:catAx>
        <c:axId val="1848770648"/>
        <c:scaling>
          <c:orientation val="minMax"/>
        </c:scaling>
        <c:delete val="0"/>
        <c:axPos val="b"/>
        <c:majorTickMark val="out"/>
        <c:minorTickMark val="none"/>
        <c:tickLblPos val="nextTo"/>
        <c:crossAx val="1848767608"/>
        <c:crosses val="autoZero"/>
        <c:auto val="1"/>
        <c:lblAlgn val="ctr"/>
        <c:lblOffset val="100"/>
        <c:noMultiLvlLbl val="0"/>
      </c:catAx>
      <c:valAx>
        <c:axId val="1848767608"/>
        <c:scaling>
          <c:orientation val="minMax"/>
          <c:max val="0.33"/>
          <c:min val="0.0"/>
        </c:scaling>
        <c:delete val="0"/>
        <c:axPos val="l"/>
        <c:majorGridlines/>
        <c:title>
          <c:tx>
            <c:rich>
              <a:bodyPr rot="-5400000" vert="horz"/>
              <a:lstStyle/>
              <a:p>
                <a:pPr>
                  <a:defRPr/>
                </a:pPr>
                <a:r>
                  <a:rPr lang="en-US"/>
                  <a:t>Mean Average Precision (MAP)</a:t>
                </a:r>
              </a:p>
            </c:rich>
          </c:tx>
          <c:layout>
            <c:manualLayout>
              <c:xMode val="edge"/>
              <c:yMode val="edge"/>
              <c:x val="0.00512701431107138"/>
              <c:y val="0.155894560864837"/>
            </c:manualLayout>
          </c:layout>
          <c:overlay val="0"/>
        </c:title>
        <c:numFmt formatCode="0.00" sourceLinked="0"/>
        <c:majorTickMark val="out"/>
        <c:minorTickMark val="none"/>
        <c:tickLblPos val="nextTo"/>
        <c:crossAx val="1848770648"/>
        <c:crosses val="autoZero"/>
        <c:crossBetween val="between"/>
      </c:valAx>
    </c:plotArea>
    <c:legend>
      <c:legendPos val="r"/>
      <c:layout>
        <c:manualLayout>
          <c:xMode val="edge"/>
          <c:yMode val="edge"/>
          <c:x val="0.765219025067697"/>
          <c:y val="0.447639798563203"/>
          <c:w val="0.234780934747151"/>
          <c:h val="0.441110003580772"/>
        </c:manualLayout>
      </c:layout>
      <c:overlay val="0"/>
    </c:legend>
    <c:plotVisOnly val="1"/>
    <c:dispBlanksAs val="gap"/>
    <c:showDLblsOverMax val="0"/>
  </c:chart>
  <c:txPr>
    <a:bodyPr/>
    <a:lstStyle/>
    <a:p>
      <a:pPr>
        <a:defRPr sz="17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 Id="rId2"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315679-214D-FD4E-847E-AF7564518FE7}" type="datetimeFigureOut">
              <a:rPr lang="en-US" smtClean="0"/>
              <a:t>5/23/13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B59FEC-C180-4748-8B9D-CF149A25F830}" type="slidenum">
              <a:rPr lang="en-US" smtClean="0"/>
              <a:t>‹#›</a:t>
            </a:fld>
            <a:endParaRPr lang="en-US"/>
          </a:p>
        </p:txBody>
      </p:sp>
    </p:spTree>
    <p:extLst>
      <p:ext uri="{BB962C8B-B14F-4D97-AF65-F5344CB8AC3E}">
        <p14:creationId xmlns:p14="http://schemas.microsoft.com/office/powerpoint/2010/main" val="25009133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199E52A-DDD1-5E49-899A-5EEEEC9E924B}" type="slidenum">
              <a:rPr lang="en-US" smtClean="0"/>
              <a:pPr>
                <a:defRPr/>
              </a:pPr>
              <a:t>2</a:t>
            </a:fld>
            <a:endParaRPr lang="en-US"/>
          </a:p>
        </p:txBody>
      </p:sp>
    </p:spTree>
    <p:extLst>
      <p:ext uri="{BB962C8B-B14F-4D97-AF65-F5344CB8AC3E}">
        <p14:creationId xmlns:p14="http://schemas.microsoft.com/office/powerpoint/2010/main" val="329647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p1 = Saga </a:t>
            </a:r>
            <a:r>
              <a:rPr lang="en-US" sz="1200" dirty="0" err="1" smtClean="0"/>
              <a:t>dogru</a:t>
            </a:r>
            <a:r>
              <a:rPr lang="en-US" sz="1200" dirty="0" smtClean="0"/>
              <a:t> 1 </a:t>
            </a:r>
            <a:r>
              <a:rPr lang="en-US" sz="1200" dirty="0" err="1" smtClean="0"/>
              <a:t>adim</a:t>
            </a:r>
            <a:r>
              <a:rPr lang="en-US" sz="1200" dirty="0" smtClean="0"/>
              <a:t> </a:t>
            </a:r>
            <a:r>
              <a:rPr lang="en-US" sz="1200" dirty="0" err="1" smtClean="0"/>
              <a:t>kaydir</a:t>
            </a:r>
            <a:r>
              <a:rPr lang="en-US" sz="1200" dirty="0" smtClean="0"/>
              <a:t>. 2-3’u 9-10la</a:t>
            </a:r>
            <a:r>
              <a:rPr lang="en-US" sz="1200" baseline="0" dirty="0" smtClean="0"/>
              <a:t> </a:t>
            </a:r>
            <a:r>
              <a:rPr lang="en-US" sz="1200" baseline="0" dirty="0" err="1" smtClean="0"/>
              <a:t>degistir</a:t>
            </a:r>
            <a:endParaRPr lang="en-US" sz="1200" dirty="0" smtClean="0"/>
          </a:p>
          <a:p>
            <a:endParaRPr lang="en-US" sz="1200" b="0" i="0" u="none" strike="noStrike" kern="1200" baseline="0" dirty="0" smtClean="0">
              <a:solidFill>
                <a:schemeClr val="tx1"/>
              </a:solidFill>
              <a:ea typeface="+mn-ea"/>
              <a:cs typeface="+mn-cs"/>
            </a:endParaRPr>
          </a:p>
          <a:p>
            <a:r>
              <a:rPr lang="en-US" sz="1200" b="0" i="0" u="none" strike="noStrike" kern="1200" baseline="0" dirty="0" err="1" smtClean="0">
                <a:solidFill>
                  <a:schemeClr val="tx1"/>
                </a:solidFill>
                <a:ea typeface="+mn-ea"/>
                <a:cs typeface="+mn-cs"/>
              </a:rPr>
              <a:t>pQ</a:t>
            </a:r>
            <a:r>
              <a:rPr lang="en-US" sz="1200" b="0" i="0" u="none" strike="noStrike" kern="1200" baseline="0" dirty="0" smtClean="0">
                <a:solidFill>
                  <a:schemeClr val="tx1"/>
                </a:solidFill>
                <a:ea typeface="+mn-ea"/>
                <a:cs typeface="+mn-cs"/>
              </a:rPr>
              <a:t> = Son </a:t>
            </a:r>
            <a:r>
              <a:rPr lang="en-US" sz="1200" b="0" i="0" u="none" strike="noStrike" kern="1200" baseline="0" dirty="0" err="1" smtClean="0">
                <a:solidFill>
                  <a:schemeClr val="tx1"/>
                </a:solidFill>
                <a:ea typeface="+mn-ea"/>
                <a:cs typeface="+mn-cs"/>
              </a:rPr>
              <a:t>iki</a:t>
            </a:r>
            <a:r>
              <a:rPr lang="en-US" sz="1200" b="0" i="0" u="none" strike="noStrike" kern="1200" baseline="0" dirty="0" smtClean="0">
                <a:solidFill>
                  <a:schemeClr val="tx1"/>
                </a:solidFill>
                <a:ea typeface="+mn-ea"/>
                <a:cs typeface="+mn-cs"/>
              </a:rPr>
              <a:t>, ilk </a:t>
            </a:r>
            <a:r>
              <a:rPr lang="en-US" sz="1200" b="0" i="0" u="none" strike="noStrike" kern="1200" baseline="0" dirty="0" err="1" smtClean="0">
                <a:solidFill>
                  <a:schemeClr val="tx1"/>
                </a:solidFill>
                <a:ea typeface="+mn-ea"/>
                <a:cs typeface="+mn-cs"/>
              </a:rPr>
              <a:t>iki</a:t>
            </a:r>
            <a:r>
              <a:rPr lang="en-US" sz="1200" b="0" i="0" u="none" strike="noStrike" kern="1200" baseline="0" dirty="0" smtClean="0">
                <a:solidFill>
                  <a:schemeClr val="tx1"/>
                </a:solidFill>
                <a:ea typeface="+mn-ea"/>
                <a:cs typeface="+mn-cs"/>
              </a:rPr>
              <a:t> </a:t>
            </a:r>
            <a:r>
              <a:rPr lang="en-US" sz="1200" b="0" i="0" u="none" strike="noStrike" kern="1200" baseline="0" dirty="0" err="1" smtClean="0">
                <a:solidFill>
                  <a:schemeClr val="tx1"/>
                </a:solidFill>
                <a:ea typeface="+mn-ea"/>
                <a:cs typeface="+mn-cs"/>
              </a:rPr>
              <a:t>yer</a:t>
            </a:r>
            <a:r>
              <a:rPr lang="en-US" sz="1200" b="0" i="0" u="none" strike="noStrike" kern="1200" baseline="0" dirty="0" smtClean="0">
                <a:solidFill>
                  <a:schemeClr val="tx1"/>
                </a:solidFill>
                <a:ea typeface="+mn-ea"/>
                <a:cs typeface="+mn-cs"/>
              </a:rPr>
              <a:t> </a:t>
            </a:r>
            <a:r>
              <a:rPr lang="en-US" sz="1200" b="0" i="0" u="none" strike="noStrike" kern="1200" baseline="0" dirty="0" err="1" smtClean="0">
                <a:solidFill>
                  <a:schemeClr val="tx1"/>
                </a:solidFill>
                <a:ea typeface="+mn-ea"/>
                <a:cs typeface="+mn-cs"/>
              </a:rPr>
              <a:t>degistir</a:t>
            </a:r>
            <a:r>
              <a:rPr lang="en-US" sz="1200" b="0" i="0" u="none" strike="noStrike" kern="1200" baseline="0" dirty="0" smtClean="0">
                <a:solidFill>
                  <a:schemeClr val="tx1"/>
                </a:solidFill>
                <a:ea typeface="+mn-ea"/>
                <a:cs typeface="+mn-cs"/>
              </a:rPr>
              <a:t>. Ilk 5, son 5 </a:t>
            </a:r>
            <a:r>
              <a:rPr lang="en-US" sz="1200" b="0" i="0" u="none" strike="noStrike" kern="1200" baseline="0" dirty="0" err="1" smtClean="0">
                <a:solidFill>
                  <a:schemeClr val="tx1"/>
                </a:solidFill>
                <a:ea typeface="+mn-ea"/>
                <a:cs typeface="+mn-cs"/>
              </a:rPr>
              <a:t>yer</a:t>
            </a:r>
            <a:r>
              <a:rPr lang="en-US" sz="1200" b="0" i="0" u="none" strike="noStrike" kern="1200" baseline="0" dirty="0" smtClean="0">
                <a:solidFill>
                  <a:schemeClr val="tx1"/>
                </a:solidFill>
                <a:ea typeface="+mn-ea"/>
                <a:cs typeface="+mn-cs"/>
              </a:rPr>
              <a:t> </a:t>
            </a:r>
            <a:r>
              <a:rPr lang="en-US" sz="1200" b="0" i="0" u="none" strike="noStrike" kern="1200" baseline="0" dirty="0" err="1" smtClean="0">
                <a:solidFill>
                  <a:schemeClr val="tx1"/>
                </a:solidFill>
                <a:ea typeface="+mn-ea"/>
                <a:cs typeface="+mn-cs"/>
              </a:rPr>
              <a:t>degistir</a:t>
            </a:r>
            <a:endParaRPr lang="en-US" sz="1200" b="0" i="0" u="none" strike="noStrike" kern="1200" baseline="0" dirty="0" smtClean="0">
              <a:solidFill>
                <a:schemeClr val="tx1"/>
              </a:solidFill>
              <a:ea typeface="+mn-ea"/>
              <a:cs typeface="+mn-cs"/>
            </a:endParaRPr>
          </a:p>
          <a:p>
            <a:endParaRPr lang="en-US" sz="1200" b="0" i="0" u="none" strike="noStrike" kern="1200" baseline="0" dirty="0" smtClean="0">
              <a:solidFill>
                <a:schemeClr val="tx1"/>
              </a:solidFill>
              <a:ea typeface="+mn-ea"/>
              <a:cs typeface="+mn-cs"/>
            </a:endParaRPr>
          </a:p>
          <a:p>
            <a:r>
              <a:rPr lang="en-US" sz="1200" b="0" i="0" u="none" strike="noStrike" kern="1200" baseline="0" dirty="0" smtClean="0">
                <a:solidFill>
                  <a:schemeClr val="tx1"/>
                </a:solidFill>
                <a:ea typeface="+mn-ea"/>
                <a:cs typeface="+mn-cs"/>
              </a:rPr>
              <a:t>We want to increase the chances that two similar signatures appear close to each other in at least one of these tables.</a:t>
            </a:r>
          </a:p>
        </p:txBody>
      </p:sp>
      <p:sp>
        <p:nvSpPr>
          <p:cNvPr id="4" name="Slide Number Placeholder 3"/>
          <p:cNvSpPr>
            <a:spLocks noGrp="1"/>
          </p:cNvSpPr>
          <p:nvPr>
            <p:ph type="sldNum" sz="quarter" idx="10"/>
          </p:nvPr>
        </p:nvSpPr>
        <p:spPr/>
        <p:txBody>
          <a:bodyPr/>
          <a:lstStyle/>
          <a:p>
            <a:fld id="{6078EF59-D242-0841-AEA0-04C44C3E096A}" type="slidenum">
              <a:rPr lang="en-US" smtClean="0"/>
              <a:pPr/>
              <a:t>13</a:t>
            </a:fld>
            <a:endParaRPr lang="en-US"/>
          </a:p>
        </p:txBody>
      </p:sp>
      <p:sp>
        <p:nvSpPr>
          <p:cNvPr id="5" name="Date Placeholder 4"/>
          <p:cNvSpPr>
            <a:spLocks noGrp="1"/>
          </p:cNvSpPr>
          <p:nvPr>
            <p:ph type="dt" idx="11"/>
          </p:nvPr>
        </p:nvSpPr>
        <p:spPr/>
        <p:txBody>
          <a:bodyPr/>
          <a:lstStyle/>
          <a:p>
            <a:fld id="{82AA42BE-464A-DB40-9DF2-46F2D40505CF}" type="datetime1">
              <a:rPr lang="en-US" smtClean="0"/>
              <a:t>5/23/13</a:t>
            </a:fld>
            <a:endParaRPr lang="en-US"/>
          </a:p>
        </p:txBody>
      </p:sp>
      <p:sp>
        <p:nvSpPr>
          <p:cNvPr id="6" name="Header Placeholder 5"/>
          <p:cNvSpPr>
            <a:spLocks noGrp="1"/>
          </p:cNvSpPr>
          <p:nvPr>
            <p:ph type="hdr" sz="quarter" idx="12"/>
          </p:nvPr>
        </p:nvSpPr>
        <p:spPr/>
        <p:txBody>
          <a:bodyPr/>
          <a:lstStyle/>
          <a:p>
            <a:r>
              <a:rPr lang="en-US" smtClean="0"/>
              <a:t>Preliminary Oral Exam for Ferhan Ture</a:t>
            </a:r>
            <a:endParaRPr lang="en-US"/>
          </a:p>
        </p:txBody>
      </p:sp>
    </p:spTree>
    <p:extLst>
      <p:ext uri="{BB962C8B-B14F-4D97-AF65-F5344CB8AC3E}">
        <p14:creationId xmlns:p14="http://schemas.microsoft.com/office/powerpoint/2010/main" val="1670309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p1 = Saga </a:t>
            </a:r>
            <a:r>
              <a:rPr lang="en-US" sz="1200" dirty="0" err="1" smtClean="0"/>
              <a:t>dogru</a:t>
            </a:r>
            <a:r>
              <a:rPr lang="en-US" sz="1200" dirty="0" smtClean="0"/>
              <a:t> 1 </a:t>
            </a:r>
            <a:r>
              <a:rPr lang="en-US" sz="1200" dirty="0" err="1" smtClean="0"/>
              <a:t>adim</a:t>
            </a:r>
            <a:r>
              <a:rPr lang="en-US" sz="1200" dirty="0" smtClean="0"/>
              <a:t> </a:t>
            </a:r>
            <a:r>
              <a:rPr lang="en-US" sz="1200" dirty="0" err="1" smtClean="0"/>
              <a:t>kaydir</a:t>
            </a:r>
            <a:r>
              <a:rPr lang="en-US" sz="1200" dirty="0" smtClean="0"/>
              <a:t>. 2-3’u 9-10la</a:t>
            </a:r>
            <a:r>
              <a:rPr lang="en-US" sz="1200" baseline="0" dirty="0" smtClean="0"/>
              <a:t> </a:t>
            </a:r>
            <a:r>
              <a:rPr lang="en-US" sz="1200" baseline="0" dirty="0" err="1" smtClean="0"/>
              <a:t>degistir</a:t>
            </a:r>
            <a:endParaRPr lang="en-US" sz="1200" dirty="0" smtClean="0"/>
          </a:p>
          <a:p>
            <a:endParaRPr lang="en-US" sz="1200" b="0" i="0" u="none" strike="noStrike" kern="1200" baseline="0" dirty="0" smtClean="0">
              <a:solidFill>
                <a:schemeClr val="tx1"/>
              </a:solidFill>
              <a:ea typeface="+mn-ea"/>
              <a:cs typeface="+mn-cs"/>
            </a:endParaRPr>
          </a:p>
          <a:p>
            <a:r>
              <a:rPr lang="en-US" sz="1200" b="0" i="0" u="none" strike="noStrike" kern="1200" baseline="0" dirty="0" err="1" smtClean="0">
                <a:solidFill>
                  <a:schemeClr val="tx1"/>
                </a:solidFill>
                <a:ea typeface="+mn-ea"/>
                <a:cs typeface="+mn-cs"/>
              </a:rPr>
              <a:t>pQ</a:t>
            </a:r>
            <a:r>
              <a:rPr lang="en-US" sz="1200" b="0" i="0" u="none" strike="noStrike" kern="1200" baseline="0" dirty="0" smtClean="0">
                <a:solidFill>
                  <a:schemeClr val="tx1"/>
                </a:solidFill>
                <a:ea typeface="+mn-ea"/>
                <a:cs typeface="+mn-cs"/>
              </a:rPr>
              <a:t> = Son </a:t>
            </a:r>
            <a:r>
              <a:rPr lang="en-US" sz="1200" b="0" i="0" u="none" strike="noStrike" kern="1200" baseline="0" dirty="0" err="1" smtClean="0">
                <a:solidFill>
                  <a:schemeClr val="tx1"/>
                </a:solidFill>
                <a:ea typeface="+mn-ea"/>
                <a:cs typeface="+mn-cs"/>
              </a:rPr>
              <a:t>iki</a:t>
            </a:r>
            <a:r>
              <a:rPr lang="en-US" sz="1200" b="0" i="0" u="none" strike="noStrike" kern="1200" baseline="0" dirty="0" smtClean="0">
                <a:solidFill>
                  <a:schemeClr val="tx1"/>
                </a:solidFill>
                <a:ea typeface="+mn-ea"/>
                <a:cs typeface="+mn-cs"/>
              </a:rPr>
              <a:t>, ilk </a:t>
            </a:r>
            <a:r>
              <a:rPr lang="en-US" sz="1200" b="0" i="0" u="none" strike="noStrike" kern="1200" baseline="0" dirty="0" err="1" smtClean="0">
                <a:solidFill>
                  <a:schemeClr val="tx1"/>
                </a:solidFill>
                <a:ea typeface="+mn-ea"/>
                <a:cs typeface="+mn-cs"/>
              </a:rPr>
              <a:t>iki</a:t>
            </a:r>
            <a:r>
              <a:rPr lang="en-US" sz="1200" b="0" i="0" u="none" strike="noStrike" kern="1200" baseline="0" dirty="0" smtClean="0">
                <a:solidFill>
                  <a:schemeClr val="tx1"/>
                </a:solidFill>
                <a:ea typeface="+mn-ea"/>
                <a:cs typeface="+mn-cs"/>
              </a:rPr>
              <a:t> </a:t>
            </a:r>
            <a:r>
              <a:rPr lang="en-US" sz="1200" b="0" i="0" u="none" strike="noStrike" kern="1200" baseline="0" dirty="0" err="1" smtClean="0">
                <a:solidFill>
                  <a:schemeClr val="tx1"/>
                </a:solidFill>
                <a:ea typeface="+mn-ea"/>
                <a:cs typeface="+mn-cs"/>
              </a:rPr>
              <a:t>yer</a:t>
            </a:r>
            <a:r>
              <a:rPr lang="en-US" sz="1200" b="0" i="0" u="none" strike="noStrike" kern="1200" baseline="0" dirty="0" smtClean="0">
                <a:solidFill>
                  <a:schemeClr val="tx1"/>
                </a:solidFill>
                <a:ea typeface="+mn-ea"/>
                <a:cs typeface="+mn-cs"/>
              </a:rPr>
              <a:t> </a:t>
            </a:r>
            <a:r>
              <a:rPr lang="en-US" sz="1200" b="0" i="0" u="none" strike="noStrike" kern="1200" baseline="0" dirty="0" err="1" smtClean="0">
                <a:solidFill>
                  <a:schemeClr val="tx1"/>
                </a:solidFill>
                <a:ea typeface="+mn-ea"/>
                <a:cs typeface="+mn-cs"/>
              </a:rPr>
              <a:t>degistir</a:t>
            </a:r>
            <a:r>
              <a:rPr lang="en-US" sz="1200" b="0" i="0" u="none" strike="noStrike" kern="1200" baseline="0" dirty="0" smtClean="0">
                <a:solidFill>
                  <a:schemeClr val="tx1"/>
                </a:solidFill>
                <a:ea typeface="+mn-ea"/>
                <a:cs typeface="+mn-cs"/>
              </a:rPr>
              <a:t>. Ilk 5, son 5 </a:t>
            </a:r>
            <a:r>
              <a:rPr lang="en-US" sz="1200" b="0" i="0" u="none" strike="noStrike" kern="1200" baseline="0" dirty="0" err="1" smtClean="0">
                <a:solidFill>
                  <a:schemeClr val="tx1"/>
                </a:solidFill>
                <a:ea typeface="+mn-ea"/>
                <a:cs typeface="+mn-cs"/>
              </a:rPr>
              <a:t>yer</a:t>
            </a:r>
            <a:r>
              <a:rPr lang="en-US" sz="1200" b="0" i="0" u="none" strike="noStrike" kern="1200" baseline="0" dirty="0" smtClean="0">
                <a:solidFill>
                  <a:schemeClr val="tx1"/>
                </a:solidFill>
                <a:ea typeface="+mn-ea"/>
                <a:cs typeface="+mn-cs"/>
              </a:rPr>
              <a:t> </a:t>
            </a:r>
            <a:r>
              <a:rPr lang="en-US" sz="1200" b="0" i="0" u="none" strike="noStrike" kern="1200" baseline="0" dirty="0" err="1" smtClean="0">
                <a:solidFill>
                  <a:schemeClr val="tx1"/>
                </a:solidFill>
                <a:ea typeface="+mn-ea"/>
                <a:cs typeface="+mn-cs"/>
              </a:rPr>
              <a:t>degistir</a:t>
            </a:r>
            <a:endParaRPr lang="en-US" sz="1200" b="0" i="0" u="none" strike="noStrike" kern="1200" baseline="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6078EF59-D242-0841-AEA0-04C44C3E096A}" type="slidenum">
              <a:rPr lang="en-US" smtClean="0"/>
              <a:pPr/>
              <a:t>14</a:t>
            </a:fld>
            <a:endParaRPr lang="en-US"/>
          </a:p>
        </p:txBody>
      </p:sp>
      <p:sp>
        <p:nvSpPr>
          <p:cNvPr id="5" name="Date Placeholder 4"/>
          <p:cNvSpPr>
            <a:spLocks noGrp="1"/>
          </p:cNvSpPr>
          <p:nvPr>
            <p:ph type="dt" idx="11"/>
          </p:nvPr>
        </p:nvSpPr>
        <p:spPr/>
        <p:txBody>
          <a:bodyPr/>
          <a:lstStyle/>
          <a:p>
            <a:fld id="{0FD0CBEE-370E-E448-BDFB-AD89000D9A5C}" type="datetime1">
              <a:rPr lang="en-US" smtClean="0"/>
              <a:t>5/23/13</a:t>
            </a:fld>
            <a:endParaRPr lang="en-US"/>
          </a:p>
        </p:txBody>
      </p:sp>
      <p:sp>
        <p:nvSpPr>
          <p:cNvPr id="6" name="Header Placeholder 5"/>
          <p:cNvSpPr>
            <a:spLocks noGrp="1"/>
          </p:cNvSpPr>
          <p:nvPr>
            <p:ph type="hdr" sz="quarter" idx="12"/>
          </p:nvPr>
        </p:nvSpPr>
        <p:spPr/>
        <p:txBody>
          <a:bodyPr/>
          <a:lstStyle/>
          <a:p>
            <a:r>
              <a:rPr lang="en-US" smtClean="0"/>
              <a:t>Preliminary Oral Exam for Ferhan Ture</a:t>
            </a:r>
            <a:endParaRPr lang="en-US"/>
          </a:p>
        </p:txBody>
      </p:sp>
    </p:spTree>
    <p:extLst>
      <p:ext uri="{BB962C8B-B14F-4D97-AF65-F5344CB8AC3E}">
        <p14:creationId xmlns:p14="http://schemas.microsoft.com/office/powerpoint/2010/main" val="1670309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p1 = Saga </a:t>
            </a:r>
            <a:r>
              <a:rPr lang="en-US" sz="1200" dirty="0" err="1" smtClean="0"/>
              <a:t>dogru</a:t>
            </a:r>
            <a:r>
              <a:rPr lang="en-US" sz="1200" dirty="0" smtClean="0"/>
              <a:t> 1 </a:t>
            </a:r>
            <a:r>
              <a:rPr lang="en-US" sz="1200" dirty="0" err="1" smtClean="0"/>
              <a:t>adim</a:t>
            </a:r>
            <a:r>
              <a:rPr lang="en-US" sz="1200" dirty="0" smtClean="0"/>
              <a:t> </a:t>
            </a:r>
            <a:r>
              <a:rPr lang="en-US" sz="1200" dirty="0" err="1" smtClean="0"/>
              <a:t>kaydir</a:t>
            </a:r>
            <a:r>
              <a:rPr lang="en-US" sz="1200" dirty="0" smtClean="0"/>
              <a:t>. 2-3’u 9-10la</a:t>
            </a:r>
            <a:r>
              <a:rPr lang="en-US" sz="1200" baseline="0" dirty="0" smtClean="0"/>
              <a:t> </a:t>
            </a:r>
            <a:r>
              <a:rPr lang="en-US" sz="1200" baseline="0" dirty="0" err="1" smtClean="0"/>
              <a:t>degistir</a:t>
            </a:r>
            <a:endParaRPr lang="en-US" sz="1200" dirty="0" smtClean="0"/>
          </a:p>
          <a:p>
            <a:endParaRPr lang="en-US" sz="1200" b="0" i="0" u="none" strike="noStrike" kern="1200" baseline="0" dirty="0" smtClean="0">
              <a:solidFill>
                <a:schemeClr val="tx1"/>
              </a:solidFill>
              <a:ea typeface="+mn-ea"/>
              <a:cs typeface="+mn-cs"/>
            </a:endParaRPr>
          </a:p>
          <a:p>
            <a:r>
              <a:rPr lang="en-US" sz="1200" b="0" i="0" u="none" strike="noStrike" kern="1200" baseline="0" dirty="0" err="1" smtClean="0">
                <a:solidFill>
                  <a:schemeClr val="tx1"/>
                </a:solidFill>
                <a:ea typeface="+mn-ea"/>
                <a:cs typeface="+mn-cs"/>
              </a:rPr>
              <a:t>pQ</a:t>
            </a:r>
            <a:r>
              <a:rPr lang="en-US" sz="1200" b="0" i="0" u="none" strike="noStrike" kern="1200" baseline="0" dirty="0" smtClean="0">
                <a:solidFill>
                  <a:schemeClr val="tx1"/>
                </a:solidFill>
                <a:ea typeface="+mn-ea"/>
                <a:cs typeface="+mn-cs"/>
              </a:rPr>
              <a:t> = Son </a:t>
            </a:r>
            <a:r>
              <a:rPr lang="en-US" sz="1200" b="0" i="0" u="none" strike="noStrike" kern="1200" baseline="0" dirty="0" err="1" smtClean="0">
                <a:solidFill>
                  <a:schemeClr val="tx1"/>
                </a:solidFill>
                <a:ea typeface="+mn-ea"/>
                <a:cs typeface="+mn-cs"/>
              </a:rPr>
              <a:t>iki</a:t>
            </a:r>
            <a:r>
              <a:rPr lang="en-US" sz="1200" b="0" i="0" u="none" strike="noStrike" kern="1200" baseline="0" dirty="0" smtClean="0">
                <a:solidFill>
                  <a:schemeClr val="tx1"/>
                </a:solidFill>
                <a:ea typeface="+mn-ea"/>
                <a:cs typeface="+mn-cs"/>
              </a:rPr>
              <a:t>, ilk </a:t>
            </a:r>
            <a:r>
              <a:rPr lang="en-US" sz="1200" b="0" i="0" u="none" strike="noStrike" kern="1200" baseline="0" dirty="0" err="1" smtClean="0">
                <a:solidFill>
                  <a:schemeClr val="tx1"/>
                </a:solidFill>
                <a:ea typeface="+mn-ea"/>
                <a:cs typeface="+mn-cs"/>
              </a:rPr>
              <a:t>iki</a:t>
            </a:r>
            <a:r>
              <a:rPr lang="en-US" sz="1200" b="0" i="0" u="none" strike="noStrike" kern="1200" baseline="0" dirty="0" smtClean="0">
                <a:solidFill>
                  <a:schemeClr val="tx1"/>
                </a:solidFill>
                <a:ea typeface="+mn-ea"/>
                <a:cs typeface="+mn-cs"/>
              </a:rPr>
              <a:t> </a:t>
            </a:r>
            <a:r>
              <a:rPr lang="en-US" sz="1200" b="0" i="0" u="none" strike="noStrike" kern="1200" baseline="0" dirty="0" err="1" smtClean="0">
                <a:solidFill>
                  <a:schemeClr val="tx1"/>
                </a:solidFill>
                <a:ea typeface="+mn-ea"/>
                <a:cs typeface="+mn-cs"/>
              </a:rPr>
              <a:t>yer</a:t>
            </a:r>
            <a:r>
              <a:rPr lang="en-US" sz="1200" b="0" i="0" u="none" strike="noStrike" kern="1200" baseline="0" dirty="0" smtClean="0">
                <a:solidFill>
                  <a:schemeClr val="tx1"/>
                </a:solidFill>
                <a:ea typeface="+mn-ea"/>
                <a:cs typeface="+mn-cs"/>
              </a:rPr>
              <a:t> </a:t>
            </a:r>
            <a:r>
              <a:rPr lang="en-US" sz="1200" b="0" i="0" u="none" strike="noStrike" kern="1200" baseline="0" dirty="0" err="1" smtClean="0">
                <a:solidFill>
                  <a:schemeClr val="tx1"/>
                </a:solidFill>
                <a:ea typeface="+mn-ea"/>
                <a:cs typeface="+mn-cs"/>
              </a:rPr>
              <a:t>degistir</a:t>
            </a:r>
            <a:r>
              <a:rPr lang="en-US" sz="1200" b="0" i="0" u="none" strike="noStrike" kern="1200" baseline="0" dirty="0" smtClean="0">
                <a:solidFill>
                  <a:schemeClr val="tx1"/>
                </a:solidFill>
                <a:ea typeface="+mn-ea"/>
                <a:cs typeface="+mn-cs"/>
              </a:rPr>
              <a:t>. Ilk 5, son 5 </a:t>
            </a:r>
            <a:r>
              <a:rPr lang="en-US" sz="1200" b="0" i="0" u="none" strike="noStrike" kern="1200" baseline="0" dirty="0" err="1" smtClean="0">
                <a:solidFill>
                  <a:schemeClr val="tx1"/>
                </a:solidFill>
                <a:ea typeface="+mn-ea"/>
                <a:cs typeface="+mn-cs"/>
              </a:rPr>
              <a:t>yer</a:t>
            </a:r>
            <a:r>
              <a:rPr lang="en-US" sz="1200" b="0" i="0" u="none" strike="noStrike" kern="1200" baseline="0" dirty="0" smtClean="0">
                <a:solidFill>
                  <a:schemeClr val="tx1"/>
                </a:solidFill>
                <a:ea typeface="+mn-ea"/>
                <a:cs typeface="+mn-cs"/>
              </a:rPr>
              <a:t> </a:t>
            </a:r>
            <a:r>
              <a:rPr lang="en-US" sz="1200" b="0" i="0" u="none" strike="noStrike" kern="1200" baseline="0" dirty="0" err="1" smtClean="0">
                <a:solidFill>
                  <a:schemeClr val="tx1"/>
                </a:solidFill>
                <a:ea typeface="+mn-ea"/>
                <a:cs typeface="+mn-cs"/>
              </a:rPr>
              <a:t>degistir</a:t>
            </a:r>
            <a:endParaRPr lang="en-US" sz="1200" b="0" i="0" u="none" strike="noStrike" kern="1200" baseline="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6078EF59-D242-0841-AEA0-04C44C3E096A}" type="slidenum">
              <a:rPr lang="en-US" smtClean="0"/>
              <a:pPr/>
              <a:t>15</a:t>
            </a:fld>
            <a:endParaRPr lang="en-US"/>
          </a:p>
        </p:txBody>
      </p:sp>
      <p:sp>
        <p:nvSpPr>
          <p:cNvPr id="5" name="Date Placeholder 4"/>
          <p:cNvSpPr>
            <a:spLocks noGrp="1"/>
          </p:cNvSpPr>
          <p:nvPr>
            <p:ph type="dt" idx="11"/>
          </p:nvPr>
        </p:nvSpPr>
        <p:spPr/>
        <p:txBody>
          <a:bodyPr/>
          <a:lstStyle/>
          <a:p>
            <a:fld id="{0FD0CBEE-370E-E448-BDFB-AD89000D9A5C}" type="datetime1">
              <a:rPr lang="en-US" smtClean="0"/>
              <a:t>5/23/13</a:t>
            </a:fld>
            <a:endParaRPr lang="en-US"/>
          </a:p>
        </p:txBody>
      </p:sp>
      <p:sp>
        <p:nvSpPr>
          <p:cNvPr id="6" name="Header Placeholder 5"/>
          <p:cNvSpPr>
            <a:spLocks noGrp="1"/>
          </p:cNvSpPr>
          <p:nvPr>
            <p:ph type="hdr" sz="quarter" idx="12"/>
          </p:nvPr>
        </p:nvSpPr>
        <p:spPr/>
        <p:txBody>
          <a:bodyPr/>
          <a:lstStyle/>
          <a:p>
            <a:r>
              <a:rPr lang="en-US" smtClean="0"/>
              <a:t>Preliminary Oral Exam for Ferhan Ture</a:t>
            </a:r>
            <a:endParaRPr lang="en-US"/>
          </a:p>
        </p:txBody>
      </p:sp>
    </p:spTree>
    <p:extLst>
      <p:ext uri="{BB962C8B-B14F-4D97-AF65-F5344CB8AC3E}">
        <p14:creationId xmlns:p14="http://schemas.microsoft.com/office/powerpoint/2010/main" val="1670309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ea typeface="+mn-ea"/>
                <a:cs typeface="+mn-cs"/>
              </a:rPr>
              <a:t>In our view, parallel and comparable corpora lie on a</a:t>
            </a:r>
          </a:p>
          <a:p>
            <a:r>
              <a:rPr lang="en-US" sz="1200" kern="1200" baseline="0" dirty="0" smtClean="0">
                <a:solidFill>
                  <a:schemeClr val="tx1"/>
                </a:solidFill>
                <a:ea typeface="+mn-ea"/>
                <a:cs typeface="+mn-cs"/>
              </a:rPr>
              <a:t>continuum of similarity, and solutions to the cross-lingual</a:t>
            </a:r>
          </a:p>
          <a:p>
            <a:r>
              <a:rPr lang="en-US" sz="1200" kern="1200" baseline="0" dirty="0" smtClean="0">
                <a:solidFill>
                  <a:schemeClr val="tx1"/>
                </a:solidFill>
                <a:ea typeface="+mn-ea"/>
                <a:cs typeface="+mn-cs"/>
              </a:rPr>
              <a:t>pairwise similarity problem can unlock new sources of training</a:t>
            </a:r>
          </a:p>
          <a:p>
            <a:r>
              <a:rPr lang="en-US" sz="1200" kern="1200" baseline="0" dirty="0" smtClean="0">
                <a:solidFill>
                  <a:schemeClr val="tx1"/>
                </a:solidFill>
                <a:ea typeface="+mn-ea"/>
                <a:cs typeface="+mn-cs"/>
              </a:rPr>
              <a:t>data for MT systems.</a:t>
            </a:r>
          </a:p>
          <a:p>
            <a:endParaRPr lang="en-US" sz="1200" kern="1200" baseline="0" dirty="0" smtClean="0">
              <a:solidFill>
                <a:schemeClr val="tx1"/>
              </a:solidFill>
              <a:ea typeface="+mn-ea"/>
              <a:cs typeface="+mn-cs"/>
            </a:endParaRPr>
          </a:p>
          <a:p>
            <a:r>
              <a:rPr lang="en-US" sz="1200" kern="1200" baseline="0" dirty="0" smtClean="0">
                <a:solidFill>
                  <a:schemeClr val="tx1"/>
                </a:solidFill>
                <a:ea typeface="+mn-ea"/>
                <a:cs typeface="+mn-cs"/>
              </a:rPr>
              <a:t> The </a:t>
            </a:r>
            <a:r>
              <a:rPr lang="en-US" sz="1200" kern="1200" baseline="0" dirty="0" err="1" smtClean="0">
                <a:solidFill>
                  <a:schemeClr val="tx1"/>
                </a:solidFill>
                <a:ea typeface="+mn-ea"/>
                <a:cs typeface="+mn-cs"/>
              </a:rPr>
              <a:t>specic</a:t>
            </a:r>
            <a:r>
              <a:rPr lang="en-US" sz="1200" kern="1200" baseline="0" dirty="0" smtClean="0">
                <a:solidFill>
                  <a:schemeClr val="tx1"/>
                </a:solidFill>
                <a:ea typeface="+mn-ea"/>
                <a:cs typeface="+mn-cs"/>
              </a:rPr>
              <a:t> application we focus on in this paper is automatically</a:t>
            </a:r>
          </a:p>
          <a:p>
            <a:r>
              <a:rPr lang="en-US" sz="1200" kern="1200" baseline="0" dirty="0" smtClean="0">
                <a:solidFill>
                  <a:schemeClr val="tx1"/>
                </a:solidFill>
                <a:ea typeface="+mn-ea"/>
                <a:cs typeface="+mn-cs"/>
              </a:rPr>
              <a:t>generating links between Wikipedia articles in</a:t>
            </a:r>
          </a:p>
          <a:p>
            <a:r>
              <a:rPr lang="en-US" sz="1200" kern="1200" baseline="0" dirty="0" err="1" smtClean="0">
                <a:solidFill>
                  <a:schemeClr val="tx1"/>
                </a:solidFill>
                <a:ea typeface="+mn-ea"/>
                <a:cs typeface="+mn-cs"/>
              </a:rPr>
              <a:t>dierent</a:t>
            </a:r>
            <a:r>
              <a:rPr lang="en-US" sz="1200" kern="1200" baseline="0" dirty="0" smtClean="0">
                <a:solidFill>
                  <a:schemeClr val="tx1"/>
                </a:solidFill>
                <a:ea typeface="+mn-ea"/>
                <a:cs typeface="+mn-cs"/>
              </a:rPr>
              <a:t> languages (so-called \</a:t>
            </a:r>
            <a:r>
              <a:rPr lang="en-US" sz="1200" kern="1200" baseline="0" dirty="0" err="1" smtClean="0">
                <a:solidFill>
                  <a:schemeClr val="tx1"/>
                </a:solidFill>
                <a:ea typeface="+mn-ea"/>
                <a:cs typeface="+mn-cs"/>
              </a:rPr>
              <a:t>interwiki</a:t>
            </a:r>
            <a:r>
              <a:rPr lang="en-US" sz="1200" kern="1200" baseline="0" dirty="0" smtClean="0">
                <a:solidFill>
                  <a:schemeClr val="tx1"/>
                </a:solidFill>
                <a:ea typeface="+mn-ea"/>
                <a:cs typeface="+mn-cs"/>
              </a:rPr>
              <a:t>" language links). In</a:t>
            </a:r>
          </a:p>
          <a:p>
            <a:r>
              <a:rPr lang="en-US" sz="1200" kern="1200" baseline="0" dirty="0" smtClean="0">
                <a:solidFill>
                  <a:schemeClr val="tx1"/>
                </a:solidFill>
                <a:ea typeface="+mn-ea"/>
                <a:cs typeface="+mn-cs"/>
              </a:rPr>
              <a:t>addition to contributing to the overall goal of data mining for</a:t>
            </a:r>
          </a:p>
          <a:p>
            <a:r>
              <a:rPr lang="en-US" sz="1200" kern="1200" baseline="0" dirty="0" smtClean="0">
                <a:solidFill>
                  <a:schemeClr val="tx1"/>
                </a:solidFill>
                <a:ea typeface="+mn-ea"/>
                <a:cs typeface="+mn-cs"/>
              </a:rPr>
              <a:t>machine translation, we believe the task is independently interesting.</a:t>
            </a:r>
          </a:p>
          <a:p>
            <a:r>
              <a:rPr lang="en-US" sz="1200" kern="1200" baseline="0" dirty="0" smtClean="0">
                <a:solidFill>
                  <a:schemeClr val="tx1"/>
                </a:solidFill>
                <a:ea typeface="+mn-ea"/>
                <a:cs typeface="+mn-cs"/>
              </a:rPr>
              <a:t>For example, there presently exists a link between</a:t>
            </a:r>
          </a:p>
          <a:p>
            <a:r>
              <a:rPr lang="en-US" sz="1200" kern="1200" baseline="0" dirty="0" smtClean="0">
                <a:solidFill>
                  <a:schemeClr val="tx1"/>
                </a:solidFill>
                <a:ea typeface="+mn-ea"/>
                <a:cs typeface="+mn-cs"/>
              </a:rPr>
              <a:t>the article\</a:t>
            </a:r>
            <a:r>
              <a:rPr lang="en-US" sz="1200" kern="1200" baseline="0" dirty="0" err="1" smtClean="0">
                <a:solidFill>
                  <a:schemeClr val="tx1"/>
                </a:solidFill>
                <a:ea typeface="+mn-ea"/>
                <a:cs typeface="+mn-cs"/>
              </a:rPr>
              <a:t>Friedensnobelpreis"in</a:t>
            </a:r>
            <a:r>
              <a:rPr lang="en-US" sz="1200" kern="1200" baseline="0" dirty="0" smtClean="0">
                <a:solidFill>
                  <a:schemeClr val="tx1"/>
                </a:solidFill>
                <a:ea typeface="+mn-ea"/>
                <a:cs typeface="+mn-cs"/>
              </a:rPr>
              <a:t> German and\Nobel Peace</a:t>
            </a:r>
          </a:p>
          <a:p>
            <a:r>
              <a:rPr lang="en-US" sz="1200" kern="1200" baseline="0" dirty="0" smtClean="0">
                <a:solidFill>
                  <a:schemeClr val="tx1"/>
                </a:solidFill>
                <a:ea typeface="+mn-ea"/>
                <a:cs typeface="+mn-cs"/>
              </a:rPr>
              <a:t>Prize" in English. However, as far as we know, these links</a:t>
            </a:r>
          </a:p>
          <a:p>
            <a:r>
              <a:rPr lang="en-US" sz="1200" kern="1200" baseline="0" dirty="0" smtClean="0">
                <a:solidFill>
                  <a:schemeClr val="tx1"/>
                </a:solidFill>
                <a:ea typeface="+mn-ea"/>
                <a:cs typeface="+mn-cs"/>
              </a:rPr>
              <a:t>are manually created, and therefore </a:t>
            </a:r>
            <a:r>
              <a:rPr lang="en-US" sz="1200" kern="1200" baseline="0" dirty="0" err="1" smtClean="0">
                <a:solidFill>
                  <a:schemeClr val="tx1"/>
                </a:solidFill>
                <a:ea typeface="+mn-ea"/>
                <a:cs typeface="+mn-cs"/>
              </a:rPr>
              <a:t>suers</a:t>
            </a:r>
            <a:r>
              <a:rPr lang="en-US" sz="1200" kern="1200" baseline="0" dirty="0" smtClean="0">
                <a:solidFill>
                  <a:schemeClr val="tx1"/>
                </a:solidFill>
                <a:ea typeface="+mn-ea"/>
                <a:cs typeface="+mn-cs"/>
              </a:rPr>
              <a:t> from many shortcomings: </a:t>
            </a:r>
          </a:p>
          <a:p>
            <a:r>
              <a:rPr lang="en-US" sz="1200" kern="1200" baseline="0" dirty="0" smtClean="0">
                <a:solidFill>
                  <a:schemeClr val="tx1"/>
                </a:solidFill>
                <a:ea typeface="+mn-ea"/>
                <a:cs typeface="+mn-cs"/>
              </a:rPr>
              <a:t>Link creation requires volunteers that know both</a:t>
            </a:r>
          </a:p>
          <a:p>
            <a:r>
              <a:rPr lang="en-US" sz="1200" kern="1200" baseline="0" dirty="0" smtClean="0">
                <a:solidFill>
                  <a:schemeClr val="tx1"/>
                </a:solidFill>
                <a:ea typeface="+mn-ea"/>
                <a:cs typeface="+mn-cs"/>
              </a:rPr>
              <a:t>languages and hence is a labor-intensive and error-prone endeavor.</a:t>
            </a:r>
          </a:p>
          <a:p>
            <a:r>
              <a:rPr lang="en-US" sz="1200" kern="1200" baseline="0" dirty="0" smtClean="0">
                <a:solidFill>
                  <a:schemeClr val="tx1"/>
                </a:solidFill>
                <a:ea typeface="+mn-ea"/>
                <a:cs typeface="+mn-cs"/>
              </a:rPr>
              <a:t>As a result, link coverage is relatively sparse. This</a:t>
            </a:r>
          </a:p>
          <a:p>
            <a:r>
              <a:rPr lang="en-US" sz="1200" kern="1200" baseline="0" dirty="0" smtClean="0">
                <a:solidFill>
                  <a:schemeClr val="tx1"/>
                </a:solidFill>
                <a:ea typeface="+mn-ea"/>
                <a:cs typeface="+mn-cs"/>
              </a:rPr>
              <a:t>is where cross-lingual pairwise similarity may help:  algorithmic</a:t>
            </a:r>
          </a:p>
          <a:p>
            <a:r>
              <a:rPr lang="en-US" sz="1200" kern="1200" baseline="0" dirty="0" smtClean="0">
                <a:solidFill>
                  <a:schemeClr val="tx1"/>
                </a:solidFill>
                <a:ea typeface="+mn-ea"/>
                <a:cs typeface="+mn-cs"/>
              </a:rPr>
              <a:t>output can feed into a manual </a:t>
            </a:r>
            <a:r>
              <a:rPr lang="en-US" sz="1200" kern="1200" baseline="0" dirty="0" err="1" smtClean="0">
                <a:solidFill>
                  <a:schemeClr val="tx1"/>
                </a:solidFill>
                <a:ea typeface="+mn-ea"/>
                <a:cs typeface="+mn-cs"/>
              </a:rPr>
              <a:t>verication</a:t>
            </a:r>
            <a:r>
              <a:rPr lang="en-US" sz="1200" kern="1200" baseline="0" dirty="0" smtClean="0">
                <a:solidFill>
                  <a:schemeClr val="tx1"/>
                </a:solidFill>
                <a:ea typeface="+mn-ea"/>
                <a:cs typeface="+mn-cs"/>
              </a:rPr>
              <a:t> process that</a:t>
            </a:r>
          </a:p>
          <a:p>
            <a:r>
              <a:rPr lang="en-US" sz="1200" kern="1200" baseline="0" dirty="0" smtClean="0">
                <a:solidFill>
                  <a:schemeClr val="tx1"/>
                </a:solidFill>
                <a:ea typeface="+mn-ea"/>
                <a:cs typeface="+mn-cs"/>
              </a:rPr>
              <a:t>improves both speed and accuracy (e.g., with perhaps the</a:t>
            </a:r>
          </a:p>
          <a:p>
            <a:r>
              <a:rPr lang="en-US" sz="1200" kern="1200" baseline="0" dirty="0" smtClean="0">
                <a:solidFill>
                  <a:schemeClr val="tx1"/>
                </a:solidFill>
                <a:ea typeface="+mn-ea"/>
                <a:cs typeface="+mn-cs"/>
              </a:rPr>
              <a:t>aid of crowdsourcing).</a:t>
            </a:r>
            <a:endParaRPr lang="en-US" dirty="0"/>
          </a:p>
        </p:txBody>
      </p:sp>
      <p:sp>
        <p:nvSpPr>
          <p:cNvPr id="4" name="Slide Number Placeholder 3"/>
          <p:cNvSpPr>
            <a:spLocks noGrp="1"/>
          </p:cNvSpPr>
          <p:nvPr>
            <p:ph type="sldNum" sz="quarter" idx="10"/>
          </p:nvPr>
        </p:nvSpPr>
        <p:spPr/>
        <p:txBody>
          <a:bodyPr/>
          <a:lstStyle/>
          <a:p>
            <a:fld id="{6078EF59-D242-0841-AEA0-04C44C3E096A}" type="slidenum">
              <a:rPr lang="en-US" smtClean="0"/>
              <a:pPr/>
              <a:t>16</a:t>
            </a:fld>
            <a:endParaRPr lang="en-US"/>
          </a:p>
        </p:txBody>
      </p:sp>
      <p:sp>
        <p:nvSpPr>
          <p:cNvPr id="5" name="Date Placeholder 4"/>
          <p:cNvSpPr>
            <a:spLocks noGrp="1"/>
          </p:cNvSpPr>
          <p:nvPr>
            <p:ph type="dt" idx="11"/>
          </p:nvPr>
        </p:nvSpPr>
        <p:spPr/>
        <p:txBody>
          <a:bodyPr/>
          <a:lstStyle/>
          <a:p>
            <a:fld id="{6D2386C9-837D-6941-9939-53B72E0BE767}" type="datetime1">
              <a:rPr lang="en-US" smtClean="0"/>
              <a:t>5/23/13</a:t>
            </a:fld>
            <a:endParaRPr lang="en-US"/>
          </a:p>
        </p:txBody>
      </p:sp>
      <p:sp>
        <p:nvSpPr>
          <p:cNvPr id="6" name="Header Placeholder 5"/>
          <p:cNvSpPr>
            <a:spLocks noGrp="1"/>
          </p:cNvSpPr>
          <p:nvPr>
            <p:ph type="hdr" sz="quarter" idx="12"/>
          </p:nvPr>
        </p:nvSpPr>
        <p:spPr/>
        <p:txBody>
          <a:bodyPr/>
          <a:lstStyle/>
          <a:p>
            <a:r>
              <a:rPr lang="en-US" smtClean="0"/>
              <a:t>Preliminary Oral Exam for Ferhan Ture</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ea typeface="+mn-ea"/>
              <a:cs typeface="+mn-cs"/>
            </a:endParaRPr>
          </a:p>
          <a:p>
            <a:r>
              <a:rPr lang="en-US" sz="1200" b="0" i="0" u="none" strike="noStrike" kern="1200" baseline="0" dirty="0" smtClean="0">
                <a:solidFill>
                  <a:schemeClr val="tx1"/>
                </a:solidFill>
                <a:ea typeface="+mn-ea"/>
                <a:cs typeface="+mn-cs"/>
              </a:rPr>
              <a:t>First, all documents are preprocessed into document</a:t>
            </a:r>
          </a:p>
          <a:p>
            <a:r>
              <a:rPr lang="en-US" sz="1200" b="0" i="0" u="none" strike="noStrike" kern="1200" baseline="0" dirty="0" smtClean="0">
                <a:solidFill>
                  <a:schemeClr val="tx1"/>
                </a:solidFill>
                <a:ea typeface="+mn-ea"/>
                <a:cs typeface="+mn-cs"/>
              </a:rPr>
              <a:t>vectors (Section 4.1). Second, document signatures</a:t>
            </a:r>
          </a:p>
          <a:p>
            <a:r>
              <a:rPr lang="en-US" sz="1200" b="0" i="0" u="none" strike="noStrike" kern="1200" baseline="0" dirty="0" smtClean="0">
                <a:solidFill>
                  <a:schemeClr val="tx1"/>
                </a:solidFill>
                <a:ea typeface="+mn-ea"/>
                <a:cs typeface="+mn-cs"/>
              </a:rPr>
              <a:t>are generated from document vectors (Section 4.2). Finally,</a:t>
            </a:r>
          </a:p>
          <a:p>
            <a:r>
              <a:rPr lang="en-US" sz="1200" b="0" i="0" u="none" strike="noStrike" kern="1200" baseline="0" dirty="0" smtClean="0">
                <a:solidFill>
                  <a:schemeClr val="tx1"/>
                </a:solidFill>
                <a:ea typeface="+mn-ea"/>
                <a:cs typeface="+mn-cs"/>
              </a:rPr>
              <a:t>a sliding window algorithm applied to the signatures </a:t>
            </a:r>
            <a:r>
              <a:rPr lang="en-US" sz="1200" b="0" i="0" u="none" strike="noStrike" kern="1200" baseline="0" dirty="0" err="1" smtClean="0">
                <a:solidFill>
                  <a:schemeClr val="tx1"/>
                </a:solidFill>
                <a:ea typeface="+mn-ea"/>
                <a:cs typeface="+mn-cs"/>
              </a:rPr>
              <a:t>nds</a:t>
            </a:r>
            <a:r>
              <a:rPr lang="en-US" sz="1200" b="0" i="0" u="none" strike="noStrike" kern="1200" baseline="0" dirty="0" smtClean="0">
                <a:solidFill>
                  <a:schemeClr val="tx1"/>
                </a:solidFill>
                <a:ea typeface="+mn-ea"/>
                <a:cs typeface="+mn-cs"/>
              </a:rPr>
              <a:t> all</a:t>
            </a:r>
          </a:p>
          <a:p>
            <a:r>
              <a:rPr lang="en-US" sz="1200" b="0" i="0" u="none" strike="noStrike" kern="1200" baseline="0" dirty="0" smtClean="0">
                <a:solidFill>
                  <a:schemeClr val="tx1"/>
                </a:solidFill>
                <a:ea typeface="+mn-ea"/>
                <a:cs typeface="+mn-cs"/>
              </a:rPr>
              <a:t>cross-lingual pairs above a similarity threshold (Section 4.3).</a:t>
            </a:r>
            <a:endParaRPr lang="en-US" dirty="0"/>
          </a:p>
        </p:txBody>
      </p:sp>
      <p:sp>
        <p:nvSpPr>
          <p:cNvPr id="4" name="Slide Number Placeholder 3"/>
          <p:cNvSpPr>
            <a:spLocks noGrp="1"/>
          </p:cNvSpPr>
          <p:nvPr>
            <p:ph type="sldNum" sz="quarter" idx="10"/>
          </p:nvPr>
        </p:nvSpPr>
        <p:spPr/>
        <p:txBody>
          <a:bodyPr/>
          <a:lstStyle/>
          <a:p>
            <a:fld id="{6078EF59-D242-0841-AEA0-04C44C3E096A}" type="slidenum">
              <a:rPr lang="en-US" smtClean="0"/>
              <a:pPr/>
              <a:t>18</a:t>
            </a:fld>
            <a:endParaRPr lang="en-US"/>
          </a:p>
        </p:txBody>
      </p:sp>
      <p:sp>
        <p:nvSpPr>
          <p:cNvPr id="5" name="Date Placeholder 4"/>
          <p:cNvSpPr>
            <a:spLocks noGrp="1"/>
          </p:cNvSpPr>
          <p:nvPr>
            <p:ph type="dt" idx="11"/>
          </p:nvPr>
        </p:nvSpPr>
        <p:spPr/>
        <p:txBody>
          <a:bodyPr/>
          <a:lstStyle/>
          <a:p>
            <a:fld id="{B60C5441-4D07-EE4D-BD61-36715DF67AF5}" type="datetime1">
              <a:rPr lang="en-US" smtClean="0"/>
              <a:t>5/23/13</a:t>
            </a:fld>
            <a:endParaRPr lang="en-US"/>
          </a:p>
        </p:txBody>
      </p:sp>
      <p:sp>
        <p:nvSpPr>
          <p:cNvPr id="6" name="Header Placeholder 5"/>
          <p:cNvSpPr>
            <a:spLocks noGrp="1"/>
          </p:cNvSpPr>
          <p:nvPr>
            <p:ph type="hdr" sz="quarter" idx="12"/>
          </p:nvPr>
        </p:nvSpPr>
        <p:spPr/>
        <p:txBody>
          <a:bodyPr/>
          <a:lstStyle/>
          <a:p>
            <a:r>
              <a:rPr lang="en-US" smtClean="0"/>
              <a:t>Preliminary Oral Exam for Ferhan Ture</a:t>
            </a:r>
            <a:endParaRPr lang="en-US"/>
          </a:p>
        </p:txBody>
      </p:sp>
    </p:spTree>
    <p:extLst>
      <p:ext uri="{BB962C8B-B14F-4D97-AF65-F5344CB8AC3E}">
        <p14:creationId xmlns:p14="http://schemas.microsoft.com/office/powerpoint/2010/main" val="1670309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ea typeface="+mn-ea"/>
              <a:cs typeface="+mn-cs"/>
            </a:endParaRPr>
          </a:p>
          <a:p>
            <a:r>
              <a:rPr lang="en-US" sz="1200" b="0" i="0" u="none" strike="noStrike" kern="1200" baseline="0" dirty="0" smtClean="0">
                <a:solidFill>
                  <a:schemeClr val="tx1"/>
                </a:solidFill>
                <a:ea typeface="+mn-ea"/>
                <a:cs typeface="+mn-cs"/>
              </a:rPr>
              <a:t>First, all documents are preprocessed into document</a:t>
            </a:r>
          </a:p>
          <a:p>
            <a:r>
              <a:rPr lang="en-US" sz="1200" b="0" i="0" u="none" strike="noStrike" kern="1200" baseline="0" dirty="0" smtClean="0">
                <a:solidFill>
                  <a:schemeClr val="tx1"/>
                </a:solidFill>
                <a:ea typeface="+mn-ea"/>
                <a:cs typeface="+mn-cs"/>
              </a:rPr>
              <a:t>vectors (Section 4.1). Second, document signatures</a:t>
            </a:r>
          </a:p>
          <a:p>
            <a:r>
              <a:rPr lang="en-US" sz="1200" b="0" i="0" u="none" strike="noStrike" kern="1200" baseline="0" dirty="0" smtClean="0">
                <a:solidFill>
                  <a:schemeClr val="tx1"/>
                </a:solidFill>
                <a:ea typeface="+mn-ea"/>
                <a:cs typeface="+mn-cs"/>
              </a:rPr>
              <a:t>are generated from document vectors (Section 4.2). Finally,</a:t>
            </a:r>
          </a:p>
          <a:p>
            <a:r>
              <a:rPr lang="en-US" sz="1200" b="0" i="0" u="none" strike="noStrike" kern="1200" baseline="0" dirty="0" smtClean="0">
                <a:solidFill>
                  <a:schemeClr val="tx1"/>
                </a:solidFill>
                <a:ea typeface="+mn-ea"/>
                <a:cs typeface="+mn-cs"/>
              </a:rPr>
              <a:t>a sliding window algorithm applied to the signatures </a:t>
            </a:r>
            <a:r>
              <a:rPr lang="en-US" sz="1200" b="0" i="0" u="none" strike="noStrike" kern="1200" baseline="0" dirty="0" err="1" smtClean="0">
                <a:solidFill>
                  <a:schemeClr val="tx1"/>
                </a:solidFill>
                <a:ea typeface="+mn-ea"/>
                <a:cs typeface="+mn-cs"/>
              </a:rPr>
              <a:t>nds</a:t>
            </a:r>
            <a:r>
              <a:rPr lang="en-US" sz="1200" b="0" i="0" u="none" strike="noStrike" kern="1200" baseline="0" dirty="0" smtClean="0">
                <a:solidFill>
                  <a:schemeClr val="tx1"/>
                </a:solidFill>
                <a:ea typeface="+mn-ea"/>
                <a:cs typeface="+mn-cs"/>
              </a:rPr>
              <a:t> all</a:t>
            </a:r>
          </a:p>
          <a:p>
            <a:r>
              <a:rPr lang="en-US" sz="1200" b="0" i="0" u="none" strike="noStrike" kern="1200" baseline="0" dirty="0" smtClean="0">
                <a:solidFill>
                  <a:schemeClr val="tx1"/>
                </a:solidFill>
                <a:ea typeface="+mn-ea"/>
                <a:cs typeface="+mn-cs"/>
              </a:rPr>
              <a:t>cross-lingual pairs above a similarity threshold (Section 4.3).</a:t>
            </a:r>
          </a:p>
          <a:p>
            <a:r>
              <a:rPr lang="en-US" sz="1200" b="0" i="0" u="none" strike="noStrike" kern="1200" baseline="0" dirty="0" smtClean="0">
                <a:solidFill>
                  <a:schemeClr val="tx1"/>
                </a:solidFill>
                <a:ea typeface="+mn-ea"/>
                <a:cs typeface="+mn-cs"/>
              </a:rPr>
              <a:t>----- Meeting Notes (4/19/12 18:32) -----</a:t>
            </a:r>
          </a:p>
          <a:p>
            <a:r>
              <a:rPr lang="en-US" sz="1200" b="0" i="0" u="none" strike="noStrike" kern="1200" baseline="0" dirty="0" smtClean="0">
                <a:solidFill>
                  <a:schemeClr val="tx1"/>
                </a:solidFill>
                <a:ea typeface="+mn-ea"/>
                <a:cs typeface="+mn-cs"/>
              </a:rPr>
              <a:t>add german article pic</a:t>
            </a:r>
            <a:endParaRPr lang="en-US" dirty="0"/>
          </a:p>
        </p:txBody>
      </p:sp>
      <p:sp>
        <p:nvSpPr>
          <p:cNvPr id="4" name="Slide Number Placeholder 3"/>
          <p:cNvSpPr>
            <a:spLocks noGrp="1"/>
          </p:cNvSpPr>
          <p:nvPr>
            <p:ph type="sldNum" sz="quarter" idx="10"/>
          </p:nvPr>
        </p:nvSpPr>
        <p:spPr/>
        <p:txBody>
          <a:bodyPr/>
          <a:lstStyle/>
          <a:p>
            <a:fld id="{6078EF59-D242-0841-AEA0-04C44C3E096A}" type="slidenum">
              <a:rPr lang="en-US" smtClean="0"/>
              <a:pPr/>
              <a:t>19</a:t>
            </a:fld>
            <a:endParaRPr lang="en-US"/>
          </a:p>
        </p:txBody>
      </p:sp>
      <p:sp>
        <p:nvSpPr>
          <p:cNvPr id="5" name="Date Placeholder 4"/>
          <p:cNvSpPr>
            <a:spLocks noGrp="1"/>
          </p:cNvSpPr>
          <p:nvPr>
            <p:ph type="dt" idx="11"/>
          </p:nvPr>
        </p:nvSpPr>
        <p:spPr/>
        <p:txBody>
          <a:bodyPr/>
          <a:lstStyle/>
          <a:p>
            <a:fld id="{0617AC38-700F-4740-BCB4-AC4C008F999A}" type="datetime1">
              <a:rPr lang="en-US" smtClean="0"/>
              <a:t>5/23/13</a:t>
            </a:fld>
            <a:endParaRPr lang="en-US"/>
          </a:p>
        </p:txBody>
      </p:sp>
      <p:sp>
        <p:nvSpPr>
          <p:cNvPr id="6" name="Header Placeholder 5"/>
          <p:cNvSpPr>
            <a:spLocks noGrp="1"/>
          </p:cNvSpPr>
          <p:nvPr>
            <p:ph type="hdr" sz="quarter" idx="12"/>
          </p:nvPr>
        </p:nvSpPr>
        <p:spPr/>
        <p:txBody>
          <a:bodyPr/>
          <a:lstStyle/>
          <a:p>
            <a:r>
              <a:rPr lang="en-US" smtClean="0"/>
              <a:t>Preliminary Oral Exam for Ferhan Ture</a:t>
            </a:r>
            <a:endParaRPr lang="en-US"/>
          </a:p>
        </p:txBody>
      </p:sp>
    </p:spTree>
    <p:extLst>
      <p:ext uri="{BB962C8B-B14F-4D97-AF65-F5344CB8AC3E}">
        <p14:creationId xmlns:p14="http://schemas.microsoft.com/office/powerpoint/2010/main" val="1670309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ea typeface="+mn-ea"/>
                <a:cs typeface="+mn-cs"/>
              </a:rPr>
              <a:t>EXPLAIN WHY YOU USE GERMAN</a:t>
            </a:r>
          </a:p>
          <a:p>
            <a:r>
              <a:rPr lang="en-US" sz="1200" b="0" i="0" u="none" strike="noStrike" kern="1200" baseline="0" dirty="0" smtClean="0">
                <a:solidFill>
                  <a:schemeClr val="tx1"/>
                </a:solidFill>
                <a:ea typeface="+mn-ea"/>
                <a:cs typeface="+mn-cs"/>
              </a:rPr>
              <a:t>MENTION THAT YOU USE RANDOM PROJECTIONS FOR SIGNATURES</a:t>
            </a:r>
          </a:p>
          <a:p>
            <a:endParaRPr lang="en-US" sz="1200" b="0" i="0" u="none" strike="noStrike" kern="1200" baseline="0" dirty="0" smtClean="0">
              <a:solidFill>
                <a:schemeClr val="tx1"/>
              </a:solidFill>
              <a:ea typeface="+mn-ea"/>
              <a:cs typeface="+mn-cs"/>
            </a:endParaRPr>
          </a:p>
          <a:p>
            <a:r>
              <a:rPr lang="en-US" sz="1200" dirty="0" smtClean="0">
                <a:cs typeface="Helvetica Neue Light"/>
              </a:rPr>
              <a:t> (precision can be increased by post-filtering at negligible time)</a:t>
            </a:r>
            <a:endParaRPr lang="en-US" sz="1200" b="0" i="0" u="none" strike="noStrike" kern="1200" baseline="0" dirty="0" smtClean="0">
              <a:solidFill>
                <a:schemeClr val="tx1"/>
              </a:solidFill>
              <a:ea typeface="+mn-ea"/>
              <a:cs typeface="+mn-cs"/>
            </a:endParaRPr>
          </a:p>
          <a:p>
            <a:endParaRPr lang="en-US" sz="1200" b="0" i="0" u="none" strike="noStrike" kern="1200" baseline="0" dirty="0" smtClean="0">
              <a:solidFill>
                <a:schemeClr val="tx1"/>
              </a:solidFill>
              <a:ea typeface="+mn-ea"/>
              <a:cs typeface="+mn-cs"/>
            </a:endParaRPr>
          </a:p>
          <a:p>
            <a:r>
              <a:rPr lang="en-US" sz="1200" dirty="0" smtClean="0">
                <a:cs typeface="Helvetica Neue Light"/>
              </a:rPr>
              <a:t> </a:t>
            </a:r>
            <a:r>
              <a:rPr lang="en-US" dirty="0" smtClean="0">
                <a:cs typeface="Helvetica Neue Light"/>
              </a:rPr>
              <a:t>(</a:t>
            </a:r>
            <a:r>
              <a:rPr lang="en-US" sz="1200" dirty="0" smtClean="0">
                <a:cs typeface="Helvetica Neue Light"/>
              </a:rPr>
              <a:t>upper-bound for recall and cost)</a:t>
            </a:r>
          </a:p>
          <a:p>
            <a:endParaRPr lang="en-US" sz="1200" b="0" i="0" u="none" strike="noStrike" kern="1200" baseline="0" dirty="0" smtClean="0">
              <a:solidFill>
                <a:schemeClr val="tx1"/>
              </a:solidFill>
              <a:ea typeface="+mn-ea"/>
              <a:cs typeface="+mn-cs"/>
            </a:endParaRPr>
          </a:p>
          <a:p>
            <a:r>
              <a:rPr lang="en-US" sz="1200" b="0" i="0" u="none" strike="noStrike" kern="1200" baseline="0" dirty="0" smtClean="0">
                <a:solidFill>
                  <a:schemeClr val="tx1"/>
                </a:solidFill>
                <a:ea typeface="+mn-ea"/>
                <a:cs typeface="+mn-cs"/>
              </a:rPr>
              <a:t>If precision is desired, one could always </a:t>
            </a:r>
            <a:r>
              <a:rPr lang="en-US" sz="1200" b="0" i="0" u="none" strike="noStrike" kern="1200" baseline="0" dirty="0" err="1" smtClean="0">
                <a:solidFill>
                  <a:schemeClr val="tx1"/>
                </a:solidFill>
                <a:ea typeface="+mn-ea"/>
                <a:cs typeface="+mn-cs"/>
              </a:rPr>
              <a:t>lter</a:t>
            </a:r>
            <a:r>
              <a:rPr lang="en-US" sz="1200" b="0" i="0" u="none" strike="noStrike" kern="1200" baseline="0" dirty="0" smtClean="0">
                <a:solidFill>
                  <a:schemeClr val="tx1"/>
                </a:solidFill>
                <a:ea typeface="+mn-ea"/>
                <a:cs typeface="+mn-cs"/>
              </a:rPr>
              <a:t> the extracted pairs and discard results that fall below the similarity </a:t>
            </a:r>
            <a:r>
              <a:rPr lang="en-US" sz="1200" b="0" i="0" u="none" strike="noStrike" kern="1200" baseline="0" dirty="0" err="1" smtClean="0">
                <a:solidFill>
                  <a:schemeClr val="tx1"/>
                </a:solidFill>
                <a:ea typeface="+mn-ea"/>
                <a:cs typeface="+mn-cs"/>
              </a:rPr>
              <a:t>threshold|the</a:t>
            </a:r>
            <a:r>
              <a:rPr lang="en-US" sz="1200" b="0" i="0" u="none" strike="noStrike" kern="1200" baseline="0" dirty="0" smtClean="0">
                <a:solidFill>
                  <a:schemeClr val="tx1"/>
                </a:solidFill>
                <a:ea typeface="+mn-ea"/>
                <a:cs typeface="+mn-cs"/>
              </a:rPr>
              <a:t> time necessary for this is negligible compared to the time for extracting the pairs to begin with. For instance, with parameters Q = 300;B = 2000, the number of extracted pairs is 64 million, 0.0013% of all possible cross-lingual pairs in the collection. This gives an idea of how much of the search space is </a:t>
            </a:r>
            <a:r>
              <a:rPr lang="en-US" sz="1200" b="0" i="0" u="none" strike="noStrike" kern="1200" baseline="0" dirty="0" err="1" smtClean="0">
                <a:solidFill>
                  <a:schemeClr val="tx1"/>
                </a:solidFill>
                <a:ea typeface="+mn-ea"/>
                <a:cs typeface="+mn-cs"/>
              </a:rPr>
              <a:t>ltered</a:t>
            </a:r>
            <a:r>
              <a:rPr lang="en-US" sz="1200" b="0" i="0" u="none" strike="noStrike" kern="1200" baseline="0" dirty="0" smtClean="0">
                <a:solidFill>
                  <a:schemeClr val="tx1"/>
                </a:solidFill>
                <a:ea typeface="+mn-ea"/>
                <a:cs typeface="+mn-cs"/>
              </a:rPr>
              <a:t> by the algorithm. Moreover, from an application point of view, it may not even be necessary to </a:t>
            </a:r>
            <a:r>
              <a:rPr lang="en-US" sz="1200" b="0" i="0" u="none" strike="noStrike" kern="1200" baseline="0" dirty="0" err="1" smtClean="0">
                <a:solidFill>
                  <a:schemeClr val="tx1"/>
                </a:solidFill>
                <a:ea typeface="+mn-ea"/>
                <a:cs typeface="+mn-cs"/>
              </a:rPr>
              <a:t>lter</a:t>
            </a:r>
            <a:r>
              <a:rPr lang="en-US" sz="1200" b="0" i="0" u="none" strike="noStrike" kern="1200" baseline="0" dirty="0" smtClean="0">
                <a:solidFill>
                  <a:schemeClr val="tx1"/>
                </a:solidFill>
                <a:ea typeface="+mn-ea"/>
                <a:cs typeface="+mn-cs"/>
              </a:rPr>
              <a:t>, since our  threshold of 0.3 is somewhat arbitrary, and pairs with lower similarity scores may nevertheless be useful</a:t>
            </a:r>
            <a:endParaRPr lang="en-US" dirty="0"/>
          </a:p>
        </p:txBody>
      </p:sp>
      <p:sp>
        <p:nvSpPr>
          <p:cNvPr id="4" name="Slide Number Placeholder 3"/>
          <p:cNvSpPr>
            <a:spLocks noGrp="1"/>
          </p:cNvSpPr>
          <p:nvPr>
            <p:ph type="sldNum" sz="quarter" idx="10"/>
          </p:nvPr>
        </p:nvSpPr>
        <p:spPr/>
        <p:txBody>
          <a:bodyPr/>
          <a:lstStyle/>
          <a:p>
            <a:fld id="{6078EF59-D242-0841-AEA0-04C44C3E096A}" type="slidenum">
              <a:rPr lang="en-US" smtClean="0"/>
              <a:pPr/>
              <a:t>20</a:t>
            </a:fld>
            <a:endParaRPr lang="en-US"/>
          </a:p>
        </p:txBody>
      </p:sp>
      <p:sp>
        <p:nvSpPr>
          <p:cNvPr id="5" name="Date Placeholder 4"/>
          <p:cNvSpPr>
            <a:spLocks noGrp="1"/>
          </p:cNvSpPr>
          <p:nvPr>
            <p:ph type="dt" idx="11"/>
          </p:nvPr>
        </p:nvSpPr>
        <p:spPr/>
        <p:txBody>
          <a:bodyPr/>
          <a:lstStyle/>
          <a:p>
            <a:fld id="{AC7F07C2-4BFD-E647-84EE-63B60059B425}" type="datetime1">
              <a:rPr lang="en-US" smtClean="0"/>
              <a:t>5/23/13</a:t>
            </a:fld>
            <a:endParaRPr lang="en-US"/>
          </a:p>
        </p:txBody>
      </p:sp>
      <p:sp>
        <p:nvSpPr>
          <p:cNvPr id="6" name="Header Placeholder 5"/>
          <p:cNvSpPr>
            <a:spLocks noGrp="1"/>
          </p:cNvSpPr>
          <p:nvPr>
            <p:ph type="hdr" sz="quarter" idx="12"/>
          </p:nvPr>
        </p:nvSpPr>
        <p:spPr/>
        <p:txBody>
          <a:bodyPr/>
          <a:lstStyle/>
          <a:p>
            <a:r>
              <a:rPr lang="en-US" smtClean="0"/>
              <a:t>Preliminary Oral Exam for Ferhan Ture</a:t>
            </a:r>
            <a:endParaRPr lang="en-US"/>
          </a:p>
        </p:txBody>
      </p:sp>
    </p:spTree>
    <p:extLst>
      <p:ext uri="{BB962C8B-B14F-4D97-AF65-F5344CB8AC3E}">
        <p14:creationId xmlns:p14="http://schemas.microsoft.com/office/powerpoint/2010/main" val="2705369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Linear</a:t>
            </a:r>
            <a:r>
              <a:rPr lang="en-US" baseline="0" dirty="0" smtClean="0"/>
              <a:t> scale </a:t>
            </a:r>
            <a:r>
              <a:rPr lang="en-US" baseline="0" dirty="0" err="1" smtClean="0"/>
              <a:t>wrt</a:t>
            </a:r>
            <a:r>
              <a:rPr lang="en-US" baseline="0" dirty="0" smtClean="0"/>
              <a:t> B and Q. we also know </a:t>
            </a:r>
            <a:r>
              <a:rPr lang="en-US" baseline="0" dirty="0" err="1" smtClean="0"/>
              <a:t>algo</a:t>
            </a:r>
            <a:r>
              <a:rPr lang="en-US" baseline="0" dirty="0" smtClean="0"/>
              <a:t> scales linearly </a:t>
            </a:r>
            <a:r>
              <a:rPr lang="en-US" baseline="0" dirty="0" err="1" smtClean="0"/>
              <a:t>wrt</a:t>
            </a:r>
            <a:r>
              <a:rPr lang="en-US" baseline="0" dirty="0" smtClean="0"/>
              <a:t> collection size</a:t>
            </a:r>
          </a:p>
          <a:p>
            <a:r>
              <a:rPr lang="en-US" baseline="0" smtClean="0"/>
              <a:t>In parantheses:  </a:t>
            </a:r>
            <a:r>
              <a:rPr lang="en-US" baseline="0" dirty="0" smtClean="0"/>
              <a:t>recall</a:t>
            </a:r>
          </a:p>
        </p:txBody>
      </p:sp>
      <p:sp>
        <p:nvSpPr>
          <p:cNvPr id="4" name="Slide Number Placeholder 3"/>
          <p:cNvSpPr>
            <a:spLocks noGrp="1"/>
          </p:cNvSpPr>
          <p:nvPr>
            <p:ph type="sldNum" sz="quarter" idx="10"/>
          </p:nvPr>
        </p:nvSpPr>
        <p:spPr/>
        <p:txBody>
          <a:bodyPr/>
          <a:lstStyle/>
          <a:p>
            <a:fld id="{6078EF59-D242-0841-AEA0-04C44C3E096A}" type="slidenum">
              <a:rPr lang="en-US" smtClean="0"/>
              <a:pPr/>
              <a:t>21</a:t>
            </a:fld>
            <a:endParaRPr lang="en-US"/>
          </a:p>
        </p:txBody>
      </p:sp>
      <p:sp>
        <p:nvSpPr>
          <p:cNvPr id="5" name="Date Placeholder 4"/>
          <p:cNvSpPr>
            <a:spLocks noGrp="1"/>
          </p:cNvSpPr>
          <p:nvPr>
            <p:ph type="dt" idx="11"/>
          </p:nvPr>
        </p:nvSpPr>
        <p:spPr/>
        <p:txBody>
          <a:bodyPr/>
          <a:lstStyle/>
          <a:p>
            <a:fld id="{7E68F18D-F795-5D43-ABD9-DABF3F15EF0E}" type="datetime1">
              <a:rPr lang="en-US" smtClean="0"/>
              <a:t>5/23/13</a:t>
            </a:fld>
            <a:endParaRPr lang="en-US"/>
          </a:p>
        </p:txBody>
      </p:sp>
      <p:sp>
        <p:nvSpPr>
          <p:cNvPr id="6" name="Header Placeholder 5"/>
          <p:cNvSpPr>
            <a:spLocks noGrp="1"/>
          </p:cNvSpPr>
          <p:nvPr>
            <p:ph type="hdr" sz="quarter" idx="12"/>
          </p:nvPr>
        </p:nvSpPr>
        <p:spPr/>
        <p:txBody>
          <a:bodyPr/>
          <a:lstStyle/>
          <a:p>
            <a:r>
              <a:rPr lang="en-US" smtClean="0"/>
              <a:t>Preliminary Oral Exam for Ferhan Ture</a:t>
            </a:r>
            <a:endParaRPr lang="en-US"/>
          </a:p>
        </p:txBody>
      </p:sp>
    </p:spTree>
    <p:extLst>
      <p:ext uri="{BB962C8B-B14F-4D97-AF65-F5344CB8AC3E}">
        <p14:creationId xmlns:p14="http://schemas.microsoft.com/office/powerpoint/2010/main" val="2705369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To better understand, we need to quantify an </a:t>
            </a:r>
            <a:r>
              <a:rPr lang="en-US" baseline="0" dirty="0" err="1" smtClean="0"/>
              <a:t>upperbound</a:t>
            </a:r>
            <a:r>
              <a:rPr lang="en-US" baseline="0" dirty="0" smtClean="0"/>
              <a:t> on recall. Two sources of error:  error from signatures, error from sliding window </a:t>
            </a:r>
            <a:r>
              <a:rPr lang="en-US" baseline="0" dirty="0" err="1" smtClean="0"/>
              <a:t>algo</a:t>
            </a:r>
            <a:r>
              <a:rPr lang="en-US" baseline="0" dirty="0" smtClean="0"/>
              <a:t>. We can isolate error#2 by changing the ground truth:  repeat same bf procedure but use signatures instead. The result gives us </a:t>
            </a:r>
            <a:r>
              <a:rPr lang="en-US" baseline="0" dirty="0" err="1" smtClean="0"/>
              <a:t>upperbound</a:t>
            </a:r>
            <a:r>
              <a:rPr lang="en-US" baseline="0" dirty="0" smtClean="0"/>
              <a:t> of 0.76</a:t>
            </a:r>
          </a:p>
          <a:p>
            <a:endParaRPr lang="en-US" baseline="0" dirty="0" smtClean="0"/>
          </a:p>
          <a:p>
            <a:r>
              <a:rPr lang="en-US" baseline="0" dirty="0" smtClean="0"/>
              <a:t>Another analysis we did is how do results change when we use longer signatures.</a:t>
            </a:r>
          </a:p>
          <a:p>
            <a:endParaRPr lang="en-US" baseline="0" dirty="0" smtClean="0"/>
          </a:p>
          <a:p>
            <a:endParaRPr lang="en-US" baseline="0" dirty="0" smtClean="0"/>
          </a:p>
          <a:p>
            <a:r>
              <a:rPr lang="en-US" baseline="0" dirty="0" smtClean="0"/>
              <a:t>----- Meeting Notes (4/19/12 18:32) -----</a:t>
            </a:r>
          </a:p>
          <a:p>
            <a:r>
              <a:rPr lang="en-US" baseline="0" dirty="0" smtClean="0"/>
              <a:t>ground truth, explain</a:t>
            </a:r>
          </a:p>
        </p:txBody>
      </p:sp>
      <p:sp>
        <p:nvSpPr>
          <p:cNvPr id="4" name="Slide Number Placeholder 3"/>
          <p:cNvSpPr>
            <a:spLocks noGrp="1"/>
          </p:cNvSpPr>
          <p:nvPr>
            <p:ph type="sldNum" sz="quarter" idx="10"/>
          </p:nvPr>
        </p:nvSpPr>
        <p:spPr/>
        <p:txBody>
          <a:bodyPr/>
          <a:lstStyle/>
          <a:p>
            <a:fld id="{6078EF59-D242-0841-AEA0-04C44C3E096A}" type="slidenum">
              <a:rPr lang="en-US" smtClean="0"/>
              <a:pPr/>
              <a:t>22</a:t>
            </a:fld>
            <a:endParaRPr lang="en-US"/>
          </a:p>
        </p:txBody>
      </p:sp>
      <p:sp>
        <p:nvSpPr>
          <p:cNvPr id="5" name="Date Placeholder 4"/>
          <p:cNvSpPr>
            <a:spLocks noGrp="1"/>
          </p:cNvSpPr>
          <p:nvPr>
            <p:ph type="dt" idx="11"/>
          </p:nvPr>
        </p:nvSpPr>
        <p:spPr/>
        <p:txBody>
          <a:bodyPr/>
          <a:lstStyle/>
          <a:p>
            <a:fld id="{D82D02FF-0D4C-DD40-9DDE-0B2DC175D7A9}" type="datetime1">
              <a:rPr lang="en-US" smtClean="0"/>
              <a:t>5/23/13</a:t>
            </a:fld>
            <a:endParaRPr lang="en-US"/>
          </a:p>
        </p:txBody>
      </p:sp>
      <p:sp>
        <p:nvSpPr>
          <p:cNvPr id="6" name="Header Placeholder 5"/>
          <p:cNvSpPr>
            <a:spLocks noGrp="1"/>
          </p:cNvSpPr>
          <p:nvPr>
            <p:ph type="hdr" sz="quarter" idx="12"/>
          </p:nvPr>
        </p:nvSpPr>
        <p:spPr/>
        <p:txBody>
          <a:bodyPr/>
          <a:lstStyle/>
          <a:p>
            <a:r>
              <a:rPr lang="en-US" smtClean="0"/>
              <a:t>Preliminary Oral Exam for Ferhan Ture</a:t>
            </a:r>
            <a:endParaRPr lang="en-US"/>
          </a:p>
        </p:txBody>
      </p:sp>
    </p:spTree>
    <p:extLst>
      <p:ext uri="{BB962C8B-B14F-4D97-AF65-F5344CB8AC3E}">
        <p14:creationId xmlns:p14="http://schemas.microsoft.com/office/powerpoint/2010/main" val="2705369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 view of the effectiveness</a:t>
            </a:r>
            <a:r>
              <a:rPr lang="en-US" baseline="0" dirty="0" smtClean="0"/>
              <a:t> </a:t>
            </a:r>
            <a:r>
              <a:rPr lang="en-US" baseline="0" dirty="0" err="1" smtClean="0"/>
              <a:t>vs</a:t>
            </a:r>
            <a:r>
              <a:rPr lang="en-US" baseline="0" dirty="0" smtClean="0"/>
              <a:t> cost tradeoff, varied by parameter change.</a:t>
            </a:r>
          </a:p>
          <a:p>
            <a:r>
              <a:rPr lang="en-US" baseline="0" dirty="0" smtClean="0"/>
              <a:t>Each plot is a certain value of Q, as we go to the right, the window size is increased, therefore cost increases but also effectiveness increases.</a:t>
            </a:r>
          </a:p>
          <a:p>
            <a:r>
              <a:rPr lang="en-US" baseline="0" dirty="0" smtClean="0"/>
              <a:t>For a given goal of effectiveness, it may be wiser to choose a certain value for Q or B</a:t>
            </a:r>
          </a:p>
          <a:p>
            <a:r>
              <a:rPr lang="en-US" baseline="0" dirty="0" smtClean="0"/>
              <a:t>e.g., if we want 95% effectiveness with minimal cost, it is best to pick 500 tables,1800 window size that’ll reach there with less than 40% cost. If you want 99% effectiveness, either Q=1000,B=2000 or Q=1500,B=1350 is a good choice. you’ll get it at relative cost of 62-63%</a:t>
            </a:r>
          </a:p>
          <a:p>
            <a:endParaRPr lang="en-US" baseline="0" dirty="0" smtClean="0"/>
          </a:p>
          <a:p>
            <a:r>
              <a:rPr lang="en-US" baseline="0" dirty="0" smtClean="0"/>
              <a:t>***** Show with only one line, then animate in rest</a:t>
            </a:r>
          </a:p>
          <a:p>
            <a:endParaRPr lang="en-US" baseline="0" dirty="0" smtClean="0"/>
          </a:p>
          <a:p>
            <a:r>
              <a:rPr lang="en-US" baseline="0" dirty="0" smtClean="0"/>
              <a:t>----- Meeting Notes (4/19/12 18:32) -----</a:t>
            </a:r>
          </a:p>
          <a:p>
            <a:r>
              <a:rPr lang="en-US" baseline="0" dirty="0" smtClean="0"/>
              <a:t>paper citation here, add to all relevant slides</a:t>
            </a:r>
          </a:p>
        </p:txBody>
      </p:sp>
      <p:sp>
        <p:nvSpPr>
          <p:cNvPr id="4" name="Slide Number Placeholder 3"/>
          <p:cNvSpPr>
            <a:spLocks noGrp="1"/>
          </p:cNvSpPr>
          <p:nvPr>
            <p:ph type="sldNum" sz="quarter" idx="10"/>
          </p:nvPr>
        </p:nvSpPr>
        <p:spPr/>
        <p:txBody>
          <a:bodyPr/>
          <a:lstStyle/>
          <a:p>
            <a:fld id="{6078EF59-D242-0841-AEA0-04C44C3E096A}" type="slidenum">
              <a:rPr lang="en-US" smtClean="0"/>
              <a:pPr/>
              <a:t>23</a:t>
            </a:fld>
            <a:endParaRPr lang="en-US"/>
          </a:p>
        </p:txBody>
      </p:sp>
      <p:sp>
        <p:nvSpPr>
          <p:cNvPr id="5" name="Date Placeholder 4"/>
          <p:cNvSpPr>
            <a:spLocks noGrp="1"/>
          </p:cNvSpPr>
          <p:nvPr>
            <p:ph type="dt" idx="11"/>
          </p:nvPr>
        </p:nvSpPr>
        <p:spPr/>
        <p:txBody>
          <a:bodyPr/>
          <a:lstStyle/>
          <a:p>
            <a:fld id="{492D6540-5474-E949-88DC-17C5A672ADAE}" type="datetime1">
              <a:rPr lang="en-US" smtClean="0"/>
              <a:t>5/23/13</a:t>
            </a:fld>
            <a:endParaRPr lang="en-US"/>
          </a:p>
        </p:txBody>
      </p:sp>
      <p:sp>
        <p:nvSpPr>
          <p:cNvPr id="6" name="Header Placeholder 5"/>
          <p:cNvSpPr>
            <a:spLocks noGrp="1"/>
          </p:cNvSpPr>
          <p:nvPr>
            <p:ph type="hdr" sz="quarter" idx="12"/>
          </p:nvPr>
        </p:nvSpPr>
        <p:spPr/>
        <p:txBody>
          <a:bodyPr/>
          <a:lstStyle/>
          <a:p>
            <a:r>
              <a:rPr lang="en-US" smtClean="0"/>
              <a:t>Preliminary Oral Exam for Ferhan Ture</a:t>
            </a:r>
            <a:endParaRPr lang="en-US"/>
          </a:p>
        </p:txBody>
      </p:sp>
    </p:spTree>
    <p:extLst>
      <p:ext uri="{BB962C8B-B14F-4D97-AF65-F5344CB8AC3E}">
        <p14:creationId xmlns:p14="http://schemas.microsoft.com/office/powerpoint/2010/main" val="2705369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a typeface="+mn-ea"/>
                <a:cs typeface="+mn-cs"/>
              </a:rPr>
              <a:t>A simpler model of language, that emphasizes on content and ignores most of the structure. We trade off the more complex </a:t>
            </a:r>
            <a:r>
              <a:rPr lang="en-US" sz="1200" kern="1200" baseline="0" dirty="0" err="1" smtClean="0">
                <a:solidFill>
                  <a:schemeClr val="tx1"/>
                </a:solidFill>
                <a:ea typeface="+mn-ea"/>
                <a:cs typeface="+mn-cs"/>
              </a:rPr>
              <a:t>repreesntation</a:t>
            </a:r>
            <a:r>
              <a:rPr lang="en-US" sz="1200" kern="1200" baseline="0" dirty="0" smtClean="0">
                <a:solidFill>
                  <a:schemeClr val="tx1"/>
                </a:solidFill>
                <a:ea typeface="+mn-ea"/>
                <a:cs typeface="+mn-cs"/>
              </a:rPr>
              <a:t> and structure for efficiency. A document is represented by a vector of terms and corr. Weights, which can be processed very efficiently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a typeface="+mn-ea"/>
                <a:cs typeface="+mn-cs"/>
              </a:rPr>
              <a:t>e.g., the term stop in stop word shouldn’t be removed if we know that it precedes word (and therefore has a different useful sense)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a typeface="+mn-ea"/>
                <a:cs typeface="+mn-cs"/>
              </a:rPr>
              <a:t>This process is called the </a:t>
            </a:r>
            <a:r>
              <a:rPr lang="en-US" sz="1200" kern="1200" baseline="0" dirty="0" err="1" smtClean="0">
                <a:solidFill>
                  <a:schemeClr val="tx1"/>
                </a:solidFill>
                <a:ea typeface="+mn-ea"/>
                <a:cs typeface="+mn-cs"/>
              </a:rPr>
              <a:t>tf-idf</a:t>
            </a:r>
            <a:r>
              <a:rPr lang="en-US" sz="1200" kern="1200" baseline="0" dirty="0" smtClean="0">
                <a:solidFill>
                  <a:schemeClr val="tx1"/>
                </a:solidFill>
                <a:ea typeface="+mn-ea"/>
                <a:cs typeface="+mn-cs"/>
              </a:rPr>
              <a:t> model</a:t>
            </a:r>
          </a:p>
        </p:txBody>
      </p:sp>
      <p:sp>
        <p:nvSpPr>
          <p:cNvPr id="4" name="Slide Number Placeholder 3"/>
          <p:cNvSpPr>
            <a:spLocks noGrp="1"/>
          </p:cNvSpPr>
          <p:nvPr>
            <p:ph type="sldNum" sz="quarter" idx="10"/>
          </p:nvPr>
        </p:nvSpPr>
        <p:spPr/>
        <p:txBody>
          <a:bodyPr/>
          <a:lstStyle/>
          <a:p>
            <a:fld id="{6078EF59-D242-0841-AEA0-04C44C3E096A}" type="slidenum">
              <a:rPr lang="en-US" smtClean="0"/>
              <a:pPr/>
              <a:t>4</a:t>
            </a:fld>
            <a:endParaRPr lang="en-US"/>
          </a:p>
        </p:txBody>
      </p:sp>
      <p:sp>
        <p:nvSpPr>
          <p:cNvPr id="5" name="Date Placeholder 4"/>
          <p:cNvSpPr>
            <a:spLocks noGrp="1"/>
          </p:cNvSpPr>
          <p:nvPr>
            <p:ph type="dt" idx="11"/>
          </p:nvPr>
        </p:nvSpPr>
        <p:spPr/>
        <p:txBody>
          <a:bodyPr/>
          <a:lstStyle/>
          <a:p>
            <a:fld id="{581D62C5-0BD0-F741-975F-4471519D267C}" type="datetime1">
              <a:rPr lang="en-US" smtClean="0"/>
              <a:t>5/23/13</a:t>
            </a:fld>
            <a:endParaRPr lang="en-US"/>
          </a:p>
        </p:txBody>
      </p:sp>
      <p:sp>
        <p:nvSpPr>
          <p:cNvPr id="6" name="Header Placeholder 5"/>
          <p:cNvSpPr>
            <a:spLocks noGrp="1"/>
          </p:cNvSpPr>
          <p:nvPr>
            <p:ph type="hdr" sz="quarter" idx="12"/>
          </p:nvPr>
        </p:nvSpPr>
        <p:spPr/>
        <p:txBody>
          <a:bodyPr/>
          <a:lstStyle/>
          <a:p>
            <a:r>
              <a:rPr lang="en-US" smtClean="0"/>
              <a:t>Preliminary Oral Exam for Ferhan Ture</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cs typeface="Helvetica Neue Light"/>
              </a:rPr>
              <a:t>Quadratic complexity:  need to read objects several times due to memory issues (if 1/10</a:t>
            </a:r>
            <a:r>
              <a:rPr lang="en-US" sz="1200" baseline="30000" dirty="0" smtClean="0">
                <a:cs typeface="Helvetica Neue Light"/>
              </a:rPr>
              <a:t>th</a:t>
            </a:r>
            <a:r>
              <a:rPr lang="en-US" sz="1200" dirty="0" smtClean="0">
                <a:cs typeface="Helvetica Neue Light"/>
              </a:rPr>
              <a:t> of data fits in memory, need to read each object 10 times)</a:t>
            </a:r>
          </a:p>
          <a:p>
            <a:endParaRPr lang="en-US" sz="1200" kern="1200" baseline="0" dirty="0" smtClean="0">
              <a:solidFill>
                <a:schemeClr val="tx1"/>
              </a:solidFill>
              <a:ea typeface="+mn-ea"/>
              <a:cs typeface="+mn-cs"/>
            </a:endParaRPr>
          </a:p>
          <a:p>
            <a:r>
              <a:rPr lang="en-US" sz="1200" kern="1200" baseline="0" dirty="0" smtClean="0">
                <a:solidFill>
                  <a:schemeClr val="tx1"/>
                </a:solidFill>
                <a:ea typeface="+mn-ea"/>
                <a:cs typeface="+mn-cs"/>
              </a:rPr>
              <a:t>Mention FOCUS ON RECALL</a:t>
            </a:r>
          </a:p>
          <a:p>
            <a:r>
              <a:rPr lang="en-US" sz="1200" kern="1200" baseline="0" dirty="0" smtClean="0">
                <a:solidFill>
                  <a:schemeClr val="tx1"/>
                </a:solidFill>
                <a:ea typeface="+mn-ea"/>
                <a:cs typeface="+mn-cs"/>
              </a:rPr>
              <a:t>*LARGE COLLECTIONS*</a:t>
            </a:r>
          </a:p>
          <a:p>
            <a:endParaRPr lang="en-US" sz="1200" kern="1200" baseline="0" dirty="0" smtClean="0">
              <a:solidFill>
                <a:schemeClr val="tx1"/>
              </a:solidFill>
              <a:ea typeface="+mn-ea"/>
              <a:cs typeface="+mn-cs"/>
            </a:endParaRPr>
          </a:p>
          <a:p>
            <a:r>
              <a:rPr lang="en-US" sz="1200" kern="1200" baseline="0" dirty="0" smtClean="0">
                <a:solidFill>
                  <a:schemeClr val="tx1"/>
                </a:solidFill>
                <a:ea typeface="+mn-ea"/>
                <a:cs typeface="+mn-cs"/>
              </a:rPr>
              <a:t>We focus on recall, that is to retrieve as many good pairs as possible., bad pairs can be easily filtered out… you can think of our task as information triage. </a:t>
            </a:r>
          </a:p>
          <a:p>
            <a:r>
              <a:rPr lang="en-US" sz="1200" kern="1200" baseline="0" dirty="0" smtClean="0">
                <a:solidFill>
                  <a:schemeClr val="tx1"/>
                </a:solidFill>
                <a:ea typeface="+mn-ea"/>
                <a:cs typeface="+mn-cs"/>
              </a:rPr>
              <a:t>Our other focus is on scalability. We want to make the most out of the efficiency-effectiveness tradeoff, and we would like to scale to large amounts of data, on the web scale.</a:t>
            </a:r>
          </a:p>
          <a:p>
            <a:endParaRPr lang="en-US" sz="1200" kern="1200" baseline="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6078EF59-D242-0841-AEA0-04C44C3E096A}" type="slidenum">
              <a:rPr lang="en-US" smtClean="0"/>
              <a:pPr/>
              <a:t>24</a:t>
            </a:fld>
            <a:endParaRPr lang="en-US"/>
          </a:p>
        </p:txBody>
      </p:sp>
      <p:sp>
        <p:nvSpPr>
          <p:cNvPr id="5" name="Date Placeholder 4"/>
          <p:cNvSpPr>
            <a:spLocks noGrp="1"/>
          </p:cNvSpPr>
          <p:nvPr>
            <p:ph type="dt" idx="11"/>
          </p:nvPr>
        </p:nvSpPr>
        <p:spPr/>
        <p:txBody>
          <a:bodyPr/>
          <a:lstStyle/>
          <a:p>
            <a:fld id="{A7C557D7-420F-CB40-9A2F-A5B7DCA093C4}" type="datetime1">
              <a:rPr lang="en-US" smtClean="0"/>
              <a:t>5/23/13</a:t>
            </a:fld>
            <a:endParaRPr lang="en-US"/>
          </a:p>
        </p:txBody>
      </p:sp>
      <p:sp>
        <p:nvSpPr>
          <p:cNvPr id="6" name="Header Placeholder 5"/>
          <p:cNvSpPr>
            <a:spLocks noGrp="1"/>
          </p:cNvSpPr>
          <p:nvPr>
            <p:ph type="hdr" sz="quarter" idx="12"/>
          </p:nvPr>
        </p:nvSpPr>
        <p:spPr/>
        <p:txBody>
          <a:bodyPr/>
          <a:lstStyle/>
          <a:p>
            <a:r>
              <a:rPr lang="en-US" smtClean="0"/>
              <a:t>Preliminary Oral Exam for Ferhan Ture</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Our approach</a:t>
            </a:r>
            <a:r>
              <a:rPr lang="en-US" baseline="0" dirty="0" smtClean="0"/>
              <a:t> differs from previous ones : </a:t>
            </a:r>
          </a:p>
          <a:p>
            <a:r>
              <a:rPr lang="en-US" baseline="0" dirty="0" smtClean="0"/>
              <a:t>---no assumption on document structure (generalizable)</a:t>
            </a:r>
          </a:p>
          <a:p>
            <a:r>
              <a:rPr lang="en-US" baseline="0" dirty="0" smtClean="0"/>
              <a:t>---an implementation that scales up to very large collections on a modest cluster (accessible to academia)</a:t>
            </a:r>
          </a:p>
          <a:p>
            <a:r>
              <a:rPr lang="en-US" baseline="0" dirty="0" smtClean="0"/>
              <a:t>---significant results with much less data</a:t>
            </a:r>
          </a:p>
          <a:p>
            <a:r>
              <a:rPr lang="en-US" baseline="0" dirty="0" smtClean="0"/>
              <a:t>---efficiency in classification is addressed</a:t>
            </a:r>
            <a:endParaRPr lang="en-US" dirty="0"/>
          </a:p>
        </p:txBody>
      </p:sp>
      <p:sp>
        <p:nvSpPr>
          <p:cNvPr id="4" name="Slide Number Placeholder 3"/>
          <p:cNvSpPr>
            <a:spLocks noGrp="1"/>
          </p:cNvSpPr>
          <p:nvPr>
            <p:ph type="sldNum" sz="quarter" idx="10"/>
          </p:nvPr>
        </p:nvSpPr>
        <p:spPr/>
        <p:txBody>
          <a:bodyPr/>
          <a:lstStyle/>
          <a:p>
            <a:fld id="{6078EF59-D242-0841-AEA0-04C44C3E096A}" type="slidenum">
              <a:rPr lang="en-US" smtClean="0"/>
              <a:pPr/>
              <a:t>25</a:t>
            </a:fld>
            <a:endParaRPr lang="en-US"/>
          </a:p>
        </p:txBody>
      </p:sp>
      <p:sp>
        <p:nvSpPr>
          <p:cNvPr id="5" name="Date Placeholder 4"/>
          <p:cNvSpPr>
            <a:spLocks noGrp="1"/>
          </p:cNvSpPr>
          <p:nvPr>
            <p:ph type="dt" idx="11"/>
          </p:nvPr>
        </p:nvSpPr>
        <p:spPr/>
        <p:txBody>
          <a:bodyPr/>
          <a:lstStyle/>
          <a:p>
            <a:fld id="{9B33E64F-FE15-2C40-8362-FB087E8A6B9B}" type="datetime1">
              <a:rPr lang="en-US" smtClean="0"/>
              <a:t>5/23/13</a:t>
            </a:fld>
            <a:endParaRPr lang="en-US"/>
          </a:p>
        </p:txBody>
      </p:sp>
      <p:sp>
        <p:nvSpPr>
          <p:cNvPr id="6" name="Header Placeholder 5"/>
          <p:cNvSpPr>
            <a:spLocks noGrp="1"/>
          </p:cNvSpPr>
          <p:nvPr>
            <p:ph type="hdr" sz="quarter" idx="12"/>
          </p:nvPr>
        </p:nvSpPr>
        <p:spPr/>
        <p:txBody>
          <a:bodyPr/>
          <a:lstStyle/>
          <a:p>
            <a:r>
              <a:rPr lang="en-US" smtClean="0"/>
              <a:t>Preliminary Oral Exam for Ferhan Ture</a:t>
            </a:r>
            <a:endParaRPr lang="en-US"/>
          </a:p>
        </p:txBody>
      </p:sp>
    </p:spTree>
    <p:extLst>
      <p:ext uri="{BB962C8B-B14F-4D97-AF65-F5344CB8AC3E}">
        <p14:creationId xmlns:p14="http://schemas.microsoft.com/office/powerpoint/2010/main" val="2174468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a:bodyPr>
          <a:lstStyle/>
          <a:p>
            <a:r>
              <a:rPr lang="en-US" dirty="0" err="1" smtClean="0"/>
              <a:t>Maxent</a:t>
            </a:r>
            <a:r>
              <a:rPr lang="en-US" dirty="0" smtClean="0"/>
              <a:t> = logistic regression, does not assume independence between features</a:t>
            </a:r>
            <a:endParaRPr lang="en-US" dirty="0"/>
          </a:p>
        </p:txBody>
      </p:sp>
      <p:sp>
        <p:nvSpPr>
          <p:cNvPr id="4" name="Slide Number Placeholder 3"/>
          <p:cNvSpPr>
            <a:spLocks noGrp="1"/>
          </p:cNvSpPr>
          <p:nvPr>
            <p:ph type="sldNum" sz="quarter" idx="10"/>
          </p:nvPr>
        </p:nvSpPr>
        <p:spPr/>
        <p:txBody>
          <a:bodyPr/>
          <a:lstStyle/>
          <a:p>
            <a:fld id="{6078EF59-D242-0841-AEA0-04C44C3E096A}" type="slidenum">
              <a:rPr lang="en-US" smtClean="0"/>
              <a:pPr/>
              <a:t>26</a:t>
            </a:fld>
            <a:endParaRPr lang="en-US"/>
          </a:p>
        </p:txBody>
      </p:sp>
      <p:sp>
        <p:nvSpPr>
          <p:cNvPr id="5" name="Date Placeholder 4"/>
          <p:cNvSpPr>
            <a:spLocks noGrp="1"/>
          </p:cNvSpPr>
          <p:nvPr>
            <p:ph type="dt" idx="11"/>
          </p:nvPr>
        </p:nvSpPr>
        <p:spPr/>
        <p:txBody>
          <a:bodyPr/>
          <a:lstStyle/>
          <a:p>
            <a:fld id="{9B33E64F-FE15-2C40-8362-FB087E8A6B9B}" type="datetime1">
              <a:rPr lang="en-US" smtClean="0"/>
              <a:t>5/23/13</a:t>
            </a:fld>
            <a:endParaRPr lang="en-US"/>
          </a:p>
        </p:txBody>
      </p:sp>
      <p:sp>
        <p:nvSpPr>
          <p:cNvPr id="6" name="Header Placeholder 5"/>
          <p:cNvSpPr>
            <a:spLocks noGrp="1"/>
          </p:cNvSpPr>
          <p:nvPr>
            <p:ph type="hdr" sz="quarter" idx="12"/>
          </p:nvPr>
        </p:nvSpPr>
        <p:spPr/>
        <p:txBody>
          <a:bodyPr/>
          <a:lstStyle/>
          <a:p>
            <a:r>
              <a:rPr lang="en-US" smtClean="0"/>
              <a:t>Preliminary Oral Exam for Ferhan Ture</a:t>
            </a:r>
            <a:endParaRPr lang="en-US"/>
          </a:p>
        </p:txBody>
      </p:sp>
    </p:spTree>
    <p:extLst>
      <p:ext uri="{BB962C8B-B14F-4D97-AF65-F5344CB8AC3E}">
        <p14:creationId xmlns:p14="http://schemas.microsoft.com/office/powerpoint/2010/main" val="2174468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Notice that for each doc pair,</a:t>
            </a:r>
            <a:r>
              <a:rPr lang="en-US" baseline="0" dirty="0" smtClean="0"/>
              <a:t> we emit the sentences in an article through the network, which produces a lot of redundant traffic. </a:t>
            </a:r>
          </a:p>
          <a:p>
            <a:r>
              <a:rPr lang="en-US" dirty="0" smtClean="0"/>
              <a:t>Alternative implementation that minimizes</a:t>
            </a:r>
            <a:r>
              <a:rPr lang="en-US" baseline="0" dirty="0" smtClean="0"/>
              <a:t> this redundancy = group all similar target articles to a given source article and emit all together.</a:t>
            </a:r>
          </a:p>
          <a:p>
            <a:r>
              <a:rPr lang="en-US" baseline="0" dirty="0" smtClean="0"/>
              <a:t>This turns out much much slower due to load imbalance (4% of </a:t>
            </a:r>
            <a:r>
              <a:rPr lang="en-US" baseline="0" dirty="0" err="1" smtClean="0"/>
              <a:t>src</a:t>
            </a:r>
            <a:r>
              <a:rPr lang="en-US" baseline="0" dirty="0" smtClean="0"/>
              <a:t> articles have more than 100 links, while half have none) --- an interesting observation</a:t>
            </a:r>
            <a:endParaRPr lang="en-US" dirty="0"/>
          </a:p>
        </p:txBody>
      </p:sp>
      <p:sp>
        <p:nvSpPr>
          <p:cNvPr id="4" name="Slide Number Placeholder 3"/>
          <p:cNvSpPr>
            <a:spLocks noGrp="1"/>
          </p:cNvSpPr>
          <p:nvPr>
            <p:ph type="sldNum" sz="quarter" idx="10"/>
          </p:nvPr>
        </p:nvSpPr>
        <p:spPr/>
        <p:txBody>
          <a:bodyPr/>
          <a:lstStyle/>
          <a:p>
            <a:fld id="{6078EF59-D242-0841-AEA0-04C44C3E096A}" type="slidenum">
              <a:rPr lang="en-US" smtClean="0"/>
              <a:pPr/>
              <a:t>27</a:t>
            </a:fld>
            <a:endParaRPr lang="en-US"/>
          </a:p>
        </p:txBody>
      </p:sp>
      <p:sp>
        <p:nvSpPr>
          <p:cNvPr id="5" name="Date Placeholder 4"/>
          <p:cNvSpPr>
            <a:spLocks noGrp="1"/>
          </p:cNvSpPr>
          <p:nvPr>
            <p:ph type="dt" idx="11"/>
          </p:nvPr>
        </p:nvSpPr>
        <p:spPr/>
        <p:txBody>
          <a:bodyPr/>
          <a:lstStyle/>
          <a:p>
            <a:fld id="{9B33E64F-FE15-2C40-8362-FB087E8A6B9B}" type="datetime1">
              <a:rPr lang="en-US" smtClean="0"/>
              <a:t>5/23/13</a:t>
            </a:fld>
            <a:endParaRPr lang="en-US"/>
          </a:p>
        </p:txBody>
      </p:sp>
      <p:sp>
        <p:nvSpPr>
          <p:cNvPr id="6" name="Header Placeholder 5"/>
          <p:cNvSpPr>
            <a:spLocks noGrp="1"/>
          </p:cNvSpPr>
          <p:nvPr>
            <p:ph type="hdr" sz="quarter" idx="12"/>
          </p:nvPr>
        </p:nvSpPr>
        <p:spPr/>
        <p:txBody>
          <a:bodyPr/>
          <a:lstStyle/>
          <a:p>
            <a:r>
              <a:rPr lang="en-US" smtClean="0"/>
              <a:t>Preliminary Oral Exam for Ferhan Ture</a:t>
            </a:r>
            <a:endParaRPr lang="en-US"/>
          </a:p>
        </p:txBody>
      </p:sp>
    </p:spTree>
    <p:extLst>
      <p:ext uri="{BB962C8B-B14F-4D97-AF65-F5344CB8AC3E}">
        <p14:creationId xmlns:p14="http://schemas.microsoft.com/office/powerpoint/2010/main" val="2174468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a:bodyPr>
          <a:lstStyle/>
          <a:p>
            <a:r>
              <a:rPr lang="en-US" dirty="0" smtClean="0"/>
              <a:t>About half of candidate processed (i.e., half removed by filtering heuristics)</a:t>
            </a:r>
            <a:endParaRPr lang="en-US" dirty="0"/>
          </a:p>
        </p:txBody>
      </p:sp>
      <p:sp>
        <p:nvSpPr>
          <p:cNvPr id="4" name="Slide Number Placeholder 3"/>
          <p:cNvSpPr>
            <a:spLocks noGrp="1"/>
          </p:cNvSpPr>
          <p:nvPr>
            <p:ph type="sldNum" sz="quarter" idx="10"/>
          </p:nvPr>
        </p:nvSpPr>
        <p:spPr/>
        <p:txBody>
          <a:bodyPr/>
          <a:lstStyle/>
          <a:p>
            <a:fld id="{6078EF59-D242-0841-AEA0-04C44C3E096A}" type="slidenum">
              <a:rPr lang="en-US" smtClean="0"/>
              <a:pPr/>
              <a:t>28</a:t>
            </a:fld>
            <a:endParaRPr lang="en-US"/>
          </a:p>
        </p:txBody>
      </p:sp>
      <p:sp>
        <p:nvSpPr>
          <p:cNvPr id="5" name="Date Placeholder 4"/>
          <p:cNvSpPr>
            <a:spLocks noGrp="1"/>
          </p:cNvSpPr>
          <p:nvPr>
            <p:ph type="dt" idx="11"/>
          </p:nvPr>
        </p:nvSpPr>
        <p:spPr/>
        <p:txBody>
          <a:bodyPr/>
          <a:lstStyle/>
          <a:p>
            <a:fld id="{9B33E64F-FE15-2C40-8362-FB087E8A6B9B}" type="datetime1">
              <a:rPr lang="en-US" smtClean="0"/>
              <a:t>5/23/13</a:t>
            </a:fld>
            <a:endParaRPr lang="en-US"/>
          </a:p>
        </p:txBody>
      </p:sp>
      <p:sp>
        <p:nvSpPr>
          <p:cNvPr id="6" name="Header Placeholder 5"/>
          <p:cNvSpPr>
            <a:spLocks noGrp="1"/>
          </p:cNvSpPr>
          <p:nvPr>
            <p:ph type="hdr" sz="quarter" idx="12"/>
          </p:nvPr>
        </p:nvSpPr>
        <p:spPr/>
        <p:txBody>
          <a:bodyPr/>
          <a:lstStyle/>
          <a:p>
            <a:r>
              <a:rPr lang="en-US" smtClean="0"/>
              <a:t>Preliminary Oral Exam for Ferhan Ture</a:t>
            </a:r>
            <a:endParaRPr lang="en-US"/>
          </a:p>
        </p:txBody>
      </p:sp>
    </p:spTree>
    <p:extLst>
      <p:ext uri="{BB962C8B-B14F-4D97-AF65-F5344CB8AC3E}">
        <p14:creationId xmlns:p14="http://schemas.microsoft.com/office/powerpoint/2010/main" val="2174468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a:bodyPr>
          <a:lstStyle/>
          <a:p>
            <a:r>
              <a:rPr lang="en-US" dirty="0" smtClean="0"/>
              <a:t>Baseline</a:t>
            </a:r>
            <a:r>
              <a:rPr lang="en-US" baseline="0" dirty="0" smtClean="0"/>
              <a:t> competitive in WMT10 evaluation</a:t>
            </a:r>
          </a:p>
          <a:p>
            <a:r>
              <a:rPr lang="en-US" baseline="0" dirty="0" smtClean="0"/>
              <a:t>Random = to isolate the effect of data, we sample from point P (i.e., condition S2).</a:t>
            </a:r>
            <a:endParaRPr lang="en-US" dirty="0"/>
          </a:p>
        </p:txBody>
      </p:sp>
      <p:sp>
        <p:nvSpPr>
          <p:cNvPr id="4" name="Slide Number Placeholder 3"/>
          <p:cNvSpPr>
            <a:spLocks noGrp="1"/>
          </p:cNvSpPr>
          <p:nvPr>
            <p:ph type="sldNum" sz="quarter" idx="10"/>
          </p:nvPr>
        </p:nvSpPr>
        <p:spPr/>
        <p:txBody>
          <a:bodyPr/>
          <a:lstStyle/>
          <a:p>
            <a:fld id="{6078EF59-D242-0841-AEA0-04C44C3E096A}" type="slidenum">
              <a:rPr lang="en-US" smtClean="0"/>
              <a:pPr/>
              <a:t>29</a:t>
            </a:fld>
            <a:endParaRPr lang="en-US"/>
          </a:p>
        </p:txBody>
      </p:sp>
      <p:sp>
        <p:nvSpPr>
          <p:cNvPr id="5" name="Date Placeholder 4"/>
          <p:cNvSpPr>
            <a:spLocks noGrp="1"/>
          </p:cNvSpPr>
          <p:nvPr>
            <p:ph type="dt" idx="11"/>
          </p:nvPr>
        </p:nvSpPr>
        <p:spPr/>
        <p:txBody>
          <a:bodyPr/>
          <a:lstStyle/>
          <a:p>
            <a:fld id="{9B33E64F-FE15-2C40-8362-FB087E8A6B9B}" type="datetime1">
              <a:rPr lang="en-US" smtClean="0"/>
              <a:t>5/23/13</a:t>
            </a:fld>
            <a:endParaRPr lang="en-US"/>
          </a:p>
        </p:txBody>
      </p:sp>
      <p:sp>
        <p:nvSpPr>
          <p:cNvPr id="6" name="Header Placeholder 5"/>
          <p:cNvSpPr>
            <a:spLocks noGrp="1"/>
          </p:cNvSpPr>
          <p:nvPr>
            <p:ph type="hdr" sz="quarter" idx="12"/>
          </p:nvPr>
        </p:nvSpPr>
        <p:spPr/>
        <p:txBody>
          <a:bodyPr/>
          <a:lstStyle/>
          <a:p>
            <a:r>
              <a:rPr lang="en-US" smtClean="0"/>
              <a:t>Preliminary Oral Exam for Ferhan Ture</a:t>
            </a:r>
            <a:endParaRPr lang="en-US"/>
          </a:p>
        </p:txBody>
      </p:sp>
    </p:spTree>
    <p:extLst>
      <p:ext uri="{BB962C8B-B14F-4D97-AF65-F5344CB8AC3E}">
        <p14:creationId xmlns:p14="http://schemas.microsoft.com/office/powerpoint/2010/main" val="2174468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a:bodyPr>
          <a:lstStyle/>
          <a:p>
            <a:r>
              <a:rPr lang="en-US" dirty="0" smtClean="0"/>
              <a:t>Baseline</a:t>
            </a:r>
            <a:r>
              <a:rPr lang="en-US" baseline="0" dirty="0" smtClean="0"/>
              <a:t> competitive in WMT10 evaluation</a:t>
            </a:r>
          </a:p>
          <a:p>
            <a:r>
              <a:rPr lang="en-US" baseline="0" dirty="0" smtClean="0"/>
              <a:t>Random = to isolate the effect of data, we sample from point P (i.e., condition S2).</a:t>
            </a:r>
            <a:endParaRPr lang="en-US" dirty="0"/>
          </a:p>
        </p:txBody>
      </p:sp>
      <p:sp>
        <p:nvSpPr>
          <p:cNvPr id="4" name="Slide Number Placeholder 3"/>
          <p:cNvSpPr>
            <a:spLocks noGrp="1"/>
          </p:cNvSpPr>
          <p:nvPr>
            <p:ph type="sldNum" sz="quarter" idx="10"/>
          </p:nvPr>
        </p:nvSpPr>
        <p:spPr/>
        <p:txBody>
          <a:bodyPr/>
          <a:lstStyle/>
          <a:p>
            <a:fld id="{6078EF59-D242-0841-AEA0-04C44C3E096A}" type="slidenum">
              <a:rPr lang="en-US" smtClean="0"/>
              <a:pPr/>
              <a:t>30</a:t>
            </a:fld>
            <a:endParaRPr lang="en-US"/>
          </a:p>
        </p:txBody>
      </p:sp>
      <p:sp>
        <p:nvSpPr>
          <p:cNvPr id="5" name="Date Placeholder 4"/>
          <p:cNvSpPr>
            <a:spLocks noGrp="1"/>
          </p:cNvSpPr>
          <p:nvPr>
            <p:ph type="dt" idx="11"/>
          </p:nvPr>
        </p:nvSpPr>
        <p:spPr/>
        <p:txBody>
          <a:bodyPr/>
          <a:lstStyle/>
          <a:p>
            <a:fld id="{9B33E64F-FE15-2C40-8362-FB087E8A6B9B}" type="datetime1">
              <a:rPr lang="en-US" smtClean="0"/>
              <a:t>5/23/13</a:t>
            </a:fld>
            <a:endParaRPr lang="en-US"/>
          </a:p>
        </p:txBody>
      </p:sp>
      <p:sp>
        <p:nvSpPr>
          <p:cNvPr id="6" name="Header Placeholder 5"/>
          <p:cNvSpPr>
            <a:spLocks noGrp="1"/>
          </p:cNvSpPr>
          <p:nvPr>
            <p:ph type="hdr" sz="quarter" idx="12"/>
          </p:nvPr>
        </p:nvSpPr>
        <p:spPr/>
        <p:txBody>
          <a:bodyPr/>
          <a:lstStyle/>
          <a:p>
            <a:r>
              <a:rPr lang="en-US" smtClean="0"/>
              <a:t>Preliminary Oral Exam for Ferhan Ture</a:t>
            </a:r>
            <a:endParaRPr lang="en-US"/>
          </a:p>
        </p:txBody>
      </p:sp>
    </p:spTree>
    <p:extLst>
      <p:ext uri="{BB962C8B-B14F-4D97-AF65-F5344CB8AC3E}">
        <p14:creationId xmlns:p14="http://schemas.microsoft.com/office/powerpoint/2010/main" val="2174468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cs typeface="Helvetica Neue Light"/>
              </a:rPr>
              <a:t>Quadratic complexity:  need to read objects several times due to memory issues (if 1/10</a:t>
            </a:r>
            <a:r>
              <a:rPr lang="en-US" sz="1200" baseline="30000" dirty="0" smtClean="0">
                <a:cs typeface="Helvetica Neue Light"/>
              </a:rPr>
              <a:t>th</a:t>
            </a:r>
            <a:r>
              <a:rPr lang="en-US" sz="1200" dirty="0" smtClean="0">
                <a:cs typeface="Helvetica Neue Light"/>
              </a:rPr>
              <a:t> of data fits in memory, need to read each object 10 times)</a:t>
            </a:r>
          </a:p>
          <a:p>
            <a:endParaRPr lang="en-US" sz="1200" kern="1200" baseline="0" dirty="0" smtClean="0">
              <a:solidFill>
                <a:schemeClr val="tx1"/>
              </a:solidFill>
              <a:ea typeface="+mn-ea"/>
              <a:cs typeface="+mn-cs"/>
            </a:endParaRPr>
          </a:p>
          <a:p>
            <a:r>
              <a:rPr lang="en-US" sz="1200" kern="1200" baseline="0" dirty="0" smtClean="0">
                <a:solidFill>
                  <a:schemeClr val="tx1"/>
                </a:solidFill>
                <a:ea typeface="+mn-ea"/>
                <a:cs typeface="+mn-cs"/>
              </a:rPr>
              <a:t>Mention FOCUS ON RECALL</a:t>
            </a:r>
          </a:p>
          <a:p>
            <a:r>
              <a:rPr lang="en-US" sz="1200" kern="1200" baseline="0" dirty="0" smtClean="0">
                <a:solidFill>
                  <a:schemeClr val="tx1"/>
                </a:solidFill>
                <a:ea typeface="+mn-ea"/>
                <a:cs typeface="+mn-cs"/>
              </a:rPr>
              <a:t>*LARGE COLLECTIONS*</a:t>
            </a:r>
          </a:p>
          <a:p>
            <a:endParaRPr lang="en-US" sz="1200" kern="1200" baseline="0" dirty="0" smtClean="0">
              <a:solidFill>
                <a:schemeClr val="tx1"/>
              </a:solidFill>
              <a:ea typeface="+mn-ea"/>
              <a:cs typeface="+mn-cs"/>
            </a:endParaRPr>
          </a:p>
          <a:p>
            <a:r>
              <a:rPr lang="en-US" sz="1200" kern="1200" baseline="0" dirty="0" smtClean="0">
                <a:solidFill>
                  <a:schemeClr val="tx1"/>
                </a:solidFill>
                <a:ea typeface="+mn-ea"/>
                <a:cs typeface="+mn-cs"/>
              </a:rPr>
              <a:t>We focus on recall, that is to retrieve as many good pairs as possible., bad pairs can be easily filtered out… you can think of our task as information triage. </a:t>
            </a:r>
          </a:p>
          <a:p>
            <a:r>
              <a:rPr lang="en-US" sz="1200" kern="1200" baseline="0" dirty="0" smtClean="0">
                <a:solidFill>
                  <a:schemeClr val="tx1"/>
                </a:solidFill>
                <a:ea typeface="+mn-ea"/>
                <a:cs typeface="+mn-cs"/>
              </a:rPr>
              <a:t>Our other focus is on scalability. We want to make the most out of the efficiency-effectiveness tradeoff, and we would like to scale to large amounts of data, on the web scale.</a:t>
            </a:r>
          </a:p>
          <a:p>
            <a:endParaRPr lang="en-US" sz="1200" kern="1200" baseline="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6078EF59-D242-0841-AEA0-04C44C3E096A}" type="slidenum">
              <a:rPr lang="en-US" smtClean="0"/>
              <a:pPr/>
              <a:t>32</a:t>
            </a:fld>
            <a:endParaRPr lang="en-US"/>
          </a:p>
        </p:txBody>
      </p:sp>
      <p:sp>
        <p:nvSpPr>
          <p:cNvPr id="5" name="Date Placeholder 4"/>
          <p:cNvSpPr>
            <a:spLocks noGrp="1"/>
          </p:cNvSpPr>
          <p:nvPr>
            <p:ph type="dt" idx="11"/>
          </p:nvPr>
        </p:nvSpPr>
        <p:spPr/>
        <p:txBody>
          <a:bodyPr/>
          <a:lstStyle/>
          <a:p>
            <a:fld id="{A7C557D7-420F-CB40-9A2F-A5B7DCA093C4}" type="datetime1">
              <a:rPr lang="en-US" smtClean="0"/>
              <a:t>5/23/13</a:t>
            </a:fld>
            <a:endParaRPr lang="en-US"/>
          </a:p>
        </p:txBody>
      </p:sp>
      <p:sp>
        <p:nvSpPr>
          <p:cNvPr id="6" name="Header Placeholder 5"/>
          <p:cNvSpPr>
            <a:spLocks noGrp="1"/>
          </p:cNvSpPr>
          <p:nvPr>
            <p:ph type="hdr" sz="quarter" idx="12"/>
          </p:nvPr>
        </p:nvSpPr>
        <p:spPr/>
        <p:txBody>
          <a:bodyPr/>
          <a:lstStyle/>
          <a:p>
            <a:r>
              <a:rPr lang="en-US" smtClean="0"/>
              <a:t>Preliminary Oral Exam for Ferhan Ture</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t>Word </a:t>
            </a:r>
            <a:r>
              <a:rPr lang="en-US" dirty="0" smtClean="0">
                <a:sym typeface="Wingdings"/>
              </a:rPr>
              <a:t> token</a:t>
            </a:r>
            <a:endParaRPr lang="en-US" dirty="0"/>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fld id="{5F25F7FF-CC7B-EA4E-AB2A-0165D67FFFA6}" type="slidenum">
              <a:rPr lang="en-US" sz="1200"/>
              <a:pPr eaLnBrk="1" hangingPunct="1"/>
              <a:t>34</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Colors consistent throughout talk,</a:t>
            </a:r>
            <a:r>
              <a:rPr lang="en-US" baseline="0" dirty="0" smtClean="0"/>
              <a:t> pick 3 colors for 3 token alignments, draw lines between aligned tokens</a:t>
            </a:r>
            <a:endParaRPr lang="en-US" dirty="0"/>
          </a:p>
        </p:txBody>
      </p:sp>
      <p:sp>
        <p:nvSpPr>
          <p:cNvPr id="4" name="Slide Number Placeholder 3"/>
          <p:cNvSpPr>
            <a:spLocks noGrp="1"/>
          </p:cNvSpPr>
          <p:nvPr>
            <p:ph type="sldNum" sz="quarter" idx="10"/>
          </p:nvPr>
        </p:nvSpPr>
        <p:spPr/>
        <p:txBody>
          <a:bodyPr/>
          <a:lstStyle/>
          <a:p>
            <a:pPr>
              <a:defRPr/>
            </a:pPr>
            <a:fld id="{C199E52A-DDD1-5E49-899A-5EEEEC9E924B}" type="slidenum">
              <a:rPr lang="en-US" smtClean="0"/>
              <a:pPr>
                <a:defRPr/>
              </a:pPr>
              <a:t>35</a:t>
            </a:fld>
            <a:endParaRPr lang="en-US"/>
          </a:p>
        </p:txBody>
      </p:sp>
    </p:spTree>
    <p:extLst>
      <p:ext uri="{BB962C8B-B14F-4D97-AF65-F5344CB8AC3E}">
        <p14:creationId xmlns:p14="http://schemas.microsoft.com/office/powerpoint/2010/main" val="2754778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a typeface="+mn-ea"/>
                <a:cs typeface="+mn-cs"/>
              </a:rPr>
              <a:t>Final word: this is what we call a </a:t>
            </a:r>
            <a:r>
              <a:rPr lang="en-US" sz="1200" kern="1200" baseline="0" dirty="0" err="1" smtClean="0">
                <a:solidFill>
                  <a:schemeClr val="tx1"/>
                </a:solidFill>
                <a:ea typeface="+mn-ea"/>
                <a:cs typeface="+mn-cs"/>
              </a:rPr>
              <a:t>dcoument</a:t>
            </a:r>
            <a:r>
              <a:rPr lang="en-US" sz="1200" kern="1200" baseline="0" dirty="0" smtClean="0">
                <a:solidFill>
                  <a:schemeClr val="tx1"/>
                </a:solidFill>
                <a:ea typeface="+mn-ea"/>
                <a:cs typeface="+mn-cs"/>
              </a:rPr>
              <a:t> vector</a:t>
            </a:r>
          </a:p>
        </p:txBody>
      </p:sp>
      <p:sp>
        <p:nvSpPr>
          <p:cNvPr id="4" name="Slide Number Placeholder 3"/>
          <p:cNvSpPr>
            <a:spLocks noGrp="1"/>
          </p:cNvSpPr>
          <p:nvPr>
            <p:ph type="sldNum" sz="quarter" idx="10"/>
          </p:nvPr>
        </p:nvSpPr>
        <p:spPr/>
        <p:txBody>
          <a:bodyPr/>
          <a:lstStyle/>
          <a:p>
            <a:fld id="{6078EF59-D242-0841-AEA0-04C44C3E096A}" type="slidenum">
              <a:rPr lang="en-US" smtClean="0"/>
              <a:pPr/>
              <a:t>5</a:t>
            </a:fld>
            <a:endParaRPr lang="en-US"/>
          </a:p>
        </p:txBody>
      </p:sp>
      <p:sp>
        <p:nvSpPr>
          <p:cNvPr id="5" name="Date Placeholder 4"/>
          <p:cNvSpPr>
            <a:spLocks noGrp="1"/>
          </p:cNvSpPr>
          <p:nvPr>
            <p:ph type="dt" idx="11"/>
          </p:nvPr>
        </p:nvSpPr>
        <p:spPr/>
        <p:txBody>
          <a:bodyPr/>
          <a:lstStyle/>
          <a:p>
            <a:fld id="{581D62C5-0BD0-F741-975F-4471519D267C}" type="datetime1">
              <a:rPr lang="en-US" smtClean="0"/>
              <a:t>5/23/13</a:t>
            </a:fld>
            <a:endParaRPr lang="en-US"/>
          </a:p>
        </p:txBody>
      </p:sp>
      <p:sp>
        <p:nvSpPr>
          <p:cNvPr id="6" name="Header Placeholder 5"/>
          <p:cNvSpPr>
            <a:spLocks noGrp="1"/>
          </p:cNvSpPr>
          <p:nvPr>
            <p:ph type="hdr" sz="quarter" idx="12"/>
          </p:nvPr>
        </p:nvSpPr>
        <p:spPr/>
        <p:txBody>
          <a:bodyPr/>
          <a:lstStyle/>
          <a:p>
            <a:r>
              <a:rPr lang="en-US" smtClean="0"/>
              <a:t>Preliminary Oral Exam for Ferhan Ture</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First go over how we get the context-</a:t>
            </a:r>
            <a:r>
              <a:rPr lang="en-US" dirty="0" err="1"/>
              <a:t>indep</a:t>
            </a:r>
            <a:r>
              <a:rPr lang="en-US" dirty="0"/>
              <a:t> translation</a:t>
            </a:r>
            <a:br>
              <a:rPr lang="en-US" dirty="0"/>
            </a:br>
            <a:r>
              <a:rPr lang="en-US" dirty="0"/>
              <a:t>then explain the advantage of this over MT of entire query =&gt; preserve ambiguity of language in model</a:t>
            </a:r>
          </a:p>
          <a:p>
            <a:pPr eaLnBrk="1" hangingPunct="1">
              <a:spcBef>
                <a:spcPct val="0"/>
              </a:spcBef>
            </a:pPr>
            <a:r>
              <a:rPr lang="en-US" dirty="0"/>
              <a:t>However, context is also helpful to get rid of ambiguity when we can… =&gt; find context-sensitive probabilistic representations</a:t>
            </a:r>
          </a:p>
          <a:p>
            <a:pPr eaLnBrk="1" hangingPunct="1">
              <a:spcBef>
                <a:spcPct val="0"/>
              </a:spcBef>
            </a:pPr>
            <a:r>
              <a:rPr lang="en-US" dirty="0"/>
              <a:t>How? Use MT? -&gt; next slide.</a:t>
            </a: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fld id="{D4DD29EB-83CC-D24B-80C9-BDD7FAED010C}" type="slidenum">
              <a:rPr lang="en-US" sz="1200"/>
              <a:pPr eaLnBrk="1" hangingPunct="1"/>
              <a:t>36</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Define</a:t>
            </a:r>
            <a:r>
              <a:rPr lang="en-US" baseline="0" dirty="0" smtClean="0"/>
              <a:t> </a:t>
            </a:r>
            <a:r>
              <a:rPr lang="en-US" baseline="0" dirty="0" err="1" smtClean="0"/>
              <a:t>tf</a:t>
            </a:r>
            <a:r>
              <a:rPr lang="en-US" baseline="0" dirty="0" smtClean="0"/>
              <a:t>, </a:t>
            </a:r>
            <a:r>
              <a:rPr lang="en-US" baseline="0" dirty="0" err="1" smtClean="0"/>
              <a:t>df</a:t>
            </a:r>
            <a:r>
              <a:rPr lang="en-US" baseline="0" dirty="0" smtClean="0"/>
              <a:t> and say they are about </a:t>
            </a:r>
            <a:r>
              <a:rPr lang="en-US" baseline="0" dirty="0" err="1" smtClean="0"/>
              <a:t>aboutness</a:t>
            </a:r>
            <a:r>
              <a:rPr lang="en-US" baseline="0" dirty="0" smtClean="0"/>
              <a:t> and specificity</a:t>
            </a:r>
          </a:p>
          <a:p>
            <a:r>
              <a:rPr lang="en-US" baseline="0" dirty="0" smtClean="0"/>
              <a:t>Say that this is better than alternative, weighted average of BM25 values</a:t>
            </a:r>
            <a:endParaRPr lang="en-US" dirty="0"/>
          </a:p>
        </p:txBody>
      </p:sp>
      <p:sp>
        <p:nvSpPr>
          <p:cNvPr id="4" name="Slide Number Placeholder 3"/>
          <p:cNvSpPr>
            <a:spLocks noGrp="1"/>
          </p:cNvSpPr>
          <p:nvPr>
            <p:ph type="sldNum" sz="quarter" idx="10"/>
          </p:nvPr>
        </p:nvSpPr>
        <p:spPr/>
        <p:txBody>
          <a:bodyPr/>
          <a:lstStyle/>
          <a:p>
            <a:pPr>
              <a:defRPr/>
            </a:pPr>
            <a:fld id="{C199E52A-DDD1-5E49-899A-5EEEEC9E924B}" type="slidenum">
              <a:rPr lang="en-US" smtClean="0"/>
              <a:pPr>
                <a:defRPr/>
              </a:pPr>
              <a:t>37</a:t>
            </a:fld>
            <a:endParaRPr lang="en-US"/>
          </a:p>
        </p:txBody>
      </p:sp>
    </p:spTree>
    <p:extLst>
      <p:ext uri="{BB962C8B-B14F-4D97-AF65-F5344CB8AC3E}">
        <p14:creationId xmlns:p14="http://schemas.microsoft.com/office/powerpoint/2010/main" val="41608609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First go over how we get the context-</a:t>
            </a:r>
            <a:r>
              <a:rPr lang="en-US" dirty="0" err="1"/>
              <a:t>indep</a:t>
            </a:r>
            <a:r>
              <a:rPr lang="en-US" dirty="0"/>
              <a:t> translation</a:t>
            </a:r>
            <a:br>
              <a:rPr lang="en-US" dirty="0"/>
            </a:br>
            <a:r>
              <a:rPr lang="en-US" dirty="0"/>
              <a:t>then explain the advantage of this over MT of entire query =&gt; preserve ambiguity of language in model</a:t>
            </a:r>
          </a:p>
          <a:p>
            <a:pPr eaLnBrk="1" hangingPunct="1">
              <a:spcBef>
                <a:spcPct val="0"/>
              </a:spcBef>
            </a:pPr>
            <a:r>
              <a:rPr lang="en-US" dirty="0"/>
              <a:t>However, context is also helpful to get rid of ambiguity when we can… =&gt; find context-sensitive probabilistic representations</a:t>
            </a:r>
          </a:p>
          <a:p>
            <a:pPr eaLnBrk="1" hangingPunct="1">
              <a:spcBef>
                <a:spcPct val="0"/>
              </a:spcBef>
            </a:pPr>
            <a:r>
              <a:rPr lang="en-US" dirty="0"/>
              <a:t>How? Use MT? -&gt; next slide.</a:t>
            </a: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fld id="{D4DD29EB-83CC-D24B-80C9-BDD7FAED010C}" type="slidenum">
              <a:rPr lang="en-US" sz="1200"/>
              <a:pPr eaLnBrk="1" hangingPunct="1"/>
              <a:t>38</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err="1" smtClean="0"/>
              <a:t>Tokenbased</a:t>
            </a:r>
            <a:r>
              <a:rPr lang="en-US" baseline="0" dirty="0" smtClean="0"/>
              <a:t> works well in practice, and its strength is preserving ambiguities</a:t>
            </a:r>
            <a:br>
              <a:rPr lang="en-US" baseline="0" dirty="0" smtClean="0"/>
            </a:br>
            <a:r>
              <a:rPr lang="en-US" baseline="0" dirty="0" smtClean="0"/>
              <a:t>its weakness is the inability to capture dependencies from query context</a:t>
            </a:r>
            <a:endParaRPr lang="en-US" dirty="0"/>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fld id="{D2E0B624-6D5A-1640-A85D-C129B79365C2}" type="slidenum">
              <a:rPr lang="en-US" sz="1200"/>
              <a:pPr eaLnBrk="1" hangingPunct="1"/>
              <a:t>39</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err="1" smtClean="0"/>
              <a:t>Tokenbased</a:t>
            </a:r>
            <a:r>
              <a:rPr lang="en-US" baseline="0" dirty="0" smtClean="0"/>
              <a:t> works well in practice, and its strength is preserving ambiguities</a:t>
            </a:r>
            <a:br>
              <a:rPr lang="en-US" baseline="0" dirty="0" smtClean="0"/>
            </a:br>
            <a:r>
              <a:rPr lang="en-US" baseline="0" dirty="0" smtClean="0"/>
              <a:t>its weakness is the inability to capture dependencies from query context</a:t>
            </a:r>
            <a:endParaRPr lang="en-US" dirty="0"/>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fld id="{D2E0B624-6D5A-1640-A85D-C129B79365C2}" type="slidenum">
              <a:rPr lang="en-US" sz="1200"/>
              <a:pPr eaLnBrk="1" hangingPunct="1"/>
              <a:t>40</a:t>
            </a:fld>
            <a:endParaRPr 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fld id="{5F25F7FF-CC7B-EA4E-AB2A-0165D67FFFA6}" type="slidenum">
              <a:rPr lang="en-US" sz="1200"/>
              <a:pPr eaLnBrk="1" hangingPunct="1"/>
              <a:t>41</a:t>
            </a:fld>
            <a:endParaRPr 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t>Word </a:t>
            </a:r>
            <a:r>
              <a:rPr lang="en-US" dirty="0" smtClean="0">
                <a:sym typeface="Wingdings"/>
              </a:rPr>
              <a:t> token</a:t>
            </a:r>
            <a:endParaRPr lang="en-US" dirty="0"/>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fld id="{5F25F7FF-CC7B-EA4E-AB2A-0165D67FFFA6}" type="slidenum">
              <a:rPr lang="en-US" sz="1200"/>
              <a:pPr eaLnBrk="1" hangingPunct="1"/>
              <a:t>42</a:t>
            </a:fld>
            <a:endParaRPr 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Take</a:t>
            </a:r>
            <a:r>
              <a:rPr lang="en-US" baseline="0" dirty="0" smtClean="0"/>
              <a:t> some time on explaining grammar part</a:t>
            </a:r>
          </a:p>
          <a:p>
            <a:r>
              <a:rPr lang="en-US" baseline="0" dirty="0" smtClean="0"/>
              <a:t>Word </a:t>
            </a:r>
            <a:r>
              <a:rPr lang="en-US" baseline="0" dirty="0" smtClean="0">
                <a:sym typeface="Wingdings"/>
              </a:rPr>
              <a:t> token</a:t>
            </a:r>
          </a:p>
          <a:p>
            <a:r>
              <a:rPr lang="en-US" baseline="0" dirty="0" smtClean="0">
                <a:sym typeface="Wingdings"/>
              </a:rPr>
              <a:t>Emphasize that these are not phrase trans probabilities that we learn, but based on phrase trans </a:t>
            </a:r>
            <a:r>
              <a:rPr lang="en-US" baseline="0" dirty="0" err="1" smtClean="0">
                <a:sym typeface="Wingdings"/>
              </a:rPr>
              <a:t>prob.s</a:t>
            </a:r>
            <a:endParaRPr lang="en-US" dirty="0"/>
          </a:p>
        </p:txBody>
      </p:sp>
      <p:sp>
        <p:nvSpPr>
          <p:cNvPr id="4" name="Slide Number Placeholder 3"/>
          <p:cNvSpPr>
            <a:spLocks noGrp="1"/>
          </p:cNvSpPr>
          <p:nvPr>
            <p:ph type="sldNum" sz="quarter" idx="10"/>
          </p:nvPr>
        </p:nvSpPr>
        <p:spPr/>
        <p:txBody>
          <a:bodyPr/>
          <a:lstStyle/>
          <a:p>
            <a:pPr>
              <a:defRPr/>
            </a:pPr>
            <a:fld id="{C199E52A-DDD1-5E49-899A-5EEEEC9E924B}" type="slidenum">
              <a:rPr lang="en-US" smtClean="0"/>
              <a:pPr>
                <a:defRPr/>
              </a:pPr>
              <a:t>43</a:t>
            </a:fld>
            <a:endParaRPr lang="en-US"/>
          </a:p>
        </p:txBody>
      </p:sp>
    </p:spTree>
    <p:extLst>
      <p:ext uri="{BB962C8B-B14F-4D97-AF65-F5344CB8AC3E}">
        <p14:creationId xmlns:p14="http://schemas.microsoft.com/office/powerpoint/2010/main" val="17083113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Word </a:t>
            </a:r>
            <a:r>
              <a:rPr lang="en-US" baseline="0" dirty="0" smtClean="0">
                <a:sym typeface="Wingdings"/>
              </a:rPr>
              <a:t> token</a:t>
            </a:r>
            <a:endParaRPr lang="en-US" dirty="0" smtClean="0"/>
          </a:p>
          <a:p>
            <a:endParaRPr lang="en-US" dirty="0"/>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fld id="{5F25F7FF-CC7B-EA4E-AB2A-0165D67FFFA6}" type="slidenum">
              <a:rPr lang="en-US" sz="1200"/>
              <a:pPr eaLnBrk="1" hangingPunct="1"/>
              <a:t>44</a:t>
            </a:fld>
            <a:endParaRPr 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t>Talk about</a:t>
            </a:r>
            <a:r>
              <a:rPr lang="en-US" baseline="0" dirty="0" smtClean="0"/>
              <a:t> language model: useful but not tuned for queries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Word </a:t>
            </a:r>
            <a:r>
              <a:rPr lang="en-US" baseline="0" dirty="0" smtClean="0">
                <a:sym typeface="Wingdings"/>
              </a:rPr>
              <a:t> token</a:t>
            </a:r>
            <a:endParaRPr lang="en-US" dirty="0" smtClean="0"/>
          </a:p>
          <a:p>
            <a:endParaRPr lang="en-US" dirty="0"/>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fld id="{5F25F7FF-CC7B-EA4E-AB2A-0165D67FFFA6}" type="slidenum">
              <a:rPr lang="en-US" sz="1200"/>
              <a:pPr eaLnBrk="1" hangingPunct="1"/>
              <a:t>45</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a typeface="+mn-ea"/>
                <a:cs typeface="Helvetica Neue Light"/>
              </a:rPr>
              <a:t>This is a Many-to-many mapping?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a typeface="+mn-ea"/>
                <a:cs typeface="Helvetica Neue Light"/>
              </a:rPr>
              <a:t>From word alignments, learn rules that can capture lots of structural transformations, and describe how source sentence is translated into target sentence (training). This needs supervision on </a:t>
            </a:r>
            <a:r>
              <a:rPr lang="en-US" sz="1200" kern="1200" baseline="0" dirty="0" err="1" smtClean="0">
                <a:solidFill>
                  <a:schemeClr val="tx1"/>
                </a:solidFill>
                <a:ea typeface="+mn-ea"/>
                <a:cs typeface="Helvetica Neue Light"/>
              </a:rPr>
              <a:t>bitext</a:t>
            </a:r>
            <a:r>
              <a:rPr lang="en-US" sz="1200" kern="1200" baseline="0" dirty="0" smtClean="0">
                <a:solidFill>
                  <a:schemeClr val="tx1"/>
                </a:solidFill>
                <a:ea typeface="+mn-ea"/>
                <a:cs typeface="Helvetica Neue Light"/>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a typeface="+mn-ea"/>
                <a:cs typeface="Helvetica Neue Light"/>
              </a:rPr>
              <a:t>Decoding is : given a source sentence, generate the best translation among many hypotheses. This takes long time due to complexity.</a:t>
            </a:r>
            <a:br>
              <a:rPr lang="en-US" sz="1200" kern="1200" baseline="0" dirty="0" smtClean="0">
                <a:solidFill>
                  <a:schemeClr val="tx1"/>
                </a:solidFill>
                <a:ea typeface="+mn-ea"/>
                <a:cs typeface="Helvetica Neue Light"/>
              </a:rPr>
            </a:br>
            <a:r>
              <a:rPr lang="en-US" sz="1200" kern="1200" baseline="0" dirty="0" smtClean="0">
                <a:solidFill>
                  <a:schemeClr val="tx1"/>
                </a:solidFill>
                <a:ea typeface="+mn-ea"/>
                <a:cs typeface="Helvetica Neue Light"/>
              </a:rPr>
              <a:t>Final word: these sentence pairs comprise a parallel corpus, also called parallel text, </a:t>
            </a:r>
            <a:r>
              <a:rPr lang="en-US" sz="1200" kern="1200" baseline="0" dirty="0" err="1" smtClean="0">
                <a:solidFill>
                  <a:schemeClr val="tx1"/>
                </a:solidFill>
                <a:ea typeface="+mn-ea"/>
                <a:cs typeface="Helvetica Neue Light"/>
              </a:rPr>
              <a:t>bitext</a:t>
            </a:r>
            <a:endParaRPr lang="en-US" sz="1200" kern="1200" baseline="0" dirty="0" smtClean="0">
              <a:solidFill>
                <a:schemeClr val="tx1"/>
              </a:solidFill>
              <a:ea typeface="+mn-ea"/>
              <a:cs typeface="Helvetica Neue Ligh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a typeface="+mn-ea"/>
              <a:cs typeface="Helvetica Neue Ligh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a typeface="+mn-ea"/>
              <a:cs typeface="Helvetica Neue Light"/>
            </a:endParaRPr>
          </a:p>
        </p:txBody>
      </p:sp>
      <p:sp>
        <p:nvSpPr>
          <p:cNvPr id="4" name="Slide Number Placeholder 3"/>
          <p:cNvSpPr>
            <a:spLocks noGrp="1"/>
          </p:cNvSpPr>
          <p:nvPr>
            <p:ph type="sldNum" sz="quarter" idx="10"/>
          </p:nvPr>
        </p:nvSpPr>
        <p:spPr/>
        <p:txBody>
          <a:bodyPr/>
          <a:lstStyle/>
          <a:p>
            <a:fld id="{6078EF59-D242-0841-AEA0-04C44C3E096A}" type="slidenum">
              <a:rPr lang="en-US" smtClean="0"/>
              <a:pPr/>
              <a:t>6</a:t>
            </a:fld>
            <a:endParaRPr lang="en-US"/>
          </a:p>
        </p:txBody>
      </p:sp>
      <p:sp>
        <p:nvSpPr>
          <p:cNvPr id="5" name="Date Placeholder 4"/>
          <p:cNvSpPr>
            <a:spLocks noGrp="1"/>
          </p:cNvSpPr>
          <p:nvPr>
            <p:ph type="dt" idx="11"/>
          </p:nvPr>
        </p:nvSpPr>
        <p:spPr/>
        <p:txBody>
          <a:bodyPr/>
          <a:lstStyle/>
          <a:p>
            <a:fld id="{1C4F622C-D34F-0840-9162-C4EB0429ACAF}" type="datetime1">
              <a:rPr lang="en-US" smtClean="0"/>
              <a:t>5/23/13</a:t>
            </a:fld>
            <a:endParaRPr lang="en-US"/>
          </a:p>
        </p:txBody>
      </p:sp>
      <p:sp>
        <p:nvSpPr>
          <p:cNvPr id="6" name="Header Placeholder 5"/>
          <p:cNvSpPr>
            <a:spLocks noGrp="1"/>
          </p:cNvSpPr>
          <p:nvPr>
            <p:ph type="hdr" sz="quarter" idx="12"/>
          </p:nvPr>
        </p:nvSpPr>
        <p:spPr/>
        <p:txBody>
          <a:bodyPr/>
          <a:lstStyle/>
          <a:p>
            <a:r>
              <a:rPr lang="en-US" smtClean="0"/>
              <a:t>Preliminary Oral Exam for Ferhan Ture</a:t>
            </a:r>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Translation </a:t>
            </a:r>
            <a:r>
              <a:rPr lang="en-US" dirty="0" err="1" smtClean="0"/>
              <a:t>vs</a:t>
            </a:r>
            <a:r>
              <a:rPr lang="en-US" dirty="0" smtClean="0"/>
              <a:t> derivation, explain briefly</a:t>
            </a:r>
            <a:endParaRPr lang="en-US" dirty="0"/>
          </a:p>
        </p:txBody>
      </p:sp>
      <p:sp>
        <p:nvSpPr>
          <p:cNvPr id="4" name="Slide Number Placeholder 3"/>
          <p:cNvSpPr>
            <a:spLocks noGrp="1"/>
          </p:cNvSpPr>
          <p:nvPr>
            <p:ph type="sldNum" sz="quarter" idx="10"/>
          </p:nvPr>
        </p:nvSpPr>
        <p:spPr/>
        <p:txBody>
          <a:bodyPr/>
          <a:lstStyle/>
          <a:p>
            <a:pPr>
              <a:defRPr/>
            </a:pPr>
            <a:fld id="{C199E52A-DDD1-5E49-899A-5EEEEC9E924B}" type="slidenum">
              <a:rPr lang="en-US" smtClean="0"/>
              <a:pPr>
                <a:defRPr/>
              </a:pPr>
              <a:t>46</a:t>
            </a:fld>
            <a:endParaRPr lang="en-US"/>
          </a:p>
        </p:txBody>
      </p:sp>
    </p:spTree>
    <p:extLst>
      <p:ext uri="{BB962C8B-B14F-4D97-AF65-F5344CB8AC3E}">
        <p14:creationId xmlns:p14="http://schemas.microsoft.com/office/powerpoint/2010/main" val="15710783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t>Add </a:t>
            </a:r>
            <a:r>
              <a:rPr lang="en-US" dirty="0" err="1" smtClean="0"/>
              <a:t>Prx</a:t>
            </a:r>
            <a:r>
              <a:rPr lang="en-US" dirty="0" smtClean="0"/>
              <a:t> values</a:t>
            </a:r>
            <a:endParaRPr lang="en-US" dirty="0"/>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fld id="{3FC6BB9C-897B-6C40-8734-F6C4444B06A0}" type="slidenum">
              <a:rPr lang="en-US" sz="1200"/>
              <a:pPr eaLnBrk="1" hangingPunct="1"/>
              <a:t>47</a:t>
            </a:fld>
            <a:endParaRPr 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Show visually</a:t>
            </a:r>
            <a:r>
              <a:rPr lang="en-US" baseline="0" dirty="0" smtClean="0"/>
              <a:t> first, then put formula</a:t>
            </a:r>
            <a:endParaRPr lang="en-US" dirty="0"/>
          </a:p>
        </p:txBody>
      </p:sp>
      <p:sp>
        <p:nvSpPr>
          <p:cNvPr id="4" name="Slide Number Placeholder 3"/>
          <p:cNvSpPr>
            <a:spLocks noGrp="1"/>
          </p:cNvSpPr>
          <p:nvPr>
            <p:ph type="sldNum" sz="quarter" idx="10"/>
          </p:nvPr>
        </p:nvSpPr>
        <p:spPr/>
        <p:txBody>
          <a:bodyPr/>
          <a:lstStyle/>
          <a:p>
            <a:pPr>
              <a:defRPr/>
            </a:pPr>
            <a:fld id="{C199E52A-DDD1-5E49-899A-5EEEEC9E924B}" type="slidenum">
              <a:rPr lang="en-US" smtClean="0"/>
              <a:pPr>
                <a:defRPr/>
              </a:pPr>
              <a:t>48</a:t>
            </a:fld>
            <a:endParaRPr lang="en-US"/>
          </a:p>
        </p:txBody>
      </p:sp>
    </p:spTree>
    <p:extLst>
      <p:ext uri="{BB962C8B-B14F-4D97-AF65-F5344CB8AC3E}">
        <p14:creationId xmlns:p14="http://schemas.microsoft.com/office/powerpoint/2010/main" val="22913796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Show visually</a:t>
            </a:r>
            <a:r>
              <a:rPr lang="en-US" baseline="0" dirty="0" smtClean="0"/>
              <a:t> first, then put formula</a:t>
            </a:r>
            <a:endParaRPr lang="en-US" dirty="0"/>
          </a:p>
        </p:txBody>
      </p:sp>
      <p:sp>
        <p:nvSpPr>
          <p:cNvPr id="4" name="Slide Number Placeholder 3"/>
          <p:cNvSpPr>
            <a:spLocks noGrp="1"/>
          </p:cNvSpPr>
          <p:nvPr>
            <p:ph type="sldNum" sz="quarter" idx="10"/>
          </p:nvPr>
        </p:nvSpPr>
        <p:spPr/>
        <p:txBody>
          <a:bodyPr/>
          <a:lstStyle/>
          <a:p>
            <a:pPr>
              <a:defRPr/>
            </a:pPr>
            <a:fld id="{C199E52A-DDD1-5E49-899A-5EEEEC9E924B}" type="slidenum">
              <a:rPr lang="en-US" smtClean="0"/>
              <a:pPr>
                <a:defRPr/>
              </a:pPr>
              <a:t>49</a:t>
            </a:fld>
            <a:endParaRPr lang="en-US"/>
          </a:p>
        </p:txBody>
      </p:sp>
    </p:spTree>
    <p:extLst>
      <p:ext uri="{BB962C8B-B14F-4D97-AF65-F5344CB8AC3E}">
        <p14:creationId xmlns:p14="http://schemas.microsoft.com/office/powerpoint/2010/main" val="22913796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Show visually</a:t>
            </a:r>
            <a:r>
              <a:rPr lang="en-US" baseline="0" dirty="0" smtClean="0"/>
              <a:t> first, then put formula</a:t>
            </a:r>
            <a:endParaRPr lang="en-US" dirty="0"/>
          </a:p>
        </p:txBody>
      </p:sp>
      <p:sp>
        <p:nvSpPr>
          <p:cNvPr id="4" name="Slide Number Placeholder 3"/>
          <p:cNvSpPr>
            <a:spLocks noGrp="1"/>
          </p:cNvSpPr>
          <p:nvPr>
            <p:ph type="sldNum" sz="quarter" idx="10"/>
          </p:nvPr>
        </p:nvSpPr>
        <p:spPr/>
        <p:txBody>
          <a:bodyPr/>
          <a:lstStyle/>
          <a:p>
            <a:pPr>
              <a:defRPr/>
            </a:pPr>
            <a:fld id="{C199E52A-DDD1-5E49-899A-5EEEEC9E924B}" type="slidenum">
              <a:rPr lang="en-US" smtClean="0"/>
              <a:pPr>
                <a:defRPr/>
              </a:pPr>
              <a:t>50</a:t>
            </a:fld>
            <a:endParaRPr lang="en-US"/>
          </a:p>
        </p:txBody>
      </p:sp>
    </p:spTree>
    <p:extLst>
      <p:ext uri="{BB962C8B-B14F-4D97-AF65-F5344CB8AC3E}">
        <p14:creationId xmlns:p14="http://schemas.microsoft.com/office/powerpoint/2010/main" val="22913796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Do Not say most</a:t>
            </a:r>
            <a:r>
              <a:rPr lang="en-US" baseline="0" dirty="0" smtClean="0"/>
              <a:t> recent</a:t>
            </a:r>
          </a:p>
          <a:p>
            <a:pPr eaLnBrk="1" hangingPunct="1">
              <a:spcBef>
                <a:spcPct val="0"/>
              </a:spcBef>
            </a:pPr>
            <a:r>
              <a:rPr lang="en-US" baseline="0" dirty="0" smtClean="0"/>
              <a:t>Mention that fairly large collections and query sets</a:t>
            </a:r>
            <a:endParaRPr lang="en-US" dirty="0"/>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fld id="{F2BC1966-05F1-6D41-B452-A1B94A73EC0D}" type="slidenum">
              <a:rPr lang="en-US" sz="1200"/>
              <a:pPr eaLnBrk="1" hangingPunct="1"/>
              <a:t>51</a:t>
            </a:fld>
            <a:endParaRPr 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Emphasize points in </a:t>
            </a:r>
            <a:r>
              <a:rPr lang="en-US" dirty="0" err="1" smtClean="0"/>
              <a:t>arabic</a:t>
            </a:r>
            <a:r>
              <a:rPr lang="en-US" dirty="0" smtClean="0"/>
              <a:t> and </a:t>
            </a:r>
            <a:r>
              <a:rPr lang="en-US" dirty="0" err="1" smtClean="0"/>
              <a:t>french</a:t>
            </a:r>
            <a:r>
              <a:rPr lang="en-US" dirty="0" smtClean="0"/>
              <a:t> as well</a:t>
            </a:r>
          </a:p>
          <a:p>
            <a:pPr eaLnBrk="1" hangingPunct="1">
              <a:spcBef>
                <a:spcPct val="0"/>
              </a:spcBef>
            </a:pPr>
            <a:r>
              <a:rPr lang="en-US" dirty="0" smtClean="0"/>
              <a:t>After</a:t>
            </a:r>
            <a:r>
              <a:rPr lang="en-US" baseline="0" dirty="0" smtClean="0"/>
              <a:t> going thru each, add slide with all together</a:t>
            </a:r>
            <a:endParaRPr lang="en-US" dirty="0"/>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fld id="{F2BC1966-05F1-6D41-B452-A1B94A73EC0D}" type="slidenum">
              <a:rPr lang="en-US" sz="1200"/>
              <a:pPr eaLnBrk="1" hangingPunct="1"/>
              <a:t>52</a:t>
            </a:fld>
            <a:endParaRPr lang="en-US"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Emphasize points in </a:t>
            </a:r>
            <a:r>
              <a:rPr lang="en-US" dirty="0" err="1" smtClean="0"/>
              <a:t>arabic</a:t>
            </a:r>
            <a:r>
              <a:rPr lang="en-US" dirty="0" smtClean="0"/>
              <a:t> and </a:t>
            </a:r>
            <a:r>
              <a:rPr lang="en-US" dirty="0" err="1" smtClean="0"/>
              <a:t>french</a:t>
            </a:r>
            <a:r>
              <a:rPr lang="en-US" dirty="0" smtClean="0"/>
              <a:t> as well</a:t>
            </a:r>
          </a:p>
          <a:p>
            <a:pPr eaLnBrk="1" hangingPunct="1">
              <a:spcBef>
                <a:spcPct val="0"/>
              </a:spcBef>
            </a:pPr>
            <a:r>
              <a:rPr lang="en-US" dirty="0" smtClean="0"/>
              <a:t>After</a:t>
            </a:r>
            <a:r>
              <a:rPr lang="en-US" baseline="0" dirty="0" smtClean="0"/>
              <a:t> going thru each, add slide with all together</a:t>
            </a:r>
            <a:endParaRPr lang="en-US" dirty="0"/>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fld id="{F2BC1966-05F1-6D41-B452-A1B94A73EC0D}" type="slidenum">
              <a:rPr lang="en-US" sz="1200"/>
              <a:pPr eaLnBrk="1" hangingPunct="1"/>
              <a:t>53</a:t>
            </a:fld>
            <a:endParaRPr lang="en-US"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Statistical significance test: know</a:t>
            </a:r>
            <a:r>
              <a:rPr lang="en-US" baseline="0" dirty="0" smtClean="0"/>
              <a:t> paper and </a:t>
            </a:r>
            <a:r>
              <a:rPr lang="en-US" dirty="0" smtClean="0"/>
              <a:t>details</a:t>
            </a:r>
            <a:br>
              <a:rPr lang="en-US" dirty="0" smtClean="0"/>
            </a:br>
            <a:r>
              <a:rPr lang="en-US" dirty="0" smtClean="0"/>
              <a:t>	randomized</a:t>
            </a:r>
            <a:r>
              <a:rPr lang="en-US" baseline="0" dirty="0" smtClean="0"/>
              <a:t> test: </a:t>
            </a:r>
          </a:p>
          <a:p>
            <a:r>
              <a:rPr lang="en-US" baseline="0" dirty="0" smtClean="0"/>
              <a:t>	null hypothesis = two experimental </a:t>
            </a:r>
            <a:r>
              <a:rPr lang="en-US" baseline="0" dirty="0" err="1" smtClean="0"/>
              <a:t>reuslts</a:t>
            </a:r>
            <a:r>
              <a:rPr lang="en-US" baseline="0" dirty="0" smtClean="0"/>
              <a:t> came from same model.</a:t>
            </a:r>
            <a:br>
              <a:rPr lang="en-US" baseline="0" dirty="0" smtClean="0"/>
            </a:br>
            <a:r>
              <a:rPr lang="en-US" baseline="0" dirty="0" smtClean="0"/>
              <a:t>	the probability that the same model would’ve generated MAP difference of x or more in 100,000 runs is p-value. To get the p-value we randomly generate 100000 permutations of the AP orderings, and compute MAP each time. The number of times |MAP|&gt; x / 100000 = 2-sided p-value</a:t>
            </a:r>
          </a:p>
          <a:p>
            <a:r>
              <a:rPr lang="en-US" dirty="0" smtClean="0"/>
              <a:t/>
            </a:r>
            <a:br>
              <a:rPr lang="en-US" dirty="0" smtClean="0"/>
            </a:br>
            <a:r>
              <a:rPr lang="en-US" dirty="0" smtClean="0"/>
              <a:t>MAP </a:t>
            </a:r>
            <a:r>
              <a:rPr lang="en-US" dirty="0" err="1" smtClean="0"/>
              <a:t>vs</a:t>
            </a:r>
            <a:r>
              <a:rPr lang="en-US" dirty="0" smtClean="0"/>
              <a:t> other </a:t>
            </a:r>
            <a:r>
              <a:rPr lang="en-US" dirty="0" err="1" smtClean="0"/>
              <a:t>eval</a:t>
            </a:r>
            <a:r>
              <a:rPr lang="en-US" dirty="0" smtClean="0"/>
              <a:t> metrics</a:t>
            </a:r>
            <a:endParaRPr lang="en-US" dirty="0"/>
          </a:p>
        </p:txBody>
      </p:sp>
      <p:sp>
        <p:nvSpPr>
          <p:cNvPr id="4" name="Slide Number Placeholder 3"/>
          <p:cNvSpPr>
            <a:spLocks noGrp="1"/>
          </p:cNvSpPr>
          <p:nvPr>
            <p:ph type="sldNum" sz="quarter" idx="10"/>
          </p:nvPr>
        </p:nvSpPr>
        <p:spPr/>
        <p:txBody>
          <a:bodyPr/>
          <a:lstStyle/>
          <a:p>
            <a:fld id="{EDB59FEC-C180-4748-8B9D-CF149A25F830}" type="slidenum">
              <a:rPr lang="en-US" smtClean="0"/>
              <a:t>54</a:t>
            </a:fld>
            <a:endParaRPr lang="en-US"/>
          </a:p>
        </p:txBody>
      </p:sp>
    </p:spTree>
    <p:extLst>
      <p:ext uri="{BB962C8B-B14F-4D97-AF65-F5344CB8AC3E}">
        <p14:creationId xmlns:p14="http://schemas.microsoft.com/office/powerpoint/2010/main" val="42679178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Future: explore multi-word</a:t>
            </a:r>
            <a:r>
              <a:rPr lang="en-US" baseline="0" dirty="0" smtClean="0"/>
              <a:t> expressions</a:t>
            </a:r>
            <a:endParaRPr lang="en-US" dirty="0"/>
          </a:p>
        </p:txBody>
      </p:sp>
      <p:sp>
        <p:nvSpPr>
          <p:cNvPr id="4" name="Slide Number Placeholder 3"/>
          <p:cNvSpPr>
            <a:spLocks noGrp="1"/>
          </p:cNvSpPr>
          <p:nvPr>
            <p:ph type="sldNum" sz="quarter" idx="10"/>
          </p:nvPr>
        </p:nvSpPr>
        <p:spPr/>
        <p:txBody>
          <a:bodyPr/>
          <a:lstStyle/>
          <a:p>
            <a:fld id="{EDB59FEC-C180-4748-8B9D-CF149A25F830}" type="slidenum">
              <a:rPr lang="en-US" smtClean="0"/>
              <a:t>55</a:t>
            </a:fld>
            <a:endParaRPr lang="en-US"/>
          </a:p>
        </p:txBody>
      </p:sp>
    </p:spTree>
    <p:extLst>
      <p:ext uri="{BB962C8B-B14F-4D97-AF65-F5344CB8AC3E}">
        <p14:creationId xmlns:p14="http://schemas.microsoft.com/office/powerpoint/2010/main" val="3004279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cs typeface="Helvetica Neue Light"/>
              </a:rPr>
              <a:t>Quadratic complexity:  need to read objects several times due to memory issues (if 1/10</a:t>
            </a:r>
            <a:r>
              <a:rPr lang="en-US" sz="1200" baseline="30000" dirty="0" smtClean="0">
                <a:cs typeface="Helvetica Neue Light"/>
              </a:rPr>
              <a:t>th</a:t>
            </a:r>
            <a:r>
              <a:rPr lang="en-US" sz="1200" dirty="0" smtClean="0">
                <a:cs typeface="Helvetica Neue Light"/>
              </a:rPr>
              <a:t> of data fits in memory, need to read each object 10 times)</a:t>
            </a:r>
          </a:p>
          <a:p>
            <a:endParaRPr lang="en-US" sz="1200" kern="1200" baseline="0" dirty="0" smtClean="0">
              <a:solidFill>
                <a:schemeClr val="tx1"/>
              </a:solidFill>
              <a:ea typeface="+mn-ea"/>
              <a:cs typeface="+mn-cs"/>
            </a:endParaRPr>
          </a:p>
          <a:p>
            <a:r>
              <a:rPr lang="en-US" sz="1200" kern="1200" baseline="0" dirty="0" smtClean="0">
                <a:solidFill>
                  <a:schemeClr val="tx1"/>
                </a:solidFill>
                <a:ea typeface="+mn-ea"/>
                <a:cs typeface="+mn-cs"/>
              </a:rPr>
              <a:t>Mention FOCUS ON RECALL</a:t>
            </a:r>
          </a:p>
          <a:p>
            <a:r>
              <a:rPr lang="en-US" sz="1200" kern="1200" baseline="0" dirty="0" smtClean="0">
                <a:solidFill>
                  <a:schemeClr val="tx1"/>
                </a:solidFill>
                <a:ea typeface="+mn-ea"/>
                <a:cs typeface="+mn-cs"/>
              </a:rPr>
              <a:t>*LARGE COLLECTIONS*</a:t>
            </a:r>
          </a:p>
          <a:p>
            <a:endParaRPr lang="en-US" sz="1200" kern="1200" baseline="0" dirty="0" smtClean="0">
              <a:solidFill>
                <a:schemeClr val="tx1"/>
              </a:solidFill>
              <a:ea typeface="+mn-ea"/>
              <a:cs typeface="+mn-cs"/>
            </a:endParaRPr>
          </a:p>
          <a:p>
            <a:r>
              <a:rPr lang="en-US" sz="1200" kern="1200" baseline="0" dirty="0" smtClean="0">
                <a:solidFill>
                  <a:schemeClr val="tx1"/>
                </a:solidFill>
                <a:ea typeface="+mn-ea"/>
                <a:cs typeface="+mn-cs"/>
              </a:rPr>
              <a:t>We focus on recall, that is to retrieve as many good pairs as possible., bad pairs can be easily filtered out… you can think of our task as information triage. </a:t>
            </a:r>
          </a:p>
          <a:p>
            <a:r>
              <a:rPr lang="en-US" sz="1200" kern="1200" baseline="0" dirty="0" smtClean="0">
                <a:solidFill>
                  <a:schemeClr val="tx1"/>
                </a:solidFill>
                <a:ea typeface="+mn-ea"/>
                <a:cs typeface="+mn-cs"/>
              </a:rPr>
              <a:t>Our other focus is on scalability. We want to make the most out of the efficiency-effectiveness tradeoff, and we would like to scale to large amounts of data, on the web scale.</a:t>
            </a:r>
          </a:p>
          <a:p>
            <a:endParaRPr lang="en-US" sz="1200" kern="1200" baseline="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6078EF59-D242-0841-AEA0-04C44C3E096A}" type="slidenum">
              <a:rPr lang="en-US" smtClean="0"/>
              <a:pPr/>
              <a:t>8</a:t>
            </a:fld>
            <a:endParaRPr lang="en-US"/>
          </a:p>
        </p:txBody>
      </p:sp>
      <p:sp>
        <p:nvSpPr>
          <p:cNvPr id="5" name="Date Placeholder 4"/>
          <p:cNvSpPr>
            <a:spLocks noGrp="1"/>
          </p:cNvSpPr>
          <p:nvPr>
            <p:ph type="dt" idx="11"/>
          </p:nvPr>
        </p:nvSpPr>
        <p:spPr/>
        <p:txBody>
          <a:bodyPr/>
          <a:lstStyle/>
          <a:p>
            <a:fld id="{A7C557D7-420F-CB40-9A2F-A5B7DCA093C4}" type="datetime1">
              <a:rPr lang="en-US" smtClean="0"/>
              <a:t>5/23/13</a:t>
            </a:fld>
            <a:endParaRPr lang="en-US"/>
          </a:p>
        </p:txBody>
      </p:sp>
      <p:sp>
        <p:nvSpPr>
          <p:cNvPr id="6" name="Header Placeholder 5"/>
          <p:cNvSpPr>
            <a:spLocks noGrp="1"/>
          </p:cNvSpPr>
          <p:nvPr>
            <p:ph type="hdr" sz="quarter" idx="12"/>
          </p:nvPr>
        </p:nvSpPr>
        <p:spPr/>
        <p:txBody>
          <a:bodyPr/>
          <a:lstStyle/>
          <a:p>
            <a:r>
              <a:rPr lang="en-US" smtClean="0"/>
              <a:t>Preliminary Oral Exam for Ferhan Ture</a:t>
            </a:r>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bootstrapping</a:t>
            </a:r>
            <a:r>
              <a:rPr lang="en-US" baseline="0" dirty="0" smtClean="0"/>
              <a:t> approach</a:t>
            </a:r>
            <a:endParaRPr lang="en-US" dirty="0"/>
          </a:p>
        </p:txBody>
      </p:sp>
      <p:sp>
        <p:nvSpPr>
          <p:cNvPr id="4" name="Slide Number Placeholder 3"/>
          <p:cNvSpPr>
            <a:spLocks noGrp="1"/>
          </p:cNvSpPr>
          <p:nvPr>
            <p:ph type="sldNum" sz="quarter" idx="10"/>
          </p:nvPr>
        </p:nvSpPr>
        <p:spPr/>
        <p:txBody>
          <a:bodyPr/>
          <a:lstStyle/>
          <a:p>
            <a:fld id="{EDB59FEC-C180-4748-8B9D-CF149A25F830}" type="slidenum">
              <a:rPr lang="en-US" smtClean="0"/>
              <a:t>61</a:t>
            </a:fld>
            <a:endParaRPr lang="en-US"/>
          </a:p>
        </p:txBody>
      </p:sp>
    </p:spTree>
    <p:extLst>
      <p:ext uri="{BB962C8B-B14F-4D97-AF65-F5344CB8AC3E}">
        <p14:creationId xmlns:p14="http://schemas.microsoft.com/office/powerpoint/2010/main" val="13627770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sz="2000" dirty="0" smtClean="0"/>
              <a:t>(e.g., mining web for more data, tuning on millions of sentences w/ sparse features)</a:t>
            </a:r>
          </a:p>
          <a:p>
            <a:endParaRPr lang="en-US" dirty="0"/>
          </a:p>
        </p:txBody>
      </p:sp>
      <p:sp>
        <p:nvSpPr>
          <p:cNvPr id="4" name="Slide Number Placeholder 3"/>
          <p:cNvSpPr>
            <a:spLocks noGrp="1"/>
          </p:cNvSpPr>
          <p:nvPr>
            <p:ph type="sldNum" sz="quarter" idx="10"/>
          </p:nvPr>
        </p:nvSpPr>
        <p:spPr/>
        <p:txBody>
          <a:bodyPr/>
          <a:lstStyle/>
          <a:p>
            <a:fld id="{EDB59FEC-C180-4748-8B9D-CF149A25F830}" type="slidenum">
              <a:rPr lang="en-US" smtClean="0"/>
              <a:t>62</a:t>
            </a:fld>
            <a:endParaRPr lang="en-US"/>
          </a:p>
        </p:txBody>
      </p:sp>
    </p:spTree>
    <p:extLst>
      <p:ext uri="{BB962C8B-B14F-4D97-AF65-F5344CB8AC3E}">
        <p14:creationId xmlns:p14="http://schemas.microsoft.com/office/powerpoint/2010/main" val="32269241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078EF59-D242-0841-AEA0-04C44C3E096A}" type="slidenum">
              <a:rPr lang="en-US" smtClean="0">
                <a:solidFill>
                  <a:prstClr val="black"/>
                </a:solidFill>
                <a:latin typeface="Calibri"/>
              </a:rPr>
              <a:pPr/>
              <a:t>63</a:t>
            </a:fld>
            <a:endParaRPr lang="en-US">
              <a:solidFill>
                <a:prstClr val="black"/>
              </a:solidFill>
              <a:latin typeface="Calibri"/>
            </a:endParaRPr>
          </a:p>
        </p:txBody>
      </p:sp>
      <p:sp>
        <p:nvSpPr>
          <p:cNvPr id="5" name="Date Placeholder 4"/>
          <p:cNvSpPr>
            <a:spLocks noGrp="1"/>
          </p:cNvSpPr>
          <p:nvPr>
            <p:ph type="dt" idx="11"/>
          </p:nvPr>
        </p:nvSpPr>
        <p:spPr/>
        <p:txBody>
          <a:bodyPr/>
          <a:lstStyle/>
          <a:p>
            <a:fld id="{D82D02FF-0D4C-DD40-9DDE-0B2DC175D7A9}" type="datetime1">
              <a:rPr lang="en-US" smtClean="0">
                <a:solidFill>
                  <a:prstClr val="black"/>
                </a:solidFill>
                <a:latin typeface="Calibri"/>
              </a:rPr>
              <a:pPr/>
              <a:t>5/23/13</a:t>
            </a:fld>
            <a:endParaRPr lang="en-US">
              <a:solidFill>
                <a:prstClr val="black"/>
              </a:solidFill>
              <a:latin typeface="Calibri"/>
            </a:endParaRPr>
          </a:p>
        </p:txBody>
      </p:sp>
      <p:sp>
        <p:nvSpPr>
          <p:cNvPr id="6" name="Header Placeholder 5"/>
          <p:cNvSpPr>
            <a:spLocks noGrp="1"/>
          </p:cNvSpPr>
          <p:nvPr>
            <p:ph type="hdr" sz="quarter" idx="12"/>
          </p:nvPr>
        </p:nvSpPr>
        <p:spPr/>
        <p:txBody>
          <a:bodyPr/>
          <a:lstStyle/>
          <a:p>
            <a:r>
              <a:rPr lang="en-US" smtClean="0">
                <a:solidFill>
                  <a:prstClr val="black"/>
                </a:solidFill>
                <a:latin typeface="Calibri"/>
              </a:rPr>
              <a:t>Preliminary Oral Exam for Ferhan Ture</a:t>
            </a:r>
            <a:endParaRPr lang="en-US">
              <a:solidFill>
                <a:prstClr val="black"/>
              </a:solidFill>
              <a:latin typeface="Calibri"/>
            </a:endParaRPr>
          </a:p>
        </p:txBody>
      </p:sp>
    </p:spTree>
    <p:extLst>
      <p:ext uri="{BB962C8B-B14F-4D97-AF65-F5344CB8AC3E}">
        <p14:creationId xmlns:p14="http://schemas.microsoft.com/office/powerpoint/2010/main" val="27053698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70000" lnSpcReduction="20000"/>
          </a:bodyPr>
          <a:lstStyle/>
          <a:p>
            <a:pPr lvl="1"/>
            <a:r>
              <a:rPr lang="en-US" sz="2400" dirty="0" smtClean="0">
                <a:cs typeface="Helvetica Neue Light"/>
              </a:rPr>
              <a:t>An essential first step for parallel sentence extraction</a:t>
            </a:r>
          </a:p>
          <a:p>
            <a:pPr lvl="2"/>
            <a:r>
              <a:rPr lang="en-US" dirty="0" smtClean="0">
                <a:cs typeface="Helvetica Neue Light"/>
              </a:rPr>
              <a:t>training data for multi-lingual learning algorithms such as Machine Translation</a:t>
            </a:r>
          </a:p>
          <a:p>
            <a:r>
              <a:rPr lang="en-US" sz="2800" dirty="0" smtClean="0">
                <a:cs typeface="Helvetica Neue Light"/>
              </a:rPr>
              <a:t>Contribute to multi-lingual collections such as Wikipedia</a:t>
            </a:r>
            <a:endParaRPr lang="en-US" dirty="0" smtClean="0">
              <a:cs typeface="Helvetica Neue Light"/>
            </a:endParaRPr>
          </a:p>
          <a:p>
            <a:pPr lvl="2"/>
            <a:r>
              <a:rPr lang="en-US" dirty="0" smtClean="0">
                <a:cs typeface="Helvetica Neue Light"/>
              </a:rPr>
              <a:t>automate generation of “</a:t>
            </a:r>
            <a:r>
              <a:rPr lang="en-US" dirty="0" err="1" smtClean="0">
                <a:cs typeface="Helvetica Neue Light"/>
              </a:rPr>
              <a:t>interwiki</a:t>
            </a:r>
            <a:r>
              <a:rPr lang="en-US" dirty="0" smtClean="0">
                <a:cs typeface="Helvetica Neue Light"/>
              </a:rPr>
              <a:t>” language links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cs typeface="Helvetica Neue Ligh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cs typeface="Helvetica Neue Ligh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cs typeface="Helvetica Neue Light"/>
              </a:rPr>
              <a:t>Machine Translation (MT) is one solution to this need, but depends on large amounts of manually created parallel text for good results</a:t>
            </a:r>
          </a:p>
          <a:p>
            <a:endParaRPr lang="en-US" sz="1200" kern="1200" baseline="0" dirty="0" smtClean="0">
              <a:solidFill>
                <a:schemeClr val="tx1"/>
              </a:solidFill>
              <a:ea typeface="+mn-ea"/>
              <a:cs typeface="+mn-cs"/>
            </a:endParaRPr>
          </a:p>
          <a:p>
            <a:endParaRPr lang="en-US" sz="1200" kern="1200" baseline="0" dirty="0" smtClean="0">
              <a:solidFill>
                <a:schemeClr val="tx1"/>
              </a:solidFill>
              <a:ea typeface="+mn-ea"/>
              <a:cs typeface="+mn-cs"/>
            </a:endParaRPr>
          </a:p>
          <a:p>
            <a:r>
              <a:rPr lang="en-US" sz="1200" kern="1200" baseline="0" dirty="0" smtClean="0">
                <a:solidFill>
                  <a:schemeClr val="tx1"/>
                </a:solidFill>
                <a:ea typeface="+mn-ea"/>
                <a:cs typeface="+mn-cs"/>
              </a:rPr>
              <a:t>In our view, parallel and comparable corpora lie on a</a:t>
            </a:r>
          </a:p>
          <a:p>
            <a:r>
              <a:rPr lang="en-US" sz="1200" kern="1200" baseline="0" dirty="0" smtClean="0">
                <a:solidFill>
                  <a:schemeClr val="tx1"/>
                </a:solidFill>
                <a:ea typeface="+mn-ea"/>
                <a:cs typeface="+mn-cs"/>
              </a:rPr>
              <a:t>continuum of similarity, and solutions to the cross-lingual</a:t>
            </a:r>
          </a:p>
          <a:p>
            <a:r>
              <a:rPr lang="en-US" sz="1200" kern="1200" baseline="0" dirty="0" smtClean="0">
                <a:solidFill>
                  <a:schemeClr val="tx1"/>
                </a:solidFill>
                <a:ea typeface="+mn-ea"/>
                <a:cs typeface="+mn-cs"/>
              </a:rPr>
              <a:t>pairwise similarity problem can unlock new sources of training</a:t>
            </a:r>
          </a:p>
          <a:p>
            <a:r>
              <a:rPr lang="en-US" sz="1200" kern="1200" baseline="0" dirty="0" smtClean="0">
                <a:solidFill>
                  <a:schemeClr val="tx1"/>
                </a:solidFill>
                <a:ea typeface="+mn-ea"/>
                <a:cs typeface="+mn-cs"/>
              </a:rPr>
              <a:t>data for MT systems.</a:t>
            </a:r>
          </a:p>
          <a:p>
            <a:endParaRPr lang="en-US" sz="1200" kern="1200" baseline="0" dirty="0" smtClean="0">
              <a:solidFill>
                <a:schemeClr val="tx1"/>
              </a:solidFill>
              <a:ea typeface="+mn-ea"/>
              <a:cs typeface="+mn-cs"/>
            </a:endParaRPr>
          </a:p>
          <a:p>
            <a:r>
              <a:rPr lang="en-US" sz="1200" kern="1200" baseline="0" dirty="0" smtClean="0">
                <a:solidFill>
                  <a:schemeClr val="tx1"/>
                </a:solidFill>
                <a:ea typeface="+mn-ea"/>
                <a:cs typeface="+mn-cs"/>
              </a:rPr>
              <a:t> The </a:t>
            </a:r>
            <a:r>
              <a:rPr lang="en-US" sz="1200" kern="1200" baseline="0" dirty="0" err="1" smtClean="0">
                <a:solidFill>
                  <a:schemeClr val="tx1"/>
                </a:solidFill>
                <a:ea typeface="+mn-ea"/>
                <a:cs typeface="+mn-cs"/>
              </a:rPr>
              <a:t>specic</a:t>
            </a:r>
            <a:r>
              <a:rPr lang="en-US" sz="1200" kern="1200" baseline="0" dirty="0" smtClean="0">
                <a:solidFill>
                  <a:schemeClr val="tx1"/>
                </a:solidFill>
                <a:ea typeface="+mn-ea"/>
                <a:cs typeface="+mn-cs"/>
              </a:rPr>
              <a:t> application we focus on in this paper is automatically</a:t>
            </a:r>
          </a:p>
          <a:p>
            <a:r>
              <a:rPr lang="en-US" sz="1200" kern="1200" baseline="0" dirty="0" smtClean="0">
                <a:solidFill>
                  <a:schemeClr val="tx1"/>
                </a:solidFill>
                <a:ea typeface="+mn-ea"/>
                <a:cs typeface="+mn-cs"/>
              </a:rPr>
              <a:t>generating links between Wikipedia articles in</a:t>
            </a:r>
          </a:p>
          <a:p>
            <a:r>
              <a:rPr lang="en-US" sz="1200" kern="1200" baseline="0" dirty="0" err="1" smtClean="0">
                <a:solidFill>
                  <a:schemeClr val="tx1"/>
                </a:solidFill>
                <a:ea typeface="+mn-ea"/>
                <a:cs typeface="+mn-cs"/>
              </a:rPr>
              <a:t>dierent</a:t>
            </a:r>
            <a:r>
              <a:rPr lang="en-US" sz="1200" kern="1200" baseline="0" dirty="0" smtClean="0">
                <a:solidFill>
                  <a:schemeClr val="tx1"/>
                </a:solidFill>
                <a:ea typeface="+mn-ea"/>
                <a:cs typeface="+mn-cs"/>
              </a:rPr>
              <a:t> languages (so-called \</a:t>
            </a:r>
            <a:r>
              <a:rPr lang="en-US" sz="1200" kern="1200" baseline="0" dirty="0" err="1" smtClean="0">
                <a:solidFill>
                  <a:schemeClr val="tx1"/>
                </a:solidFill>
                <a:ea typeface="+mn-ea"/>
                <a:cs typeface="+mn-cs"/>
              </a:rPr>
              <a:t>interwiki</a:t>
            </a:r>
            <a:r>
              <a:rPr lang="en-US" sz="1200" kern="1200" baseline="0" dirty="0" smtClean="0">
                <a:solidFill>
                  <a:schemeClr val="tx1"/>
                </a:solidFill>
                <a:ea typeface="+mn-ea"/>
                <a:cs typeface="+mn-cs"/>
              </a:rPr>
              <a:t>" language links). In</a:t>
            </a:r>
          </a:p>
          <a:p>
            <a:r>
              <a:rPr lang="en-US" sz="1200" kern="1200" baseline="0" dirty="0" smtClean="0">
                <a:solidFill>
                  <a:schemeClr val="tx1"/>
                </a:solidFill>
                <a:ea typeface="+mn-ea"/>
                <a:cs typeface="+mn-cs"/>
              </a:rPr>
              <a:t>addition to contributing to the overall goal of data mining for</a:t>
            </a:r>
          </a:p>
          <a:p>
            <a:r>
              <a:rPr lang="en-US" sz="1200" kern="1200" baseline="0" dirty="0" smtClean="0">
                <a:solidFill>
                  <a:schemeClr val="tx1"/>
                </a:solidFill>
                <a:ea typeface="+mn-ea"/>
                <a:cs typeface="+mn-cs"/>
              </a:rPr>
              <a:t>machine translation, we believe the task is independently interesting.</a:t>
            </a:r>
          </a:p>
          <a:p>
            <a:r>
              <a:rPr lang="en-US" sz="1200" kern="1200" baseline="0" dirty="0" smtClean="0">
                <a:solidFill>
                  <a:schemeClr val="tx1"/>
                </a:solidFill>
                <a:ea typeface="+mn-ea"/>
                <a:cs typeface="+mn-cs"/>
              </a:rPr>
              <a:t>For example, there presently exists a link between</a:t>
            </a:r>
          </a:p>
          <a:p>
            <a:r>
              <a:rPr lang="en-US" sz="1200" kern="1200" baseline="0" dirty="0" smtClean="0">
                <a:solidFill>
                  <a:schemeClr val="tx1"/>
                </a:solidFill>
                <a:ea typeface="+mn-ea"/>
                <a:cs typeface="+mn-cs"/>
              </a:rPr>
              <a:t>the article\</a:t>
            </a:r>
            <a:r>
              <a:rPr lang="en-US" sz="1200" kern="1200" baseline="0" dirty="0" err="1" smtClean="0">
                <a:solidFill>
                  <a:schemeClr val="tx1"/>
                </a:solidFill>
                <a:ea typeface="+mn-ea"/>
                <a:cs typeface="+mn-cs"/>
              </a:rPr>
              <a:t>Friedensnobelpreis"in</a:t>
            </a:r>
            <a:r>
              <a:rPr lang="en-US" sz="1200" kern="1200" baseline="0" dirty="0" smtClean="0">
                <a:solidFill>
                  <a:schemeClr val="tx1"/>
                </a:solidFill>
                <a:ea typeface="+mn-ea"/>
                <a:cs typeface="+mn-cs"/>
              </a:rPr>
              <a:t> German and\Nobel Peace</a:t>
            </a:r>
          </a:p>
          <a:p>
            <a:r>
              <a:rPr lang="en-US" sz="1200" kern="1200" baseline="0" dirty="0" smtClean="0">
                <a:solidFill>
                  <a:schemeClr val="tx1"/>
                </a:solidFill>
                <a:ea typeface="+mn-ea"/>
                <a:cs typeface="+mn-cs"/>
              </a:rPr>
              <a:t>Prize" in English. However, as far as we know, these links</a:t>
            </a:r>
          </a:p>
          <a:p>
            <a:r>
              <a:rPr lang="en-US" sz="1200" kern="1200" baseline="0" dirty="0" smtClean="0">
                <a:solidFill>
                  <a:schemeClr val="tx1"/>
                </a:solidFill>
                <a:ea typeface="+mn-ea"/>
                <a:cs typeface="+mn-cs"/>
              </a:rPr>
              <a:t>are manually created, and therefore </a:t>
            </a:r>
            <a:r>
              <a:rPr lang="en-US" sz="1200" kern="1200" baseline="0" dirty="0" err="1" smtClean="0">
                <a:solidFill>
                  <a:schemeClr val="tx1"/>
                </a:solidFill>
                <a:ea typeface="+mn-ea"/>
                <a:cs typeface="+mn-cs"/>
              </a:rPr>
              <a:t>suers</a:t>
            </a:r>
            <a:r>
              <a:rPr lang="en-US" sz="1200" kern="1200" baseline="0" dirty="0" smtClean="0">
                <a:solidFill>
                  <a:schemeClr val="tx1"/>
                </a:solidFill>
                <a:ea typeface="+mn-ea"/>
                <a:cs typeface="+mn-cs"/>
              </a:rPr>
              <a:t> from many shortcomings: </a:t>
            </a:r>
          </a:p>
          <a:p>
            <a:r>
              <a:rPr lang="en-US" sz="1200" kern="1200" baseline="0" dirty="0" smtClean="0">
                <a:solidFill>
                  <a:schemeClr val="tx1"/>
                </a:solidFill>
                <a:ea typeface="+mn-ea"/>
                <a:cs typeface="+mn-cs"/>
              </a:rPr>
              <a:t>Link creation requires volunteers that know both</a:t>
            </a:r>
          </a:p>
          <a:p>
            <a:r>
              <a:rPr lang="en-US" sz="1200" kern="1200" baseline="0" dirty="0" smtClean="0">
                <a:solidFill>
                  <a:schemeClr val="tx1"/>
                </a:solidFill>
                <a:ea typeface="+mn-ea"/>
                <a:cs typeface="+mn-cs"/>
              </a:rPr>
              <a:t>languages and hence is a labor-intensive and error-prone endeavor.</a:t>
            </a:r>
          </a:p>
          <a:p>
            <a:r>
              <a:rPr lang="en-US" sz="1200" kern="1200" baseline="0" dirty="0" smtClean="0">
                <a:solidFill>
                  <a:schemeClr val="tx1"/>
                </a:solidFill>
                <a:ea typeface="+mn-ea"/>
                <a:cs typeface="+mn-cs"/>
              </a:rPr>
              <a:t>As a result, link coverage is relatively sparse. This</a:t>
            </a:r>
          </a:p>
          <a:p>
            <a:r>
              <a:rPr lang="en-US" sz="1200" kern="1200" baseline="0" dirty="0" smtClean="0">
                <a:solidFill>
                  <a:schemeClr val="tx1"/>
                </a:solidFill>
                <a:ea typeface="+mn-ea"/>
                <a:cs typeface="+mn-cs"/>
              </a:rPr>
              <a:t>is where cross-lingual pairwise similarity may help:  algorithmic</a:t>
            </a:r>
          </a:p>
          <a:p>
            <a:r>
              <a:rPr lang="en-US" sz="1200" kern="1200" baseline="0" dirty="0" smtClean="0">
                <a:solidFill>
                  <a:schemeClr val="tx1"/>
                </a:solidFill>
                <a:ea typeface="+mn-ea"/>
                <a:cs typeface="+mn-cs"/>
              </a:rPr>
              <a:t>output can feed into a manual </a:t>
            </a:r>
            <a:r>
              <a:rPr lang="en-US" sz="1200" kern="1200" baseline="0" dirty="0" err="1" smtClean="0">
                <a:solidFill>
                  <a:schemeClr val="tx1"/>
                </a:solidFill>
                <a:ea typeface="+mn-ea"/>
                <a:cs typeface="+mn-cs"/>
              </a:rPr>
              <a:t>verication</a:t>
            </a:r>
            <a:r>
              <a:rPr lang="en-US" sz="1200" kern="1200" baseline="0" dirty="0" smtClean="0">
                <a:solidFill>
                  <a:schemeClr val="tx1"/>
                </a:solidFill>
                <a:ea typeface="+mn-ea"/>
                <a:cs typeface="+mn-cs"/>
              </a:rPr>
              <a:t> process that</a:t>
            </a:r>
          </a:p>
          <a:p>
            <a:r>
              <a:rPr lang="en-US" sz="1200" kern="1200" baseline="0" dirty="0" smtClean="0">
                <a:solidFill>
                  <a:schemeClr val="tx1"/>
                </a:solidFill>
                <a:ea typeface="+mn-ea"/>
                <a:cs typeface="+mn-cs"/>
              </a:rPr>
              <a:t>improves both speed and accuracy (e.g., with perhaps the</a:t>
            </a:r>
          </a:p>
          <a:p>
            <a:r>
              <a:rPr lang="en-US" sz="1200" kern="1200" baseline="0" dirty="0" smtClean="0">
                <a:solidFill>
                  <a:schemeClr val="tx1"/>
                </a:solidFill>
                <a:ea typeface="+mn-ea"/>
                <a:cs typeface="+mn-cs"/>
              </a:rPr>
              <a:t>aid of crowdsourcing).</a:t>
            </a:r>
            <a:endParaRPr lang="en-US" dirty="0"/>
          </a:p>
        </p:txBody>
      </p:sp>
      <p:sp>
        <p:nvSpPr>
          <p:cNvPr id="4" name="Slide Number Placeholder 3"/>
          <p:cNvSpPr>
            <a:spLocks noGrp="1"/>
          </p:cNvSpPr>
          <p:nvPr>
            <p:ph type="sldNum" sz="quarter" idx="10"/>
          </p:nvPr>
        </p:nvSpPr>
        <p:spPr/>
        <p:txBody>
          <a:bodyPr/>
          <a:lstStyle/>
          <a:p>
            <a:fld id="{6078EF59-D242-0841-AEA0-04C44C3E096A}" type="slidenum">
              <a:rPr lang="en-US" smtClean="0"/>
              <a:pPr/>
              <a:t>64</a:t>
            </a:fld>
            <a:endParaRPr lang="en-US"/>
          </a:p>
        </p:txBody>
      </p:sp>
      <p:sp>
        <p:nvSpPr>
          <p:cNvPr id="5" name="Date Placeholder 4"/>
          <p:cNvSpPr>
            <a:spLocks noGrp="1"/>
          </p:cNvSpPr>
          <p:nvPr>
            <p:ph type="dt" idx="11"/>
          </p:nvPr>
        </p:nvSpPr>
        <p:spPr/>
        <p:txBody>
          <a:bodyPr/>
          <a:lstStyle/>
          <a:p>
            <a:fld id="{A15F2507-6E8B-A64F-9C79-ECB60D337638}" type="datetime1">
              <a:rPr lang="en-US" smtClean="0"/>
              <a:t>5/23/13</a:t>
            </a:fld>
            <a:endParaRPr lang="en-US"/>
          </a:p>
        </p:txBody>
      </p:sp>
      <p:sp>
        <p:nvSpPr>
          <p:cNvPr id="6" name="Header Placeholder 5"/>
          <p:cNvSpPr>
            <a:spLocks noGrp="1"/>
          </p:cNvSpPr>
          <p:nvPr>
            <p:ph type="hdr" sz="quarter" idx="12"/>
          </p:nvPr>
        </p:nvSpPr>
        <p:spPr/>
        <p:txBody>
          <a:bodyPr/>
          <a:lstStyle/>
          <a:p>
            <a:r>
              <a:rPr lang="en-US" smtClean="0"/>
              <a:t>Preliminary Oral Exam for Ferhan Ture</a:t>
            </a:r>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p1 = Saga </a:t>
            </a:r>
            <a:r>
              <a:rPr lang="en-US" sz="1200" dirty="0" err="1" smtClean="0"/>
              <a:t>dogru</a:t>
            </a:r>
            <a:r>
              <a:rPr lang="en-US" sz="1200" dirty="0" smtClean="0"/>
              <a:t> 1 </a:t>
            </a:r>
            <a:r>
              <a:rPr lang="en-US" sz="1200" dirty="0" err="1" smtClean="0"/>
              <a:t>adim</a:t>
            </a:r>
            <a:r>
              <a:rPr lang="en-US" sz="1200" dirty="0" smtClean="0"/>
              <a:t> </a:t>
            </a:r>
            <a:r>
              <a:rPr lang="en-US" sz="1200" dirty="0" err="1" smtClean="0"/>
              <a:t>kaydir</a:t>
            </a:r>
            <a:r>
              <a:rPr lang="en-US" sz="1200" dirty="0" smtClean="0"/>
              <a:t>. 2-3’u 9-10la</a:t>
            </a:r>
            <a:r>
              <a:rPr lang="en-US" sz="1200" baseline="0" dirty="0" smtClean="0"/>
              <a:t> </a:t>
            </a:r>
            <a:r>
              <a:rPr lang="en-US" sz="1200" baseline="0" dirty="0" err="1" smtClean="0"/>
              <a:t>degistir</a:t>
            </a:r>
            <a:endParaRPr lang="en-US" sz="1200"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pQ</a:t>
            </a:r>
            <a:r>
              <a:rPr lang="en-US" sz="1200" b="0" i="0" u="none" strike="noStrike" kern="1200" baseline="0" dirty="0" smtClean="0">
                <a:solidFill>
                  <a:schemeClr val="tx1"/>
                </a:solidFill>
                <a:latin typeface="+mn-lt"/>
                <a:ea typeface="+mn-ea"/>
                <a:cs typeface="+mn-cs"/>
              </a:rPr>
              <a:t> = Son </a:t>
            </a:r>
            <a:r>
              <a:rPr lang="en-US" sz="1200" b="0" i="0" u="none" strike="noStrike" kern="1200" baseline="0" dirty="0" err="1" smtClean="0">
                <a:solidFill>
                  <a:schemeClr val="tx1"/>
                </a:solidFill>
                <a:latin typeface="+mn-lt"/>
                <a:ea typeface="+mn-ea"/>
                <a:cs typeface="+mn-cs"/>
              </a:rPr>
              <a:t>iki</a:t>
            </a:r>
            <a:r>
              <a:rPr lang="en-US" sz="1200" b="0" i="0" u="none" strike="noStrike" kern="1200" baseline="0" dirty="0" smtClean="0">
                <a:solidFill>
                  <a:schemeClr val="tx1"/>
                </a:solidFill>
                <a:latin typeface="+mn-lt"/>
                <a:ea typeface="+mn-ea"/>
                <a:cs typeface="+mn-cs"/>
              </a:rPr>
              <a:t>, ilk </a:t>
            </a:r>
            <a:r>
              <a:rPr lang="en-US" sz="1200" b="0" i="0" u="none" strike="noStrike" kern="1200" baseline="0" dirty="0" err="1" smtClean="0">
                <a:solidFill>
                  <a:schemeClr val="tx1"/>
                </a:solidFill>
                <a:latin typeface="+mn-lt"/>
                <a:ea typeface="+mn-ea"/>
                <a:cs typeface="+mn-cs"/>
              </a:rPr>
              <a:t>iki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yer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degistir</a:t>
            </a:r>
            <a:r>
              <a:rPr lang="en-US" sz="1200" b="0" i="0" u="none" strike="noStrike" kern="1200" baseline="0" dirty="0" smtClean="0">
                <a:solidFill>
                  <a:schemeClr val="tx1"/>
                </a:solidFill>
                <a:latin typeface="+mn-lt"/>
                <a:ea typeface="+mn-ea"/>
                <a:cs typeface="+mn-cs"/>
              </a:rPr>
              <a:t>. Ilk 5, son 5 </a:t>
            </a:r>
            <a:r>
              <a:rPr lang="en-US" sz="1200" b="0" i="0" u="none" strike="noStrike" kern="1200" baseline="0" dirty="0" err="1" smtClean="0">
                <a:solidFill>
                  <a:schemeClr val="tx1"/>
                </a:solidFill>
                <a:latin typeface="+mn-lt"/>
                <a:ea typeface="+mn-ea"/>
                <a:cs typeface="+mn-cs"/>
              </a:rPr>
              <a:t>yer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degistir</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want to increase the chances that two similar signatures appear close to each other in at least one of these tables.</a:t>
            </a:r>
          </a:p>
        </p:txBody>
      </p:sp>
      <p:sp>
        <p:nvSpPr>
          <p:cNvPr id="4" name="Slide Number Placeholder 3"/>
          <p:cNvSpPr>
            <a:spLocks noGrp="1"/>
          </p:cNvSpPr>
          <p:nvPr>
            <p:ph type="sldNum" sz="quarter" idx="10"/>
          </p:nvPr>
        </p:nvSpPr>
        <p:spPr/>
        <p:txBody>
          <a:bodyPr/>
          <a:lstStyle/>
          <a:p>
            <a:fld id="{6078EF59-D242-0841-AEA0-04C44C3E096A}" type="slidenum">
              <a:rPr lang="en-US" smtClean="0"/>
              <a:pPr/>
              <a:t>65</a:t>
            </a:fld>
            <a:endParaRPr lang="en-US"/>
          </a:p>
        </p:txBody>
      </p:sp>
      <p:sp>
        <p:nvSpPr>
          <p:cNvPr id="5" name="Date Placeholder 4"/>
          <p:cNvSpPr>
            <a:spLocks noGrp="1"/>
          </p:cNvSpPr>
          <p:nvPr>
            <p:ph type="dt" idx="11"/>
          </p:nvPr>
        </p:nvSpPr>
        <p:spPr/>
        <p:txBody>
          <a:bodyPr/>
          <a:lstStyle/>
          <a:p>
            <a:fld id="{82AA42BE-464A-DB40-9DF2-46F2D40505CF}" type="datetime1">
              <a:rPr lang="en-US" smtClean="0"/>
              <a:t>5/23/13</a:t>
            </a:fld>
            <a:endParaRPr lang="en-US"/>
          </a:p>
        </p:txBody>
      </p:sp>
      <p:sp>
        <p:nvSpPr>
          <p:cNvPr id="6" name="Header Placeholder 5"/>
          <p:cNvSpPr>
            <a:spLocks noGrp="1"/>
          </p:cNvSpPr>
          <p:nvPr>
            <p:ph type="hdr" sz="quarter" idx="12"/>
          </p:nvPr>
        </p:nvSpPr>
        <p:spPr/>
        <p:txBody>
          <a:bodyPr/>
          <a:lstStyle/>
          <a:p>
            <a:r>
              <a:rPr lang="en-US" smtClean="0"/>
              <a:t>Preliminary Oral Exam for Ferhan Ture</a:t>
            </a:r>
            <a:endParaRPr lang="en-US"/>
          </a:p>
        </p:txBody>
      </p:sp>
    </p:spTree>
    <p:extLst>
      <p:ext uri="{BB962C8B-B14F-4D97-AF65-F5344CB8AC3E}">
        <p14:creationId xmlns:p14="http://schemas.microsoft.com/office/powerpoint/2010/main" val="16703099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a:bodyPr>
          <a:lstStyle/>
          <a:p>
            <a:r>
              <a:rPr lang="en-US" dirty="0" smtClean="0"/>
              <a:t>Tuned on tuning and testing</a:t>
            </a:r>
            <a:r>
              <a:rPr lang="en-US" baseline="0" dirty="0" smtClean="0"/>
              <a:t> sets provided for wmt10 = 2525 tune, 2489 test. MIRA for tuning.</a:t>
            </a:r>
          </a:p>
          <a:p>
            <a:r>
              <a:rPr lang="en-US" baseline="0" dirty="0" smtClean="0"/>
              <a:t>Ranked 5</a:t>
            </a:r>
            <a:r>
              <a:rPr lang="en-US" baseline="30000" dirty="0" smtClean="0"/>
              <a:t>th</a:t>
            </a:r>
            <a:r>
              <a:rPr lang="en-US" baseline="0" dirty="0" smtClean="0"/>
              <a:t> out of 9 participants in wmt10 that reported comparable results</a:t>
            </a:r>
          </a:p>
          <a:p>
            <a:r>
              <a:rPr lang="en-US" baseline="0" dirty="0" smtClean="0"/>
              <a:t>----- Meeting Notes (4/19/12 18:32) -----</a:t>
            </a:r>
          </a:p>
          <a:p>
            <a:r>
              <a:rPr lang="en-US" baseline="0" dirty="0" smtClean="0"/>
              <a:t>add 1-step, 2-step on the two rows</a:t>
            </a:r>
            <a:endParaRPr lang="en-US" dirty="0"/>
          </a:p>
        </p:txBody>
      </p:sp>
      <p:sp>
        <p:nvSpPr>
          <p:cNvPr id="4" name="Slide Number Placeholder 3"/>
          <p:cNvSpPr>
            <a:spLocks noGrp="1"/>
          </p:cNvSpPr>
          <p:nvPr>
            <p:ph type="sldNum" sz="quarter" idx="10"/>
          </p:nvPr>
        </p:nvSpPr>
        <p:spPr/>
        <p:txBody>
          <a:bodyPr/>
          <a:lstStyle/>
          <a:p>
            <a:fld id="{6078EF59-D242-0841-AEA0-04C44C3E096A}" type="slidenum">
              <a:rPr lang="en-US" smtClean="0"/>
              <a:pPr/>
              <a:t>66</a:t>
            </a:fld>
            <a:endParaRPr lang="en-US"/>
          </a:p>
        </p:txBody>
      </p:sp>
      <p:sp>
        <p:nvSpPr>
          <p:cNvPr id="5" name="Date Placeholder 4"/>
          <p:cNvSpPr>
            <a:spLocks noGrp="1"/>
          </p:cNvSpPr>
          <p:nvPr>
            <p:ph type="dt" idx="11"/>
          </p:nvPr>
        </p:nvSpPr>
        <p:spPr/>
        <p:txBody>
          <a:bodyPr/>
          <a:lstStyle/>
          <a:p>
            <a:fld id="{9B33E64F-FE15-2C40-8362-FB087E8A6B9B}" type="datetime1">
              <a:rPr lang="en-US" smtClean="0"/>
              <a:t>5/23/13</a:t>
            </a:fld>
            <a:endParaRPr lang="en-US"/>
          </a:p>
        </p:txBody>
      </p:sp>
      <p:sp>
        <p:nvSpPr>
          <p:cNvPr id="6" name="Header Placeholder 5"/>
          <p:cNvSpPr>
            <a:spLocks noGrp="1"/>
          </p:cNvSpPr>
          <p:nvPr>
            <p:ph type="hdr" sz="quarter" idx="12"/>
          </p:nvPr>
        </p:nvSpPr>
        <p:spPr/>
        <p:txBody>
          <a:bodyPr/>
          <a:lstStyle/>
          <a:p>
            <a:r>
              <a:rPr lang="en-US" smtClean="0"/>
              <a:t>Preliminary Oral Exam for Ferhan Ture</a:t>
            </a:r>
            <a:endParaRPr lang="en-US"/>
          </a:p>
        </p:txBody>
      </p:sp>
    </p:spTree>
    <p:extLst>
      <p:ext uri="{BB962C8B-B14F-4D97-AF65-F5344CB8AC3E}">
        <p14:creationId xmlns:p14="http://schemas.microsoft.com/office/powerpoint/2010/main" val="21744688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a:bodyPr>
          <a:lstStyle/>
          <a:p>
            <a:r>
              <a:rPr lang="en-US" dirty="0" smtClean="0"/>
              <a:t>Baseline</a:t>
            </a:r>
            <a:r>
              <a:rPr lang="en-US" baseline="0" dirty="0" smtClean="0"/>
              <a:t> competitive in WMT10 evaluation</a:t>
            </a:r>
          </a:p>
          <a:p>
            <a:r>
              <a:rPr lang="en-US" baseline="0" dirty="0" smtClean="0"/>
              <a:t>Random = to isolate the effect of data, we sample from point P (i.e., condition S2).</a:t>
            </a:r>
            <a:endParaRPr lang="en-US" dirty="0"/>
          </a:p>
        </p:txBody>
      </p:sp>
      <p:sp>
        <p:nvSpPr>
          <p:cNvPr id="4" name="Slide Number Placeholder 3"/>
          <p:cNvSpPr>
            <a:spLocks noGrp="1"/>
          </p:cNvSpPr>
          <p:nvPr>
            <p:ph type="sldNum" sz="quarter" idx="10"/>
          </p:nvPr>
        </p:nvSpPr>
        <p:spPr/>
        <p:txBody>
          <a:bodyPr/>
          <a:lstStyle/>
          <a:p>
            <a:fld id="{6078EF59-D242-0841-AEA0-04C44C3E096A}" type="slidenum">
              <a:rPr lang="en-US" smtClean="0"/>
              <a:pPr/>
              <a:t>67</a:t>
            </a:fld>
            <a:endParaRPr lang="en-US"/>
          </a:p>
        </p:txBody>
      </p:sp>
      <p:sp>
        <p:nvSpPr>
          <p:cNvPr id="5" name="Date Placeholder 4"/>
          <p:cNvSpPr>
            <a:spLocks noGrp="1"/>
          </p:cNvSpPr>
          <p:nvPr>
            <p:ph type="dt" idx="11"/>
          </p:nvPr>
        </p:nvSpPr>
        <p:spPr/>
        <p:txBody>
          <a:bodyPr/>
          <a:lstStyle/>
          <a:p>
            <a:fld id="{9B33E64F-FE15-2C40-8362-FB087E8A6B9B}" type="datetime1">
              <a:rPr lang="en-US" smtClean="0"/>
              <a:t>5/23/13</a:t>
            </a:fld>
            <a:endParaRPr lang="en-US"/>
          </a:p>
        </p:txBody>
      </p:sp>
      <p:sp>
        <p:nvSpPr>
          <p:cNvPr id="6" name="Header Placeholder 5"/>
          <p:cNvSpPr>
            <a:spLocks noGrp="1"/>
          </p:cNvSpPr>
          <p:nvPr>
            <p:ph type="hdr" sz="quarter" idx="12"/>
          </p:nvPr>
        </p:nvSpPr>
        <p:spPr/>
        <p:txBody>
          <a:bodyPr/>
          <a:lstStyle/>
          <a:p>
            <a:r>
              <a:rPr lang="en-US" smtClean="0"/>
              <a:t>Preliminary Oral Exam for Ferhan Ture</a:t>
            </a:r>
            <a:endParaRPr lang="en-US"/>
          </a:p>
        </p:txBody>
      </p:sp>
    </p:spTree>
    <p:extLst>
      <p:ext uri="{BB962C8B-B14F-4D97-AF65-F5344CB8AC3E}">
        <p14:creationId xmlns:p14="http://schemas.microsoft.com/office/powerpoint/2010/main" val="21744688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a:bodyPr>
          <a:lstStyle/>
          <a:p>
            <a:r>
              <a:rPr lang="en-US" dirty="0" smtClean="0"/>
              <a:t>Baseline</a:t>
            </a:r>
            <a:r>
              <a:rPr lang="en-US" baseline="0" dirty="0" smtClean="0"/>
              <a:t> competitive in WMT10 evaluation</a:t>
            </a:r>
          </a:p>
          <a:p>
            <a:r>
              <a:rPr lang="en-US" baseline="0" dirty="0" smtClean="0"/>
              <a:t>Random = to isolate the effect of data, we sample from point P (i.e., condition S2).</a:t>
            </a:r>
            <a:endParaRPr lang="en-US" dirty="0"/>
          </a:p>
        </p:txBody>
      </p:sp>
      <p:sp>
        <p:nvSpPr>
          <p:cNvPr id="4" name="Slide Number Placeholder 3"/>
          <p:cNvSpPr>
            <a:spLocks noGrp="1"/>
          </p:cNvSpPr>
          <p:nvPr>
            <p:ph type="sldNum" sz="quarter" idx="10"/>
          </p:nvPr>
        </p:nvSpPr>
        <p:spPr/>
        <p:txBody>
          <a:bodyPr/>
          <a:lstStyle/>
          <a:p>
            <a:fld id="{6078EF59-D242-0841-AEA0-04C44C3E096A}" type="slidenum">
              <a:rPr lang="en-US" smtClean="0"/>
              <a:pPr/>
              <a:t>68</a:t>
            </a:fld>
            <a:endParaRPr lang="en-US"/>
          </a:p>
        </p:txBody>
      </p:sp>
      <p:sp>
        <p:nvSpPr>
          <p:cNvPr id="5" name="Date Placeholder 4"/>
          <p:cNvSpPr>
            <a:spLocks noGrp="1"/>
          </p:cNvSpPr>
          <p:nvPr>
            <p:ph type="dt" idx="11"/>
          </p:nvPr>
        </p:nvSpPr>
        <p:spPr/>
        <p:txBody>
          <a:bodyPr/>
          <a:lstStyle/>
          <a:p>
            <a:fld id="{9B33E64F-FE15-2C40-8362-FB087E8A6B9B}" type="datetime1">
              <a:rPr lang="en-US" smtClean="0"/>
              <a:t>5/23/13</a:t>
            </a:fld>
            <a:endParaRPr lang="en-US"/>
          </a:p>
        </p:txBody>
      </p:sp>
      <p:sp>
        <p:nvSpPr>
          <p:cNvPr id="6" name="Header Placeholder 5"/>
          <p:cNvSpPr>
            <a:spLocks noGrp="1"/>
          </p:cNvSpPr>
          <p:nvPr>
            <p:ph type="hdr" sz="quarter" idx="12"/>
          </p:nvPr>
        </p:nvSpPr>
        <p:spPr/>
        <p:txBody>
          <a:bodyPr/>
          <a:lstStyle/>
          <a:p>
            <a:r>
              <a:rPr lang="en-US" smtClean="0"/>
              <a:t>Preliminary Oral Exam for Ferhan Ture</a:t>
            </a:r>
            <a:endParaRPr lang="en-US"/>
          </a:p>
        </p:txBody>
      </p:sp>
    </p:spTree>
    <p:extLst>
      <p:ext uri="{BB962C8B-B14F-4D97-AF65-F5344CB8AC3E}">
        <p14:creationId xmlns:p14="http://schemas.microsoft.com/office/powerpoint/2010/main" val="21744688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What if we want</a:t>
            </a:r>
            <a:r>
              <a:rPr lang="en-US" baseline="0" dirty="0" smtClean="0"/>
              <a:t> to do these analyses without picking a sample and running all these experiments. Is there a way to analytically estimate effectiveness?</a:t>
            </a:r>
            <a:endParaRPr lang="en-US" dirty="0" smtClean="0"/>
          </a:p>
          <a:p>
            <a:r>
              <a:rPr lang="en-US" dirty="0" smtClean="0"/>
              <a:t>Here’s a rough model</a:t>
            </a:r>
            <a:r>
              <a:rPr lang="en-US" baseline="0" dirty="0" smtClean="0"/>
              <a:t> we derived, that’ll do exactly that</a:t>
            </a:r>
            <a:endParaRPr lang="en-US" dirty="0" smtClean="0"/>
          </a:p>
          <a:p>
            <a:endParaRPr lang="en-US" dirty="0" smtClean="0"/>
          </a:p>
          <a:p>
            <a:r>
              <a:rPr lang="en-US" dirty="0" smtClean="0"/>
              <a:t>TODO = Read</a:t>
            </a:r>
            <a:r>
              <a:rPr lang="en-US" baseline="0" dirty="0" smtClean="0"/>
              <a:t> </a:t>
            </a:r>
            <a:r>
              <a:rPr lang="en-US" dirty="0" smtClean="0"/>
              <a:t>proof</a:t>
            </a:r>
            <a:r>
              <a:rPr lang="en-US" baseline="0" dirty="0" smtClean="0"/>
              <a:t> of eq.3</a:t>
            </a:r>
            <a:endParaRPr lang="en-US" dirty="0"/>
          </a:p>
        </p:txBody>
      </p:sp>
      <p:sp>
        <p:nvSpPr>
          <p:cNvPr id="4" name="Slide Number Placeholder 3"/>
          <p:cNvSpPr>
            <a:spLocks noGrp="1"/>
          </p:cNvSpPr>
          <p:nvPr>
            <p:ph type="sldNum" sz="quarter" idx="10"/>
          </p:nvPr>
        </p:nvSpPr>
        <p:spPr/>
        <p:txBody>
          <a:bodyPr/>
          <a:lstStyle/>
          <a:p>
            <a:fld id="{6078EF59-D242-0841-AEA0-04C44C3E096A}" type="slidenum">
              <a:rPr lang="en-US" smtClean="0"/>
              <a:pPr/>
              <a:t>69</a:t>
            </a:fld>
            <a:endParaRPr lang="en-US"/>
          </a:p>
        </p:txBody>
      </p:sp>
      <p:sp>
        <p:nvSpPr>
          <p:cNvPr id="5" name="Date Placeholder 4"/>
          <p:cNvSpPr>
            <a:spLocks noGrp="1"/>
          </p:cNvSpPr>
          <p:nvPr>
            <p:ph type="dt" idx="11"/>
          </p:nvPr>
        </p:nvSpPr>
        <p:spPr/>
        <p:txBody>
          <a:bodyPr/>
          <a:lstStyle/>
          <a:p>
            <a:fld id="{01ED5DFA-80B0-8F4D-A075-E90D84B01C61}" type="datetime1">
              <a:rPr lang="en-US" smtClean="0"/>
              <a:t>5/23/13</a:t>
            </a:fld>
            <a:endParaRPr lang="en-US"/>
          </a:p>
        </p:txBody>
      </p:sp>
      <p:sp>
        <p:nvSpPr>
          <p:cNvPr id="6" name="Header Placeholder 5"/>
          <p:cNvSpPr>
            <a:spLocks noGrp="1"/>
          </p:cNvSpPr>
          <p:nvPr>
            <p:ph type="hdr" sz="quarter" idx="12"/>
          </p:nvPr>
        </p:nvSpPr>
        <p:spPr/>
        <p:txBody>
          <a:bodyPr/>
          <a:lstStyle/>
          <a:p>
            <a:r>
              <a:rPr lang="en-US" smtClean="0"/>
              <a:t>Preliminary Oral Exam for Ferhan Ture</a:t>
            </a:r>
            <a:endParaRPr lang="en-US"/>
          </a:p>
        </p:txBody>
      </p:sp>
    </p:spTree>
    <p:extLst>
      <p:ext uri="{BB962C8B-B14F-4D97-AF65-F5344CB8AC3E}">
        <p14:creationId xmlns:p14="http://schemas.microsoft.com/office/powerpoint/2010/main" val="22081243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smtClean="0"/>
          </a:p>
          <a:p>
            <a:r>
              <a:rPr lang="en-US" baseline="0" dirty="0" smtClean="0"/>
              <a:t>----- Meeting Notes (4/19/12 18:32) -----</a:t>
            </a:r>
          </a:p>
          <a:p>
            <a:r>
              <a:rPr lang="en-US" baseline="0" dirty="0" smtClean="0"/>
              <a:t>change plot that goes up to high recall</a:t>
            </a:r>
          </a:p>
        </p:txBody>
      </p:sp>
      <p:sp>
        <p:nvSpPr>
          <p:cNvPr id="4" name="Slide Number Placeholder 3"/>
          <p:cNvSpPr>
            <a:spLocks noGrp="1"/>
          </p:cNvSpPr>
          <p:nvPr>
            <p:ph type="sldNum" sz="quarter" idx="10"/>
          </p:nvPr>
        </p:nvSpPr>
        <p:spPr/>
        <p:txBody>
          <a:bodyPr/>
          <a:lstStyle/>
          <a:p>
            <a:fld id="{6078EF59-D242-0841-AEA0-04C44C3E096A}" type="slidenum">
              <a:rPr lang="en-US" smtClean="0"/>
              <a:pPr/>
              <a:t>70</a:t>
            </a:fld>
            <a:endParaRPr lang="en-US"/>
          </a:p>
        </p:txBody>
      </p:sp>
      <p:sp>
        <p:nvSpPr>
          <p:cNvPr id="5" name="Date Placeholder 4"/>
          <p:cNvSpPr>
            <a:spLocks noGrp="1"/>
          </p:cNvSpPr>
          <p:nvPr>
            <p:ph type="dt" idx="11"/>
          </p:nvPr>
        </p:nvSpPr>
        <p:spPr/>
        <p:txBody>
          <a:bodyPr/>
          <a:lstStyle/>
          <a:p>
            <a:fld id="{8EBD9269-186F-1641-BEBA-42A787842BC7}" type="datetime1">
              <a:rPr lang="en-US" smtClean="0"/>
              <a:t>5/23/13</a:t>
            </a:fld>
            <a:endParaRPr lang="en-US"/>
          </a:p>
        </p:txBody>
      </p:sp>
      <p:sp>
        <p:nvSpPr>
          <p:cNvPr id="6" name="Header Placeholder 5"/>
          <p:cNvSpPr>
            <a:spLocks noGrp="1"/>
          </p:cNvSpPr>
          <p:nvPr>
            <p:ph type="hdr" sz="quarter" idx="12"/>
          </p:nvPr>
        </p:nvSpPr>
        <p:spPr/>
        <p:txBody>
          <a:bodyPr/>
          <a:lstStyle/>
          <a:p>
            <a:r>
              <a:rPr lang="en-US" smtClean="0"/>
              <a:t>Preliminary Oral Exam for Ferhan Ture</a:t>
            </a:r>
            <a:endParaRPr lang="en-US"/>
          </a:p>
        </p:txBody>
      </p:sp>
    </p:spTree>
    <p:extLst>
      <p:ext uri="{BB962C8B-B14F-4D97-AF65-F5344CB8AC3E}">
        <p14:creationId xmlns:p14="http://schemas.microsoft.com/office/powerpoint/2010/main" val="2705369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cs typeface="Helvetica Neue Light"/>
              </a:rPr>
              <a:t>Quadratic complexity:  need to read objects several times due to memory issues (if 1/10</a:t>
            </a:r>
            <a:r>
              <a:rPr lang="en-US" sz="1200" baseline="30000" dirty="0" smtClean="0">
                <a:cs typeface="Helvetica Neue Light"/>
              </a:rPr>
              <a:t>th</a:t>
            </a:r>
            <a:r>
              <a:rPr lang="en-US" sz="1200" dirty="0" smtClean="0">
                <a:cs typeface="Helvetica Neue Light"/>
              </a:rPr>
              <a:t> of data fits in memory, need to read each object 10 times)</a:t>
            </a:r>
          </a:p>
          <a:p>
            <a:endParaRPr lang="en-US" sz="1200" kern="1200" baseline="0" dirty="0" smtClean="0">
              <a:solidFill>
                <a:schemeClr val="tx1"/>
              </a:solidFill>
              <a:ea typeface="+mn-ea"/>
              <a:cs typeface="+mn-cs"/>
            </a:endParaRPr>
          </a:p>
          <a:p>
            <a:r>
              <a:rPr lang="en-US" sz="1200" kern="1200" baseline="0" dirty="0" smtClean="0">
                <a:solidFill>
                  <a:schemeClr val="tx1"/>
                </a:solidFill>
                <a:ea typeface="+mn-ea"/>
                <a:cs typeface="+mn-cs"/>
              </a:rPr>
              <a:t>Mention FOCUS ON RECALL</a:t>
            </a:r>
          </a:p>
          <a:p>
            <a:r>
              <a:rPr lang="en-US" sz="1200" kern="1200" baseline="0" dirty="0" smtClean="0">
                <a:solidFill>
                  <a:schemeClr val="tx1"/>
                </a:solidFill>
                <a:ea typeface="+mn-ea"/>
                <a:cs typeface="+mn-cs"/>
              </a:rPr>
              <a:t>*LARGE COLLECTIONS*</a:t>
            </a:r>
          </a:p>
          <a:p>
            <a:endParaRPr lang="en-US" sz="1200" kern="1200" baseline="0" dirty="0" smtClean="0">
              <a:solidFill>
                <a:schemeClr val="tx1"/>
              </a:solidFill>
              <a:ea typeface="+mn-ea"/>
              <a:cs typeface="+mn-cs"/>
            </a:endParaRPr>
          </a:p>
          <a:p>
            <a:r>
              <a:rPr lang="en-US" sz="1200" kern="1200" baseline="0" dirty="0" smtClean="0">
                <a:solidFill>
                  <a:schemeClr val="tx1"/>
                </a:solidFill>
                <a:ea typeface="+mn-ea"/>
                <a:cs typeface="+mn-cs"/>
              </a:rPr>
              <a:t>We focus on recall, that is to retrieve as many good pairs as possible., bad pairs can be easily filtered out… you can think of our task as information triage. </a:t>
            </a:r>
          </a:p>
          <a:p>
            <a:r>
              <a:rPr lang="en-US" sz="1200" kern="1200" baseline="0" dirty="0" smtClean="0">
                <a:solidFill>
                  <a:schemeClr val="tx1"/>
                </a:solidFill>
                <a:ea typeface="+mn-ea"/>
                <a:cs typeface="+mn-cs"/>
              </a:rPr>
              <a:t>Our other focus is on scalability. We want to make the most out of the efficiency-effectiveness tradeoff, and we would like to scale to large amounts of data, on the web scale.</a:t>
            </a:r>
          </a:p>
          <a:p>
            <a:endParaRPr lang="en-US" sz="1200" kern="1200" baseline="0" dirty="0" smtClean="0">
              <a:solidFill>
                <a:schemeClr val="tx1"/>
              </a:solidFill>
              <a:ea typeface="+mn-ea"/>
              <a:cs typeface="+mn-cs"/>
            </a:endParaRPr>
          </a:p>
          <a:p>
            <a:r>
              <a:rPr lang="en-US" sz="1200" kern="1200" baseline="0" dirty="0" smtClean="0">
                <a:solidFill>
                  <a:schemeClr val="tx1"/>
                </a:solidFill>
                <a:ea typeface="+mn-ea"/>
                <a:cs typeface="+mn-cs"/>
              </a:rPr>
              <a:t>----- Meeting Notes (4/19/12 18:32) -----</a:t>
            </a:r>
          </a:p>
          <a:p>
            <a:r>
              <a:rPr lang="en-US" sz="1200" kern="1200" baseline="0" dirty="0" smtClean="0">
                <a:solidFill>
                  <a:schemeClr val="tx1"/>
                </a:solidFill>
                <a:ea typeface="+mn-ea"/>
                <a:cs typeface="+mn-cs"/>
              </a:rPr>
              <a:t>tell that youll talk about the components later13</a:t>
            </a:r>
          </a:p>
          <a:p>
            <a:endParaRPr lang="en-US" sz="1200" kern="1200" baseline="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6078EF59-D242-0841-AEA0-04C44C3E096A}" type="slidenum">
              <a:rPr lang="en-US" smtClean="0"/>
              <a:pPr/>
              <a:t>9</a:t>
            </a:fld>
            <a:endParaRPr lang="en-US"/>
          </a:p>
        </p:txBody>
      </p:sp>
      <p:sp>
        <p:nvSpPr>
          <p:cNvPr id="5" name="Date Placeholder 4"/>
          <p:cNvSpPr>
            <a:spLocks noGrp="1"/>
          </p:cNvSpPr>
          <p:nvPr>
            <p:ph type="dt" idx="11"/>
          </p:nvPr>
        </p:nvSpPr>
        <p:spPr/>
        <p:txBody>
          <a:bodyPr/>
          <a:lstStyle/>
          <a:p>
            <a:fld id="{735B1729-2C09-E04F-95D7-FD6C0A3B9DDA}" type="datetime1">
              <a:rPr lang="en-US" smtClean="0"/>
              <a:t>5/23/13</a:t>
            </a:fld>
            <a:endParaRPr lang="en-US"/>
          </a:p>
        </p:txBody>
      </p:sp>
      <p:sp>
        <p:nvSpPr>
          <p:cNvPr id="6" name="Header Placeholder 5"/>
          <p:cNvSpPr>
            <a:spLocks noGrp="1"/>
          </p:cNvSpPr>
          <p:nvPr>
            <p:ph type="hdr" sz="quarter" idx="12"/>
          </p:nvPr>
        </p:nvSpPr>
        <p:spPr/>
        <p:txBody>
          <a:bodyPr/>
          <a:lstStyle/>
          <a:p>
            <a:r>
              <a:rPr lang="en-US" smtClean="0"/>
              <a:t>Preliminary Oral Exam for Ferhan Ture</a:t>
            </a:r>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6078EF59-D242-0841-AEA0-04C44C3E096A}" type="slidenum">
              <a:rPr lang="en-US" smtClean="0"/>
              <a:pPr/>
              <a:t>71</a:t>
            </a:fld>
            <a:endParaRPr lang="en-US"/>
          </a:p>
        </p:txBody>
      </p:sp>
      <p:sp>
        <p:nvSpPr>
          <p:cNvPr id="5" name="Date Placeholder 4"/>
          <p:cNvSpPr>
            <a:spLocks noGrp="1"/>
          </p:cNvSpPr>
          <p:nvPr>
            <p:ph type="dt" idx="11"/>
          </p:nvPr>
        </p:nvSpPr>
        <p:spPr/>
        <p:txBody>
          <a:bodyPr/>
          <a:lstStyle/>
          <a:p>
            <a:fld id="{12C285A8-79B5-924B-988F-A1FD01C3DF5B}" type="datetime1">
              <a:rPr lang="en-US" smtClean="0"/>
              <a:t>5/23/13</a:t>
            </a:fld>
            <a:endParaRPr lang="en-US"/>
          </a:p>
        </p:txBody>
      </p:sp>
      <p:sp>
        <p:nvSpPr>
          <p:cNvPr id="6" name="Header Placeholder 5"/>
          <p:cNvSpPr>
            <a:spLocks noGrp="1"/>
          </p:cNvSpPr>
          <p:nvPr>
            <p:ph type="hdr" sz="quarter" idx="12"/>
          </p:nvPr>
        </p:nvSpPr>
        <p:spPr/>
        <p:txBody>
          <a:bodyPr/>
          <a:lstStyle/>
          <a:p>
            <a:r>
              <a:rPr lang="en-US" smtClean="0"/>
              <a:t>Preliminary Oral Exam for Ferhan Ture</a:t>
            </a:r>
            <a:endParaRPr lang="en-US"/>
          </a:p>
        </p:txBody>
      </p:sp>
    </p:spTree>
    <p:extLst>
      <p:ext uri="{BB962C8B-B14F-4D97-AF65-F5344CB8AC3E}">
        <p14:creationId xmlns:p14="http://schemas.microsoft.com/office/powerpoint/2010/main" val="21744688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Show non-English </a:t>
            </a:r>
            <a:r>
              <a:rPr lang="en-US" dirty="0" err="1" smtClean="0"/>
              <a:t>colleciton</a:t>
            </a:r>
            <a:r>
              <a:rPr lang="en-US" dirty="0" smtClean="0"/>
              <a:t> </a:t>
            </a:r>
            <a:r>
              <a:rPr lang="en-US" dirty="0" smtClean="0">
                <a:sym typeface="Wingdings"/>
              </a:rPr>
              <a:t> </a:t>
            </a:r>
            <a:r>
              <a:rPr lang="en-US" dirty="0" err="1" smtClean="0">
                <a:sym typeface="Wingdings"/>
              </a:rPr>
              <a:t>french</a:t>
            </a:r>
            <a:r>
              <a:rPr lang="en-US" dirty="0" smtClean="0">
                <a:sym typeface="Wingdings"/>
              </a:rPr>
              <a:t> </a:t>
            </a:r>
            <a:r>
              <a:rPr lang="en-US" dirty="0" err="1" smtClean="0">
                <a:sym typeface="Wingdings"/>
              </a:rPr>
              <a:t>chinese</a:t>
            </a:r>
            <a:r>
              <a:rPr lang="en-US" dirty="0" smtClean="0">
                <a:sym typeface="Wingdings"/>
              </a:rPr>
              <a:t> etc.</a:t>
            </a:r>
            <a:endParaRPr lang="en-US" dirty="0"/>
          </a:p>
        </p:txBody>
      </p:sp>
      <p:sp>
        <p:nvSpPr>
          <p:cNvPr id="4" name="Slide Number Placeholder 3"/>
          <p:cNvSpPr>
            <a:spLocks noGrp="1"/>
          </p:cNvSpPr>
          <p:nvPr>
            <p:ph type="sldNum" sz="quarter" idx="10"/>
          </p:nvPr>
        </p:nvSpPr>
        <p:spPr/>
        <p:txBody>
          <a:bodyPr/>
          <a:lstStyle/>
          <a:p>
            <a:pPr>
              <a:defRPr/>
            </a:pPr>
            <a:fld id="{C199E52A-DDD1-5E49-899A-5EEEEC9E924B}" type="slidenum">
              <a:rPr lang="en-US" smtClean="0"/>
              <a:pPr>
                <a:defRPr/>
              </a:pPr>
              <a:t>72</a:t>
            </a:fld>
            <a:endParaRPr lang="en-US"/>
          </a:p>
        </p:txBody>
      </p:sp>
    </p:spTree>
    <p:extLst>
      <p:ext uri="{BB962C8B-B14F-4D97-AF65-F5344CB8AC3E}">
        <p14:creationId xmlns:p14="http://schemas.microsoft.com/office/powerpoint/2010/main" val="4144248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Show English query translated</a:t>
            </a:r>
            <a:r>
              <a:rPr lang="en-US" baseline="0" dirty="0" smtClean="0"/>
              <a:t> into</a:t>
            </a:r>
            <a:r>
              <a:rPr lang="en-US" dirty="0" smtClean="0">
                <a:sym typeface="Wingdings"/>
              </a:rPr>
              <a:t> </a:t>
            </a:r>
            <a:r>
              <a:rPr lang="en-US" dirty="0" err="1" smtClean="0">
                <a:sym typeface="Wingdings"/>
              </a:rPr>
              <a:t>french</a:t>
            </a:r>
            <a:r>
              <a:rPr lang="en-US" dirty="0" smtClean="0">
                <a:sym typeface="Wingdings"/>
              </a:rPr>
              <a:t> </a:t>
            </a:r>
            <a:r>
              <a:rPr lang="en-US" dirty="0" err="1" smtClean="0">
                <a:sym typeface="Wingdings"/>
              </a:rPr>
              <a:t>chinese</a:t>
            </a:r>
            <a:r>
              <a:rPr lang="en-US" dirty="0" smtClean="0">
                <a:sym typeface="Wingdings"/>
              </a:rPr>
              <a:t> etc.</a:t>
            </a:r>
            <a:endParaRPr lang="en-US" dirty="0"/>
          </a:p>
        </p:txBody>
      </p:sp>
      <p:sp>
        <p:nvSpPr>
          <p:cNvPr id="4" name="Slide Number Placeholder 3"/>
          <p:cNvSpPr>
            <a:spLocks noGrp="1"/>
          </p:cNvSpPr>
          <p:nvPr>
            <p:ph type="sldNum" sz="quarter" idx="10"/>
          </p:nvPr>
        </p:nvSpPr>
        <p:spPr/>
        <p:txBody>
          <a:bodyPr/>
          <a:lstStyle/>
          <a:p>
            <a:pPr>
              <a:defRPr/>
            </a:pPr>
            <a:fld id="{C199E52A-DDD1-5E49-899A-5EEEEC9E924B}" type="slidenum">
              <a:rPr lang="en-US" smtClean="0"/>
              <a:pPr>
                <a:defRPr/>
              </a:pPr>
              <a:t>73</a:t>
            </a:fld>
            <a:endParaRPr lang="en-US"/>
          </a:p>
        </p:txBody>
      </p:sp>
    </p:spTree>
    <p:extLst>
      <p:ext uri="{BB962C8B-B14F-4D97-AF65-F5344CB8AC3E}">
        <p14:creationId xmlns:p14="http://schemas.microsoft.com/office/powerpoint/2010/main" val="4144248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400" dirty="0" smtClean="0"/>
              <a:t>Comparison </a:t>
            </a:r>
            <a:r>
              <a:rPr lang="en-US" sz="2400" dirty="0" err="1" smtClean="0"/>
              <a:t>wrt</a:t>
            </a:r>
            <a:r>
              <a:rPr lang="en-US" sz="2400" dirty="0" smtClean="0"/>
              <a:t> efficiency and effectiveness</a:t>
            </a:r>
          </a:p>
          <a:p>
            <a:pPr lvl="1"/>
            <a:r>
              <a:rPr lang="en-US" sz="2400" dirty="0" smtClean="0"/>
              <a:t># of bits?</a:t>
            </a:r>
          </a:p>
          <a:p>
            <a:pPr lvl="1"/>
            <a:endParaRPr lang="en-US" sz="2400" dirty="0" smtClean="0"/>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2400" dirty="0" err="1" smtClean="0">
                <a:latin typeface="Gill Sans Light"/>
                <a:cs typeface="Gill Sans Light"/>
              </a:rPr>
              <a:t>Simhash</a:t>
            </a:r>
            <a:r>
              <a:rPr lang="en-US" sz="2400" dirty="0" smtClean="0">
                <a:latin typeface="Gill Sans Light"/>
                <a:cs typeface="Gill Sans Light"/>
              </a:rPr>
              <a:t>:  Hash each term, then compute weighted average of hash values to determine each bit of the signature.</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2400" dirty="0" err="1" smtClean="0"/>
              <a:t>Minhash</a:t>
            </a:r>
            <a:r>
              <a:rPr lang="en-US" sz="2400" dirty="0" smtClean="0"/>
              <a:t>:  </a:t>
            </a:r>
            <a:r>
              <a:rPr lang="en-US" sz="2400" dirty="0" smtClean="0">
                <a:latin typeface="Gill Sans Light"/>
                <a:cs typeface="Gill Sans Light"/>
              </a:rPr>
              <a:t>Compute hash for each term in vocabulary. Signature of a vector is the </a:t>
            </a:r>
            <a:r>
              <a:rPr lang="en-US" sz="2400" i="1" dirty="0" smtClean="0">
                <a:latin typeface="Gill Sans Light"/>
                <a:cs typeface="Gill Sans Light"/>
              </a:rPr>
              <a:t>K</a:t>
            </a:r>
            <a:r>
              <a:rPr lang="en-US" sz="2400" dirty="0" smtClean="0">
                <a:latin typeface="Gill Sans Light"/>
                <a:cs typeface="Gill Sans Light"/>
              </a:rPr>
              <a:t> terms with minimum hash values.</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2400" dirty="0" smtClean="0"/>
              <a:t>Random projections: </a:t>
            </a:r>
            <a:r>
              <a:rPr lang="en-US" sz="2400" baseline="0" dirty="0" smtClean="0"/>
              <a:t> </a:t>
            </a:r>
            <a:r>
              <a:rPr lang="en-US" sz="2400" dirty="0" smtClean="0">
                <a:latin typeface="Gill Sans Light"/>
                <a:cs typeface="Gill Sans Light"/>
              </a:rPr>
              <a:t>Each bit of the signature is determined by an inner product between a random hyper-plane and the document vector.</a:t>
            </a:r>
            <a:endParaRPr lang="en-US" sz="2400" dirty="0" smtClean="0"/>
          </a:p>
          <a:p>
            <a:pPr lvl="1"/>
            <a:endParaRPr lang="en-US" sz="2400" dirty="0" smtClean="0"/>
          </a:p>
        </p:txBody>
      </p:sp>
      <p:sp>
        <p:nvSpPr>
          <p:cNvPr id="4" name="Slide Number Placeholder 3"/>
          <p:cNvSpPr>
            <a:spLocks noGrp="1"/>
          </p:cNvSpPr>
          <p:nvPr>
            <p:ph type="sldNum" sz="quarter" idx="10"/>
          </p:nvPr>
        </p:nvSpPr>
        <p:spPr/>
        <p:txBody>
          <a:bodyPr/>
          <a:lstStyle/>
          <a:p>
            <a:fld id="{6078EF59-D242-0841-AEA0-04C44C3E096A}" type="slidenum">
              <a:rPr lang="en-US" smtClean="0"/>
              <a:pPr/>
              <a:t>74</a:t>
            </a:fld>
            <a:endParaRPr lang="en-US"/>
          </a:p>
        </p:txBody>
      </p:sp>
      <p:sp>
        <p:nvSpPr>
          <p:cNvPr id="5" name="Date Placeholder 4"/>
          <p:cNvSpPr>
            <a:spLocks noGrp="1"/>
          </p:cNvSpPr>
          <p:nvPr>
            <p:ph type="dt" idx="11"/>
          </p:nvPr>
        </p:nvSpPr>
        <p:spPr/>
        <p:txBody>
          <a:bodyPr/>
          <a:lstStyle/>
          <a:p>
            <a:fld id="{CBC85976-23A1-FE45-A7FF-9DA555561923}" type="datetime1">
              <a:rPr lang="en-US" smtClean="0"/>
              <a:t>5/23/13</a:t>
            </a:fld>
            <a:endParaRPr lang="en-US"/>
          </a:p>
        </p:txBody>
      </p:sp>
      <p:sp>
        <p:nvSpPr>
          <p:cNvPr id="6" name="Header Placeholder 5"/>
          <p:cNvSpPr>
            <a:spLocks noGrp="1"/>
          </p:cNvSpPr>
          <p:nvPr>
            <p:ph type="hdr" sz="quarter" idx="12"/>
          </p:nvPr>
        </p:nvSpPr>
        <p:spPr/>
        <p:txBody>
          <a:bodyPr/>
          <a:lstStyle/>
          <a:p>
            <a:r>
              <a:rPr lang="en-US" smtClean="0"/>
              <a:t>Preliminary Oral Exam for Ferhan Ture</a:t>
            </a:r>
            <a:endParaRPr lang="en-US"/>
          </a:p>
        </p:txBody>
      </p:sp>
    </p:spTree>
    <p:extLst>
      <p:ext uri="{BB962C8B-B14F-4D97-AF65-F5344CB8AC3E}">
        <p14:creationId xmlns:p14="http://schemas.microsoft.com/office/powerpoint/2010/main" val="16703099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sz="2000" dirty="0" smtClean="0"/>
              <a:t>(e.g., mining web for more data, tuning on millions of sentences w/ sparse features)</a:t>
            </a:r>
          </a:p>
          <a:p>
            <a:endParaRPr lang="en-US" dirty="0"/>
          </a:p>
        </p:txBody>
      </p:sp>
      <p:sp>
        <p:nvSpPr>
          <p:cNvPr id="4" name="Slide Number Placeholder 3"/>
          <p:cNvSpPr>
            <a:spLocks noGrp="1"/>
          </p:cNvSpPr>
          <p:nvPr>
            <p:ph type="sldNum" sz="quarter" idx="10"/>
          </p:nvPr>
        </p:nvSpPr>
        <p:spPr/>
        <p:txBody>
          <a:bodyPr/>
          <a:lstStyle/>
          <a:p>
            <a:fld id="{EDB59FEC-C180-4748-8B9D-CF149A25F830}" type="slidenum">
              <a:rPr lang="en-US" smtClean="0"/>
              <a:t>75</a:t>
            </a:fld>
            <a:endParaRPr lang="en-US"/>
          </a:p>
        </p:txBody>
      </p:sp>
    </p:spTree>
    <p:extLst>
      <p:ext uri="{BB962C8B-B14F-4D97-AF65-F5344CB8AC3E}">
        <p14:creationId xmlns:p14="http://schemas.microsoft.com/office/powerpoint/2010/main" val="32269241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703"/>
              </a:spcBef>
              <a:buFont typeface="Arial"/>
              <a:buChar char="•"/>
              <a:defRPr/>
            </a:pPr>
            <a:r>
              <a:rPr lang="en-US" sz="2000" dirty="0" smtClean="0"/>
              <a:t>Heuristic for source tokens aligned to many target tokens</a:t>
            </a:r>
          </a:p>
          <a:p>
            <a:pPr lvl="1">
              <a:spcBef>
                <a:spcPts val="703"/>
              </a:spcBef>
              <a:buFont typeface="Arial"/>
              <a:buChar char="•"/>
              <a:defRPr/>
            </a:pPr>
            <a:r>
              <a:rPr lang="en-US" sz="2000" dirty="0" smtClean="0"/>
              <a:t>One-to-none</a:t>
            </a:r>
          </a:p>
          <a:p>
            <a:pPr lvl="1">
              <a:spcBef>
                <a:spcPts val="703"/>
              </a:spcBef>
              <a:buFont typeface="Arial"/>
              <a:buChar char="•"/>
              <a:defRPr/>
            </a:pPr>
            <a:r>
              <a:rPr lang="en-US" sz="2000" dirty="0" smtClean="0"/>
              <a:t>One-to-one</a:t>
            </a:r>
          </a:p>
          <a:p>
            <a:pPr lvl="1">
              <a:spcBef>
                <a:spcPts val="703"/>
              </a:spcBef>
              <a:buFont typeface="Arial"/>
              <a:buChar char="•"/>
              <a:defRPr/>
            </a:pPr>
            <a:r>
              <a:rPr lang="en-US" sz="2000" dirty="0" smtClean="0"/>
              <a:t>One-to-many</a:t>
            </a:r>
            <a:endParaRPr lang="en-US" sz="2000" dirty="0"/>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fld id="{F2BC1966-05F1-6D41-B452-A1B94A73EC0D}" type="slidenum">
              <a:rPr lang="en-US" sz="1200"/>
              <a:pPr eaLnBrk="1" hangingPunct="1"/>
              <a:t>76</a:t>
            </a:fld>
            <a:endParaRPr lang="en-US" sz="12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Statistical significance test: know</a:t>
            </a:r>
            <a:r>
              <a:rPr lang="en-US" baseline="0" dirty="0" smtClean="0"/>
              <a:t> paper and </a:t>
            </a:r>
            <a:r>
              <a:rPr lang="en-US" dirty="0" smtClean="0"/>
              <a:t>details</a:t>
            </a:r>
            <a:br>
              <a:rPr lang="en-US" dirty="0" smtClean="0"/>
            </a:br>
            <a:r>
              <a:rPr lang="en-US" dirty="0" smtClean="0"/>
              <a:t>	randomized</a:t>
            </a:r>
            <a:r>
              <a:rPr lang="en-US" baseline="0" dirty="0" smtClean="0"/>
              <a:t> test: </a:t>
            </a:r>
          </a:p>
          <a:p>
            <a:r>
              <a:rPr lang="en-US" baseline="0" dirty="0" smtClean="0"/>
              <a:t>	null hypothesis = two experimental </a:t>
            </a:r>
            <a:r>
              <a:rPr lang="en-US" baseline="0" dirty="0" err="1" smtClean="0"/>
              <a:t>reuslts</a:t>
            </a:r>
            <a:r>
              <a:rPr lang="en-US" baseline="0" dirty="0" smtClean="0"/>
              <a:t> came from same model.</a:t>
            </a:r>
            <a:br>
              <a:rPr lang="en-US" baseline="0" dirty="0" smtClean="0"/>
            </a:br>
            <a:r>
              <a:rPr lang="en-US" baseline="0" dirty="0" smtClean="0"/>
              <a:t>	the probability that the same model would’ve generated MAP difference of x or more in 100,000 runs is p-value. To get the p-value we randomly generate 100000 permutations of the AP orderings, and compute MAP each time. The number of times |MAP|&gt; x / 100000 = 2-sided p-value</a:t>
            </a:r>
          </a:p>
          <a:p>
            <a:r>
              <a:rPr lang="en-US" dirty="0" smtClean="0"/>
              <a:t/>
            </a:r>
            <a:br>
              <a:rPr lang="en-US" dirty="0" smtClean="0"/>
            </a:br>
            <a:r>
              <a:rPr lang="en-US" dirty="0" smtClean="0"/>
              <a:t>MAP </a:t>
            </a:r>
            <a:r>
              <a:rPr lang="en-US" dirty="0" err="1" smtClean="0"/>
              <a:t>vs</a:t>
            </a:r>
            <a:r>
              <a:rPr lang="en-US" dirty="0" smtClean="0"/>
              <a:t> other </a:t>
            </a:r>
            <a:r>
              <a:rPr lang="en-US" dirty="0" err="1" smtClean="0"/>
              <a:t>eval</a:t>
            </a:r>
            <a:r>
              <a:rPr lang="en-US" dirty="0" smtClean="0"/>
              <a:t> metrics</a:t>
            </a:r>
            <a:endParaRPr lang="en-US" dirty="0"/>
          </a:p>
        </p:txBody>
      </p:sp>
      <p:sp>
        <p:nvSpPr>
          <p:cNvPr id="4" name="Slide Number Placeholder 3"/>
          <p:cNvSpPr>
            <a:spLocks noGrp="1"/>
          </p:cNvSpPr>
          <p:nvPr>
            <p:ph type="sldNum" sz="quarter" idx="10"/>
          </p:nvPr>
        </p:nvSpPr>
        <p:spPr/>
        <p:txBody>
          <a:bodyPr/>
          <a:lstStyle/>
          <a:p>
            <a:fld id="{EDB59FEC-C180-4748-8B9D-CF149A25F830}" type="slidenum">
              <a:rPr lang="en-US" smtClean="0"/>
              <a:t>77</a:t>
            </a:fld>
            <a:endParaRPr lang="en-US"/>
          </a:p>
        </p:txBody>
      </p:sp>
    </p:spTree>
    <p:extLst>
      <p:ext uri="{BB962C8B-B14F-4D97-AF65-F5344CB8AC3E}">
        <p14:creationId xmlns:p14="http://schemas.microsoft.com/office/powerpoint/2010/main" val="42679178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199E52A-DDD1-5E49-899A-5EEEEC9E924B}" type="slidenum">
              <a:rPr lang="en-US" smtClean="0"/>
              <a:pPr>
                <a:defRPr/>
              </a:pPr>
              <a:t>79</a:t>
            </a:fld>
            <a:endParaRPr lang="en-US"/>
          </a:p>
        </p:txBody>
      </p:sp>
    </p:spTree>
    <p:extLst>
      <p:ext uri="{BB962C8B-B14F-4D97-AF65-F5344CB8AC3E}">
        <p14:creationId xmlns:p14="http://schemas.microsoft.com/office/powerpoint/2010/main" val="36621818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Take</a:t>
            </a:r>
            <a:r>
              <a:rPr lang="en-US" baseline="0" dirty="0" smtClean="0"/>
              <a:t> some time on explaining grammar part</a:t>
            </a:r>
          </a:p>
          <a:p>
            <a:r>
              <a:rPr lang="en-US" baseline="0" dirty="0" smtClean="0"/>
              <a:t>Word </a:t>
            </a:r>
            <a:r>
              <a:rPr lang="en-US" baseline="0" dirty="0" smtClean="0">
                <a:sym typeface="Wingdings"/>
              </a:rPr>
              <a:t> token</a:t>
            </a:r>
          </a:p>
          <a:p>
            <a:r>
              <a:rPr lang="en-US" baseline="0" dirty="0" smtClean="0">
                <a:sym typeface="Wingdings"/>
              </a:rPr>
              <a:t>Emphasize that these are not phrase trans probabilities that we learn, but based on phrase trans </a:t>
            </a:r>
            <a:r>
              <a:rPr lang="en-US" baseline="0" dirty="0" err="1" smtClean="0">
                <a:sym typeface="Wingdings"/>
              </a:rPr>
              <a:t>prob.s</a:t>
            </a:r>
            <a:endParaRPr lang="en-US" dirty="0"/>
          </a:p>
        </p:txBody>
      </p:sp>
      <p:sp>
        <p:nvSpPr>
          <p:cNvPr id="4" name="Slide Number Placeholder 3"/>
          <p:cNvSpPr>
            <a:spLocks noGrp="1"/>
          </p:cNvSpPr>
          <p:nvPr>
            <p:ph type="sldNum" sz="quarter" idx="10"/>
          </p:nvPr>
        </p:nvSpPr>
        <p:spPr/>
        <p:txBody>
          <a:bodyPr/>
          <a:lstStyle/>
          <a:p>
            <a:pPr>
              <a:defRPr/>
            </a:pPr>
            <a:fld id="{C199E52A-DDD1-5E49-899A-5EEEEC9E924B}" type="slidenum">
              <a:rPr lang="en-US" smtClean="0"/>
              <a:pPr>
                <a:defRPr/>
              </a:pPr>
              <a:t>80</a:t>
            </a:fld>
            <a:endParaRPr lang="en-US"/>
          </a:p>
        </p:txBody>
      </p:sp>
    </p:spTree>
    <p:extLst>
      <p:ext uri="{BB962C8B-B14F-4D97-AF65-F5344CB8AC3E}">
        <p14:creationId xmlns:p14="http://schemas.microsoft.com/office/powerpoint/2010/main" val="1708311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cs typeface="Helvetica Neue Light"/>
              </a:rPr>
              <a:t>Quadratic complexity:  need to read objects several times due to memory issues (if 1/10</a:t>
            </a:r>
            <a:r>
              <a:rPr lang="en-US" sz="1200" baseline="30000" dirty="0" smtClean="0">
                <a:cs typeface="Helvetica Neue Light"/>
              </a:rPr>
              <a:t>th</a:t>
            </a:r>
            <a:r>
              <a:rPr lang="en-US" sz="1200" dirty="0" smtClean="0">
                <a:cs typeface="Helvetica Neue Light"/>
              </a:rPr>
              <a:t> of data fits in memory, need to read each object 10 times)</a:t>
            </a:r>
          </a:p>
          <a:p>
            <a:endParaRPr lang="en-US" sz="1200" kern="1200" baseline="0" dirty="0" smtClean="0">
              <a:solidFill>
                <a:schemeClr val="tx1"/>
              </a:solidFill>
              <a:ea typeface="+mn-ea"/>
              <a:cs typeface="+mn-cs"/>
            </a:endParaRPr>
          </a:p>
          <a:p>
            <a:r>
              <a:rPr lang="en-US" sz="1200" kern="1200" baseline="0" dirty="0" smtClean="0">
                <a:solidFill>
                  <a:schemeClr val="tx1"/>
                </a:solidFill>
                <a:ea typeface="+mn-ea"/>
                <a:cs typeface="+mn-cs"/>
              </a:rPr>
              <a:t>Mention FOCUS ON RECALL</a:t>
            </a:r>
          </a:p>
          <a:p>
            <a:r>
              <a:rPr lang="en-US" sz="1200" kern="1200" baseline="0" dirty="0" smtClean="0">
                <a:solidFill>
                  <a:schemeClr val="tx1"/>
                </a:solidFill>
                <a:ea typeface="+mn-ea"/>
                <a:cs typeface="+mn-cs"/>
              </a:rPr>
              <a:t>*LARGE COLLECTIONS*</a:t>
            </a:r>
          </a:p>
          <a:p>
            <a:endParaRPr lang="en-US" sz="1200" kern="1200" baseline="0" dirty="0" smtClean="0">
              <a:solidFill>
                <a:schemeClr val="tx1"/>
              </a:solidFill>
              <a:ea typeface="+mn-ea"/>
              <a:cs typeface="+mn-cs"/>
            </a:endParaRPr>
          </a:p>
          <a:p>
            <a:r>
              <a:rPr lang="en-US" sz="1200" kern="1200" baseline="0" dirty="0" smtClean="0">
                <a:solidFill>
                  <a:schemeClr val="tx1"/>
                </a:solidFill>
                <a:ea typeface="+mn-ea"/>
                <a:cs typeface="+mn-cs"/>
              </a:rPr>
              <a:t>We focus on recall, that is to retrieve as many good pairs as possible., bad pairs can be easily filtered out… you can think of our task as information triage. </a:t>
            </a:r>
          </a:p>
          <a:p>
            <a:r>
              <a:rPr lang="en-US" sz="1200" kern="1200" baseline="0" dirty="0" smtClean="0">
                <a:solidFill>
                  <a:schemeClr val="tx1"/>
                </a:solidFill>
                <a:ea typeface="+mn-ea"/>
                <a:cs typeface="+mn-cs"/>
              </a:rPr>
              <a:t>Our other focus is on scalability. We want to make the most out of the efficiency-effectiveness tradeoff, and we would like to scale to large amounts of data, on the web scale.</a:t>
            </a:r>
          </a:p>
          <a:p>
            <a:endParaRPr lang="en-US" sz="1200" kern="1200" baseline="0" dirty="0" smtClean="0">
              <a:solidFill>
                <a:schemeClr val="tx1"/>
              </a:solidFill>
              <a:ea typeface="+mn-ea"/>
              <a:cs typeface="+mn-cs"/>
            </a:endParaRPr>
          </a:p>
          <a:p>
            <a:r>
              <a:rPr lang="en-US" sz="1200" kern="1200" baseline="0" dirty="0" smtClean="0">
                <a:solidFill>
                  <a:schemeClr val="tx1"/>
                </a:solidFill>
                <a:ea typeface="+mn-ea"/>
                <a:cs typeface="+mn-cs"/>
              </a:rPr>
              <a:t>----- Meeting Notes (4/19/12 18:32) -----</a:t>
            </a:r>
          </a:p>
          <a:p>
            <a:r>
              <a:rPr lang="en-US" sz="1200" kern="1200" baseline="0" dirty="0" smtClean="0">
                <a:solidFill>
                  <a:schemeClr val="tx1"/>
                </a:solidFill>
                <a:ea typeface="+mn-ea"/>
                <a:cs typeface="+mn-cs"/>
              </a:rPr>
              <a:t>emphasiz youll do crosslingual</a:t>
            </a:r>
          </a:p>
        </p:txBody>
      </p:sp>
      <p:sp>
        <p:nvSpPr>
          <p:cNvPr id="4" name="Slide Number Placeholder 3"/>
          <p:cNvSpPr>
            <a:spLocks noGrp="1"/>
          </p:cNvSpPr>
          <p:nvPr>
            <p:ph type="sldNum" sz="quarter" idx="10"/>
          </p:nvPr>
        </p:nvSpPr>
        <p:spPr/>
        <p:txBody>
          <a:bodyPr/>
          <a:lstStyle/>
          <a:p>
            <a:fld id="{6078EF59-D242-0841-AEA0-04C44C3E096A}" type="slidenum">
              <a:rPr lang="en-US" smtClean="0"/>
              <a:pPr/>
              <a:t>10</a:t>
            </a:fld>
            <a:endParaRPr lang="en-US"/>
          </a:p>
        </p:txBody>
      </p:sp>
      <p:sp>
        <p:nvSpPr>
          <p:cNvPr id="5" name="Date Placeholder 4"/>
          <p:cNvSpPr>
            <a:spLocks noGrp="1"/>
          </p:cNvSpPr>
          <p:nvPr>
            <p:ph type="dt" idx="11"/>
          </p:nvPr>
        </p:nvSpPr>
        <p:spPr/>
        <p:txBody>
          <a:bodyPr/>
          <a:lstStyle/>
          <a:p>
            <a:fld id="{FC36560E-0FA3-DE49-84E1-A90C87E98001}" type="datetime1">
              <a:rPr lang="en-US" smtClean="0"/>
              <a:t>5/23/13</a:t>
            </a:fld>
            <a:endParaRPr lang="en-US"/>
          </a:p>
        </p:txBody>
      </p:sp>
      <p:sp>
        <p:nvSpPr>
          <p:cNvPr id="6" name="Header Placeholder 5"/>
          <p:cNvSpPr>
            <a:spLocks noGrp="1"/>
          </p:cNvSpPr>
          <p:nvPr>
            <p:ph type="hdr" sz="quarter" idx="12"/>
          </p:nvPr>
        </p:nvSpPr>
        <p:spPr/>
        <p:txBody>
          <a:bodyPr/>
          <a:lstStyle/>
          <a:p>
            <a:r>
              <a:rPr lang="en-US" smtClean="0"/>
              <a:t>Preliminary Oral Exam for Ferhan Ture</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ea typeface="+mn-ea"/>
              <a:cs typeface="+mn-cs"/>
            </a:endParaRPr>
          </a:p>
          <a:p>
            <a:r>
              <a:rPr lang="en-US" sz="1200" b="0" i="0" u="none" strike="noStrike" kern="1200" baseline="0" dirty="0" smtClean="0">
                <a:solidFill>
                  <a:schemeClr val="tx1"/>
                </a:solidFill>
                <a:ea typeface="+mn-ea"/>
                <a:cs typeface="+mn-cs"/>
              </a:rPr>
              <a:t>First, all documents are preprocessed into document</a:t>
            </a:r>
          </a:p>
          <a:p>
            <a:r>
              <a:rPr lang="en-US" sz="1200" b="0" i="0" u="none" strike="noStrike" kern="1200" baseline="0" dirty="0" smtClean="0">
                <a:solidFill>
                  <a:schemeClr val="tx1"/>
                </a:solidFill>
                <a:ea typeface="+mn-ea"/>
                <a:cs typeface="+mn-cs"/>
              </a:rPr>
              <a:t>vectors (Section 4.1). Second, document signatures</a:t>
            </a:r>
          </a:p>
          <a:p>
            <a:r>
              <a:rPr lang="en-US" sz="1200" b="0" i="0" u="none" strike="noStrike" kern="1200" baseline="0" dirty="0" smtClean="0">
                <a:solidFill>
                  <a:schemeClr val="tx1"/>
                </a:solidFill>
                <a:ea typeface="+mn-ea"/>
                <a:cs typeface="+mn-cs"/>
              </a:rPr>
              <a:t>are generated from document vectors (Section 4.2). Finally,</a:t>
            </a:r>
          </a:p>
          <a:p>
            <a:r>
              <a:rPr lang="en-US" sz="1200" b="0" i="0" u="none" strike="noStrike" kern="1200" baseline="0" dirty="0" smtClean="0">
                <a:solidFill>
                  <a:schemeClr val="tx1"/>
                </a:solidFill>
                <a:ea typeface="+mn-ea"/>
                <a:cs typeface="+mn-cs"/>
              </a:rPr>
              <a:t>a sliding window algorithm applied to the signatures </a:t>
            </a:r>
            <a:r>
              <a:rPr lang="en-US" sz="1200" b="0" i="0" u="none" strike="noStrike" kern="1200" baseline="0" dirty="0" err="1" smtClean="0">
                <a:solidFill>
                  <a:schemeClr val="tx1"/>
                </a:solidFill>
                <a:ea typeface="+mn-ea"/>
                <a:cs typeface="+mn-cs"/>
              </a:rPr>
              <a:t>nds</a:t>
            </a:r>
            <a:r>
              <a:rPr lang="en-US" sz="1200" b="0" i="0" u="none" strike="noStrike" kern="1200" baseline="0" dirty="0" smtClean="0">
                <a:solidFill>
                  <a:schemeClr val="tx1"/>
                </a:solidFill>
                <a:ea typeface="+mn-ea"/>
                <a:cs typeface="+mn-cs"/>
              </a:rPr>
              <a:t> all</a:t>
            </a:r>
          </a:p>
          <a:p>
            <a:r>
              <a:rPr lang="en-US" sz="1200" b="0" i="0" u="none" strike="noStrike" kern="1200" baseline="0" dirty="0" smtClean="0">
                <a:solidFill>
                  <a:schemeClr val="tx1"/>
                </a:solidFill>
                <a:ea typeface="+mn-ea"/>
                <a:cs typeface="+mn-cs"/>
              </a:rPr>
              <a:t>cross-lingual pairs above a similarity threshold (Section 4.3).</a:t>
            </a:r>
            <a:endParaRPr lang="en-US" dirty="0"/>
          </a:p>
        </p:txBody>
      </p:sp>
      <p:sp>
        <p:nvSpPr>
          <p:cNvPr id="4" name="Slide Number Placeholder 3"/>
          <p:cNvSpPr>
            <a:spLocks noGrp="1"/>
          </p:cNvSpPr>
          <p:nvPr>
            <p:ph type="sldNum" sz="quarter" idx="10"/>
          </p:nvPr>
        </p:nvSpPr>
        <p:spPr/>
        <p:txBody>
          <a:bodyPr/>
          <a:lstStyle/>
          <a:p>
            <a:fld id="{6078EF59-D242-0841-AEA0-04C44C3E096A}" type="slidenum">
              <a:rPr lang="en-US" smtClean="0"/>
              <a:pPr/>
              <a:t>11</a:t>
            </a:fld>
            <a:endParaRPr lang="en-US"/>
          </a:p>
        </p:txBody>
      </p:sp>
      <p:sp>
        <p:nvSpPr>
          <p:cNvPr id="5" name="Date Placeholder 4"/>
          <p:cNvSpPr>
            <a:spLocks noGrp="1"/>
          </p:cNvSpPr>
          <p:nvPr>
            <p:ph type="dt" idx="11"/>
          </p:nvPr>
        </p:nvSpPr>
        <p:spPr/>
        <p:txBody>
          <a:bodyPr/>
          <a:lstStyle/>
          <a:p>
            <a:fld id="{B60C5441-4D07-EE4D-BD61-36715DF67AF5}" type="datetime1">
              <a:rPr lang="en-US" smtClean="0"/>
              <a:t>5/23/13</a:t>
            </a:fld>
            <a:endParaRPr lang="en-US"/>
          </a:p>
        </p:txBody>
      </p:sp>
      <p:sp>
        <p:nvSpPr>
          <p:cNvPr id="6" name="Header Placeholder 5"/>
          <p:cNvSpPr>
            <a:spLocks noGrp="1"/>
          </p:cNvSpPr>
          <p:nvPr>
            <p:ph type="hdr" sz="quarter" idx="12"/>
          </p:nvPr>
        </p:nvSpPr>
        <p:spPr/>
        <p:txBody>
          <a:bodyPr/>
          <a:lstStyle/>
          <a:p>
            <a:r>
              <a:rPr lang="en-US" smtClean="0"/>
              <a:t>Preliminary Oral Exam for Ferhan Ture</a:t>
            </a:r>
            <a:endParaRPr lang="en-US"/>
          </a:p>
        </p:txBody>
      </p:sp>
    </p:spTree>
    <p:extLst>
      <p:ext uri="{BB962C8B-B14F-4D97-AF65-F5344CB8AC3E}">
        <p14:creationId xmlns:p14="http://schemas.microsoft.com/office/powerpoint/2010/main" val="1670309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2400" dirty="0" smtClean="0"/>
              <a:t>LSH theory</a:t>
            </a:r>
          </a:p>
        </p:txBody>
      </p:sp>
      <p:sp>
        <p:nvSpPr>
          <p:cNvPr id="4" name="Slide Number Placeholder 3"/>
          <p:cNvSpPr>
            <a:spLocks noGrp="1"/>
          </p:cNvSpPr>
          <p:nvPr>
            <p:ph type="sldNum" sz="quarter" idx="10"/>
          </p:nvPr>
        </p:nvSpPr>
        <p:spPr/>
        <p:txBody>
          <a:bodyPr/>
          <a:lstStyle/>
          <a:p>
            <a:fld id="{6078EF59-D242-0841-AEA0-04C44C3E096A}" type="slidenum">
              <a:rPr lang="en-US" smtClean="0"/>
              <a:pPr/>
              <a:t>12</a:t>
            </a:fld>
            <a:endParaRPr lang="en-US"/>
          </a:p>
        </p:txBody>
      </p:sp>
      <p:sp>
        <p:nvSpPr>
          <p:cNvPr id="5" name="Date Placeholder 4"/>
          <p:cNvSpPr>
            <a:spLocks noGrp="1"/>
          </p:cNvSpPr>
          <p:nvPr>
            <p:ph type="dt" idx="11"/>
          </p:nvPr>
        </p:nvSpPr>
        <p:spPr/>
        <p:txBody>
          <a:bodyPr/>
          <a:lstStyle/>
          <a:p>
            <a:fld id="{5C7D6D44-088F-B849-A75C-DC5204D85D83}" type="datetime1">
              <a:rPr lang="en-US" smtClean="0"/>
              <a:t>5/23/13</a:t>
            </a:fld>
            <a:endParaRPr lang="en-US"/>
          </a:p>
        </p:txBody>
      </p:sp>
      <p:sp>
        <p:nvSpPr>
          <p:cNvPr id="6" name="Header Placeholder 5"/>
          <p:cNvSpPr>
            <a:spLocks noGrp="1"/>
          </p:cNvSpPr>
          <p:nvPr>
            <p:ph type="hdr" sz="quarter" idx="12"/>
          </p:nvPr>
        </p:nvSpPr>
        <p:spPr/>
        <p:txBody>
          <a:bodyPr/>
          <a:lstStyle/>
          <a:p>
            <a:r>
              <a:rPr lang="en-US" smtClean="0"/>
              <a:t>Preliminary Oral Exam for Ferhan Ture</a:t>
            </a:r>
            <a:endParaRPr lang="en-US"/>
          </a:p>
        </p:txBody>
      </p:sp>
    </p:spTree>
    <p:extLst>
      <p:ext uri="{BB962C8B-B14F-4D97-AF65-F5344CB8AC3E}">
        <p14:creationId xmlns:p14="http://schemas.microsoft.com/office/powerpoint/2010/main" val="1670309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9"/>
            <a:ext cx="6400354" cy="1752451"/>
          </a:xfrm>
        </p:spPr>
        <p:txBody>
          <a:bodyPr/>
          <a:lstStyle>
            <a:lvl1pPr marL="0" indent="0" algn="ctr">
              <a:buNone/>
              <a:defRPr/>
            </a:lvl1pPr>
            <a:lvl2pPr marL="321424" indent="0" algn="ctr">
              <a:buNone/>
              <a:defRPr/>
            </a:lvl2pPr>
            <a:lvl3pPr marL="642849" indent="0" algn="ctr">
              <a:buNone/>
              <a:defRPr/>
            </a:lvl3pPr>
            <a:lvl4pPr marL="964274" indent="0" algn="ctr">
              <a:buNone/>
              <a:defRPr/>
            </a:lvl4pPr>
            <a:lvl5pPr marL="1285697" indent="0" algn="ctr">
              <a:buNone/>
              <a:defRPr/>
            </a:lvl5pPr>
            <a:lvl6pPr marL="1607123" indent="0" algn="ctr">
              <a:buNone/>
              <a:defRPr/>
            </a:lvl6pPr>
            <a:lvl7pPr marL="1928546" indent="0" algn="ctr">
              <a:buNone/>
              <a:defRPr/>
            </a:lvl7pPr>
            <a:lvl8pPr marL="2249971" indent="0" algn="ctr">
              <a:buNone/>
              <a:defRPr/>
            </a:lvl8pPr>
            <a:lvl9pPr marL="2571396" indent="0" algn="ctr">
              <a:buNone/>
              <a:defRPr/>
            </a:lvl9pPr>
          </a:lstStyle>
          <a:p>
            <a:r>
              <a:rPr lang="en-US" smtClean="0"/>
              <a:t>Click to edit Master subtitle style</a:t>
            </a:r>
            <a:endParaRPr lang="en-US"/>
          </a:p>
        </p:txBody>
      </p:sp>
      <p:sp>
        <p:nvSpPr>
          <p:cNvPr id="4" name="Slide Number Placeholder 2"/>
          <p:cNvSpPr>
            <a:spLocks noGrp="1"/>
          </p:cNvSpPr>
          <p:nvPr>
            <p:ph type="sldNum" sz="quarter" idx="4"/>
          </p:nvPr>
        </p:nvSpPr>
        <p:spPr>
          <a:xfrm>
            <a:off x="6553275" y="6356823"/>
            <a:ext cx="2133079" cy="365001"/>
          </a:xfrm>
          <a:prstGeom prst="rect">
            <a:avLst/>
          </a:prstGeom>
        </p:spPr>
        <p:txBody>
          <a:bodyPr vert="horz" lIns="64284" tIns="32142" rIns="64284" bIns="32142" rtlCol="0" anchor="ctr"/>
          <a:lstStyle>
            <a:lvl1pPr algn="r">
              <a:defRPr sz="800">
                <a:solidFill>
                  <a:schemeClr val="tx1">
                    <a:tint val="75000"/>
                  </a:schemeClr>
                </a:solidFill>
              </a:defRPr>
            </a:lvl1pPr>
          </a:lstStyle>
          <a:p>
            <a:fld id="{0A358137-3D84-6645-A1B9-9548E8CF6556}" type="slidenum">
              <a:rPr lang="en-US" smtClean="0"/>
              <a:t>‹#›</a:t>
            </a:fld>
            <a:endParaRPr lang="en-US" dirty="0"/>
          </a:p>
        </p:txBody>
      </p:sp>
    </p:spTree>
    <p:extLst>
      <p:ext uri="{BB962C8B-B14F-4D97-AF65-F5344CB8AC3E}">
        <p14:creationId xmlns:p14="http://schemas.microsoft.com/office/powerpoint/2010/main" val="3151066238"/>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
          <p:cNvSpPr>
            <a:spLocks noGrp="1"/>
          </p:cNvSpPr>
          <p:nvPr>
            <p:ph type="sldNum" sz="quarter" idx="4"/>
          </p:nvPr>
        </p:nvSpPr>
        <p:spPr>
          <a:xfrm>
            <a:off x="6553275" y="6356823"/>
            <a:ext cx="2133079" cy="365001"/>
          </a:xfrm>
          <a:prstGeom prst="rect">
            <a:avLst/>
          </a:prstGeom>
        </p:spPr>
        <p:txBody>
          <a:bodyPr vert="horz" lIns="64284" tIns="32142" rIns="64284" bIns="32142" rtlCol="0" anchor="ctr"/>
          <a:lstStyle>
            <a:lvl1pPr algn="r">
              <a:defRPr sz="800">
                <a:solidFill>
                  <a:schemeClr val="tx1">
                    <a:tint val="75000"/>
                  </a:schemeClr>
                </a:solidFill>
              </a:defRPr>
            </a:lvl1pPr>
          </a:lstStyle>
          <a:p>
            <a:fld id="{0A358137-3D84-6645-A1B9-9548E8CF6556}" type="slidenum">
              <a:rPr lang="en-US" smtClean="0"/>
              <a:t>‹#›</a:t>
            </a:fld>
            <a:endParaRPr lang="en-US" dirty="0"/>
          </a:p>
        </p:txBody>
      </p:sp>
    </p:spTree>
    <p:extLst>
      <p:ext uri="{BB962C8B-B14F-4D97-AF65-F5344CB8AC3E}">
        <p14:creationId xmlns:p14="http://schemas.microsoft.com/office/powerpoint/2010/main" val="571292559"/>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8"/>
            <a:ext cx="6400354" cy="1752451"/>
          </a:xfrm>
        </p:spPr>
        <p:txBody>
          <a:bodyPr/>
          <a:lstStyle>
            <a:lvl1pPr marL="0" indent="0" algn="ctr">
              <a:buNone/>
              <a:defRPr/>
            </a:lvl1pPr>
            <a:lvl2pPr marL="321275" indent="0" algn="ctr">
              <a:buNone/>
              <a:defRPr/>
            </a:lvl2pPr>
            <a:lvl3pPr marL="642552" indent="0" algn="ctr">
              <a:buNone/>
              <a:defRPr/>
            </a:lvl3pPr>
            <a:lvl4pPr marL="963826" indent="0" algn="ctr">
              <a:buNone/>
              <a:defRPr/>
            </a:lvl4pPr>
            <a:lvl5pPr marL="1285105" indent="0" algn="ctr">
              <a:buNone/>
              <a:defRPr/>
            </a:lvl5pPr>
            <a:lvl6pPr marL="1606382" indent="0" algn="ctr">
              <a:buNone/>
              <a:defRPr/>
            </a:lvl6pPr>
            <a:lvl7pPr marL="1927658" indent="0" algn="ctr">
              <a:buNone/>
              <a:defRPr/>
            </a:lvl7pPr>
            <a:lvl8pPr marL="2248936" indent="0" algn="ctr">
              <a:buNone/>
              <a:defRPr/>
            </a:lvl8pPr>
            <a:lvl9pPr marL="2570212"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67427072"/>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029949"/>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275" indent="0">
              <a:buNone/>
              <a:defRPr sz="1300"/>
            </a:lvl2pPr>
            <a:lvl3pPr marL="642552" indent="0">
              <a:buNone/>
              <a:defRPr sz="1100"/>
            </a:lvl3pPr>
            <a:lvl4pPr marL="963826" indent="0">
              <a:buNone/>
              <a:defRPr sz="1000"/>
            </a:lvl4pPr>
            <a:lvl5pPr marL="1285105" indent="0">
              <a:buNone/>
              <a:defRPr sz="1000"/>
            </a:lvl5pPr>
            <a:lvl6pPr marL="1606382" indent="0">
              <a:buNone/>
              <a:defRPr sz="1000"/>
            </a:lvl6pPr>
            <a:lvl7pPr marL="1927658" indent="0">
              <a:buNone/>
              <a:defRPr sz="1000"/>
            </a:lvl7pPr>
            <a:lvl8pPr marL="2248936" indent="0">
              <a:buNone/>
              <a:defRPr sz="1000"/>
            </a:lvl8pPr>
            <a:lvl9pPr marL="2570212" indent="0">
              <a:buNone/>
              <a:defRPr sz="1000"/>
            </a:lvl9pPr>
          </a:lstStyle>
          <a:p>
            <a:pPr lvl="0"/>
            <a:r>
              <a:rPr lang="en-US" smtClean="0"/>
              <a:t>Click to edit Master text styles</a:t>
            </a:r>
          </a:p>
        </p:txBody>
      </p:sp>
    </p:spTree>
    <p:extLst>
      <p:ext uri="{BB962C8B-B14F-4D97-AF65-F5344CB8AC3E}">
        <p14:creationId xmlns:p14="http://schemas.microsoft.com/office/powerpoint/2010/main" val="4086246348"/>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1847" y="1634133"/>
            <a:ext cx="1732359" cy="461664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41363" y="1634133"/>
            <a:ext cx="1732359" cy="461664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4111998"/>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275" indent="0">
              <a:buNone/>
              <a:defRPr sz="1400" b="1"/>
            </a:lvl2pPr>
            <a:lvl3pPr marL="642552" indent="0">
              <a:buNone/>
              <a:defRPr sz="1300" b="1"/>
            </a:lvl3pPr>
            <a:lvl4pPr marL="963826" indent="0">
              <a:buNone/>
              <a:defRPr sz="1100" b="1"/>
            </a:lvl4pPr>
            <a:lvl5pPr marL="1285105" indent="0">
              <a:buNone/>
              <a:defRPr sz="1100" b="1"/>
            </a:lvl5pPr>
            <a:lvl6pPr marL="1606382" indent="0">
              <a:buNone/>
              <a:defRPr sz="1100" b="1"/>
            </a:lvl6pPr>
            <a:lvl7pPr marL="1927658" indent="0">
              <a:buNone/>
              <a:defRPr sz="1100" b="1"/>
            </a:lvl7pPr>
            <a:lvl8pPr marL="2248936" indent="0">
              <a:buNone/>
              <a:defRPr sz="1100" b="1"/>
            </a:lvl8pPr>
            <a:lvl9pPr marL="2570212"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275" indent="0">
              <a:buNone/>
              <a:defRPr sz="1400" b="1"/>
            </a:lvl2pPr>
            <a:lvl3pPr marL="642552" indent="0">
              <a:buNone/>
              <a:defRPr sz="1300" b="1"/>
            </a:lvl3pPr>
            <a:lvl4pPr marL="963826" indent="0">
              <a:buNone/>
              <a:defRPr sz="1100" b="1"/>
            </a:lvl4pPr>
            <a:lvl5pPr marL="1285105" indent="0">
              <a:buNone/>
              <a:defRPr sz="1100" b="1"/>
            </a:lvl5pPr>
            <a:lvl6pPr marL="1606382" indent="0">
              <a:buNone/>
              <a:defRPr sz="1100" b="1"/>
            </a:lvl6pPr>
            <a:lvl7pPr marL="1927658" indent="0">
              <a:buNone/>
              <a:defRPr sz="1100" b="1"/>
            </a:lvl7pPr>
            <a:lvl8pPr marL="2248936" indent="0">
              <a:buNone/>
              <a:defRPr sz="1100" b="1"/>
            </a:lvl8pPr>
            <a:lvl9pPr marL="2570212"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4981410"/>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9809950"/>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79859"/>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8" y="273484"/>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8" y="1435448"/>
            <a:ext cx="3008189" cy="4690318"/>
          </a:xfrm>
        </p:spPr>
        <p:txBody>
          <a:bodyPr/>
          <a:lstStyle>
            <a:lvl1pPr marL="0" indent="0">
              <a:buNone/>
              <a:defRPr sz="1000"/>
            </a:lvl1pPr>
            <a:lvl2pPr marL="321275" indent="0">
              <a:buNone/>
              <a:defRPr sz="800"/>
            </a:lvl2pPr>
            <a:lvl3pPr marL="642552" indent="0">
              <a:buNone/>
              <a:defRPr sz="700"/>
            </a:lvl3pPr>
            <a:lvl4pPr marL="963826" indent="0">
              <a:buNone/>
              <a:defRPr sz="600"/>
            </a:lvl4pPr>
            <a:lvl5pPr marL="1285105" indent="0">
              <a:buNone/>
              <a:defRPr sz="600"/>
            </a:lvl5pPr>
            <a:lvl6pPr marL="1606382" indent="0">
              <a:buNone/>
              <a:defRPr sz="600"/>
            </a:lvl6pPr>
            <a:lvl7pPr marL="1927658" indent="0">
              <a:buNone/>
              <a:defRPr sz="600"/>
            </a:lvl7pPr>
            <a:lvl8pPr marL="2248936" indent="0">
              <a:buNone/>
              <a:defRPr sz="600"/>
            </a:lvl8pPr>
            <a:lvl9pPr marL="2570212" indent="0">
              <a:buNone/>
              <a:defRPr sz="600"/>
            </a:lvl9pPr>
          </a:lstStyle>
          <a:p>
            <a:pPr lvl="0"/>
            <a:r>
              <a:rPr lang="en-US" smtClean="0"/>
              <a:t>Click to edit Master text styles</a:t>
            </a:r>
          </a:p>
        </p:txBody>
      </p:sp>
    </p:spTree>
    <p:extLst>
      <p:ext uri="{BB962C8B-B14F-4D97-AF65-F5344CB8AC3E}">
        <p14:creationId xmlns:p14="http://schemas.microsoft.com/office/powerpoint/2010/main" val="577195439"/>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6"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6" y="612800"/>
            <a:ext cx="5486177" cy="4114354"/>
          </a:xfrm>
        </p:spPr>
        <p:txBody>
          <a:bodyPr/>
          <a:lstStyle>
            <a:lvl1pPr marL="0" indent="0">
              <a:buNone/>
              <a:defRPr sz="2200"/>
            </a:lvl1pPr>
            <a:lvl2pPr marL="321275" indent="0">
              <a:buNone/>
              <a:defRPr sz="2000"/>
            </a:lvl2pPr>
            <a:lvl3pPr marL="642552" indent="0">
              <a:buNone/>
              <a:defRPr sz="1700"/>
            </a:lvl3pPr>
            <a:lvl4pPr marL="963826" indent="0">
              <a:buNone/>
              <a:defRPr sz="1400"/>
            </a:lvl4pPr>
            <a:lvl5pPr marL="1285105" indent="0">
              <a:buNone/>
              <a:defRPr sz="1400"/>
            </a:lvl5pPr>
            <a:lvl6pPr marL="1606382" indent="0">
              <a:buNone/>
              <a:defRPr sz="1400"/>
            </a:lvl6pPr>
            <a:lvl7pPr marL="1927658" indent="0">
              <a:buNone/>
              <a:defRPr sz="1400"/>
            </a:lvl7pPr>
            <a:lvl8pPr marL="2248936" indent="0">
              <a:buNone/>
              <a:defRPr sz="1400"/>
            </a:lvl8pPr>
            <a:lvl9pPr marL="2570212" indent="0">
              <a:buNone/>
              <a:defRPr sz="1400"/>
            </a:lvl9pPr>
          </a:lstStyle>
          <a:p>
            <a:pPr lvl="0"/>
            <a:r>
              <a:rPr lang="en-US" noProof="0" smtClean="0">
                <a:sym typeface="Helvetica Neue" charset="0"/>
              </a:rPr>
              <a:t>Drag picture to placeholder or click icon to add</a:t>
            </a:r>
          </a:p>
        </p:txBody>
      </p:sp>
      <p:sp>
        <p:nvSpPr>
          <p:cNvPr id="4" name="Text Placeholder 3"/>
          <p:cNvSpPr>
            <a:spLocks noGrp="1"/>
          </p:cNvSpPr>
          <p:nvPr>
            <p:ph type="body" sz="half" idx="2"/>
          </p:nvPr>
        </p:nvSpPr>
        <p:spPr>
          <a:xfrm>
            <a:off x="1792646" y="5367860"/>
            <a:ext cx="5486177" cy="804788"/>
          </a:xfrm>
        </p:spPr>
        <p:txBody>
          <a:bodyPr/>
          <a:lstStyle>
            <a:lvl1pPr marL="0" indent="0">
              <a:buNone/>
              <a:defRPr sz="1000"/>
            </a:lvl1pPr>
            <a:lvl2pPr marL="321275" indent="0">
              <a:buNone/>
              <a:defRPr sz="800"/>
            </a:lvl2pPr>
            <a:lvl3pPr marL="642552" indent="0">
              <a:buNone/>
              <a:defRPr sz="700"/>
            </a:lvl3pPr>
            <a:lvl4pPr marL="963826" indent="0">
              <a:buNone/>
              <a:defRPr sz="600"/>
            </a:lvl4pPr>
            <a:lvl5pPr marL="1285105" indent="0">
              <a:buNone/>
              <a:defRPr sz="600"/>
            </a:lvl5pPr>
            <a:lvl6pPr marL="1606382" indent="0">
              <a:buNone/>
              <a:defRPr sz="600"/>
            </a:lvl6pPr>
            <a:lvl7pPr marL="1927658" indent="0">
              <a:buNone/>
              <a:defRPr sz="600"/>
            </a:lvl7pPr>
            <a:lvl8pPr marL="2248936" indent="0">
              <a:buNone/>
              <a:defRPr sz="600"/>
            </a:lvl8pPr>
            <a:lvl9pPr marL="2570212" indent="0">
              <a:buNone/>
              <a:defRPr sz="600"/>
            </a:lvl9pPr>
          </a:lstStyle>
          <a:p>
            <a:pPr lvl="0"/>
            <a:r>
              <a:rPr lang="en-US" smtClean="0"/>
              <a:t>Click to edit Master text styles</a:t>
            </a:r>
          </a:p>
        </p:txBody>
      </p:sp>
    </p:spTree>
    <p:extLst>
      <p:ext uri="{BB962C8B-B14F-4D97-AF65-F5344CB8AC3E}">
        <p14:creationId xmlns:p14="http://schemas.microsoft.com/office/powerpoint/2010/main" val="219652057"/>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7134538"/>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7082" y="232174"/>
            <a:ext cx="2085082" cy="601860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1836" y="232174"/>
            <a:ext cx="6148090" cy="601860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5391257"/>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7082" y="232183"/>
            <a:ext cx="2085082" cy="601860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1836" y="232183"/>
            <a:ext cx="6148090" cy="601860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1078453"/>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9"/>
            <a:ext cx="6400354" cy="1752451"/>
          </a:xfrm>
        </p:spPr>
        <p:txBody>
          <a:bodyPr/>
          <a:lstStyle>
            <a:lvl1pPr marL="0" indent="0" algn="ctr">
              <a:buNone/>
              <a:defRPr/>
            </a:lvl1pPr>
            <a:lvl2pPr marL="321258" indent="0" algn="ctr">
              <a:buNone/>
              <a:defRPr/>
            </a:lvl2pPr>
            <a:lvl3pPr marL="642519" indent="0" algn="ctr">
              <a:buNone/>
              <a:defRPr/>
            </a:lvl3pPr>
            <a:lvl4pPr marL="963776" indent="0" algn="ctr">
              <a:buNone/>
              <a:defRPr/>
            </a:lvl4pPr>
            <a:lvl5pPr marL="1285039" indent="0" algn="ctr">
              <a:buNone/>
              <a:defRPr/>
            </a:lvl5pPr>
            <a:lvl6pPr marL="1606299" indent="0" algn="ctr">
              <a:buNone/>
              <a:defRPr/>
            </a:lvl6pPr>
            <a:lvl7pPr marL="1927559" indent="0" algn="ctr">
              <a:buNone/>
              <a:defRPr/>
            </a:lvl7pPr>
            <a:lvl8pPr marL="2248821" indent="0" algn="ctr">
              <a:buNone/>
              <a:defRPr/>
            </a:lvl8pPr>
            <a:lvl9pPr marL="2570081"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87215654"/>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2032483"/>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258" indent="0">
              <a:buNone/>
              <a:defRPr sz="1300"/>
            </a:lvl2pPr>
            <a:lvl3pPr marL="642519" indent="0">
              <a:buNone/>
              <a:defRPr sz="1100"/>
            </a:lvl3pPr>
            <a:lvl4pPr marL="963776" indent="0">
              <a:buNone/>
              <a:defRPr sz="1000"/>
            </a:lvl4pPr>
            <a:lvl5pPr marL="1285039" indent="0">
              <a:buNone/>
              <a:defRPr sz="1000"/>
            </a:lvl5pPr>
            <a:lvl6pPr marL="1606299" indent="0">
              <a:buNone/>
              <a:defRPr sz="1000"/>
            </a:lvl6pPr>
            <a:lvl7pPr marL="1927559" indent="0">
              <a:buNone/>
              <a:defRPr sz="1000"/>
            </a:lvl7pPr>
            <a:lvl8pPr marL="2248821" indent="0">
              <a:buNone/>
              <a:defRPr sz="1000"/>
            </a:lvl8pPr>
            <a:lvl9pPr marL="2570081" indent="0">
              <a:buNone/>
              <a:defRPr sz="1000"/>
            </a:lvl9pPr>
          </a:lstStyle>
          <a:p>
            <a:pPr lvl="0"/>
            <a:r>
              <a:rPr lang="en-US" smtClean="0"/>
              <a:t>Click to edit Master text styles</a:t>
            </a:r>
          </a:p>
        </p:txBody>
      </p:sp>
    </p:spTree>
    <p:extLst>
      <p:ext uri="{BB962C8B-B14F-4D97-AF65-F5344CB8AC3E}">
        <p14:creationId xmlns:p14="http://schemas.microsoft.com/office/powerpoint/2010/main" val="893768768"/>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84664" y="1634133"/>
            <a:ext cx="1375172" cy="461664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66992" y="1634133"/>
            <a:ext cx="1375172" cy="461664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925952"/>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258" indent="0">
              <a:buNone/>
              <a:defRPr sz="1400" b="1"/>
            </a:lvl2pPr>
            <a:lvl3pPr marL="642519" indent="0">
              <a:buNone/>
              <a:defRPr sz="1300" b="1"/>
            </a:lvl3pPr>
            <a:lvl4pPr marL="963776" indent="0">
              <a:buNone/>
              <a:defRPr sz="1100" b="1"/>
            </a:lvl4pPr>
            <a:lvl5pPr marL="1285039" indent="0">
              <a:buNone/>
              <a:defRPr sz="1100" b="1"/>
            </a:lvl5pPr>
            <a:lvl6pPr marL="1606299" indent="0">
              <a:buNone/>
              <a:defRPr sz="1100" b="1"/>
            </a:lvl6pPr>
            <a:lvl7pPr marL="1927559" indent="0">
              <a:buNone/>
              <a:defRPr sz="1100" b="1"/>
            </a:lvl7pPr>
            <a:lvl8pPr marL="2248821" indent="0">
              <a:buNone/>
              <a:defRPr sz="1100" b="1"/>
            </a:lvl8pPr>
            <a:lvl9pPr marL="2570081"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258" indent="0">
              <a:buNone/>
              <a:defRPr sz="1400" b="1"/>
            </a:lvl2pPr>
            <a:lvl3pPr marL="642519" indent="0">
              <a:buNone/>
              <a:defRPr sz="1300" b="1"/>
            </a:lvl3pPr>
            <a:lvl4pPr marL="963776" indent="0">
              <a:buNone/>
              <a:defRPr sz="1100" b="1"/>
            </a:lvl4pPr>
            <a:lvl5pPr marL="1285039" indent="0">
              <a:buNone/>
              <a:defRPr sz="1100" b="1"/>
            </a:lvl5pPr>
            <a:lvl6pPr marL="1606299" indent="0">
              <a:buNone/>
              <a:defRPr sz="1100" b="1"/>
            </a:lvl6pPr>
            <a:lvl7pPr marL="1927559" indent="0">
              <a:buNone/>
              <a:defRPr sz="1100" b="1"/>
            </a:lvl7pPr>
            <a:lvl8pPr marL="2248821" indent="0">
              <a:buNone/>
              <a:defRPr sz="1100" b="1"/>
            </a:lvl8pPr>
            <a:lvl9pPr marL="2570081"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4975204"/>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56113437"/>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5690620"/>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9" y="273485"/>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9" y="1435448"/>
            <a:ext cx="3008189" cy="4690318"/>
          </a:xfrm>
        </p:spPr>
        <p:txBody>
          <a:bodyPr/>
          <a:lstStyle>
            <a:lvl1pPr marL="0" indent="0">
              <a:buNone/>
              <a:defRPr sz="1000"/>
            </a:lvl1pPr>
            <a:lvl2pPr marL="321258" indent="0">
              <a:buNone/>
              <a:defRPr sz="800"/>
            </a:lvl2pPr>
            <a:lvl3pPr marL="642519" indent="0">
              <a:buNone/>
              <a:defRPr sz="700"/>
            </a:lvl3pPr>
            <a:lvl4pPr marL="963776" indent="0">
              <a:buNone/>
              <a:defRPr sz="600"/>
            </a:lvl4pPr>
            <a:lvl5pPr marL="1285039" indent="0">
              <a:buNone/>
              <a:defRPr sz="600"/>
            </a:lvl5pPr>
            <a:lvl6pPr marL="1606299" indent="0">
              <a:buNone/>
              <a:defRPr sz="600"/>
            </a:lvl6pPr>
            <a:lvl7pPr marL="1927559" indent="0">
              <a:buNone/>
              <a:defRPr sz="600"/>
            </a:lvl7pPr>
            <a:lvl8pPr marL="2248821" indent="0">
              <a:buNone/>
              <a:defRPr sz="600"/>
            </a:lvl8pPr>
            <a:lvl9pPr marL="2570081" indent="0">
              <a:buNone/>
              <a:defRPr sz="600"/>
            </a:lvl9pPr>
          </a:lstStyle>
          <a:p>
            <a:pPr lvl="0"/>
            <a:r>
              <a:rPr lang="en-US" smtClean="0"/>
              <a:t>Click to edit Master text styles</a:t>
            </a:r>
          </a:p>
        </p:txBody>
      </p:sp>
    </p:spTree>
    <p:extLst>
      <p:ext uri="{BB962C8B-B14F-4D97-AF65-F5344CB8AC3E}">
        <p14:creationId xmlns:p14="http://schemas.microsoft.com/office/powerpoint/2010/main" val="2288303177"/>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7"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7" y="612800"/>
            <a:ext cx="5486177" cy="4114354"/>
          </a:xfrm>
        </p:spPr>
        <p:txBody>
          <a:bodyPr/>
          <a:lstStyle>
            <a:lvl1pPr marL="0" indent="0">
              <a:buNone/>
              <a:defRPr sz="2200"/>
            </a:lvl1pPr>
            <a:lvl2pPr marL="321258" indent="0">
              <a:buNone/>
              <a:defRPr sz="2000"/>
            </a:lvl2pPr>
            <a:lvl3pPr marL="642519" indent="0">
              <a:buNone/>
              <a:defRPr sz="1700"/>
            </a:lvl3pPr>
            <a:lvl4pPr marL="963776" indent="0">
              <a:buNone/>
              <a:defRPr sz="1400"/>
            </a:lvl4pPr>
            <a:lvl5pPr marL="1285039" indent="0">
              <a:buNone/>
              <a:defRPr sz="1400"/>
            </a:lvl5pPr>
            <a:lvl6pPr marL="1606299" indent="0">
              <a:buNone/>
              <a:defRPr sz="1400"/>
            </a:lvl6pPr>
            <a:lvl7pPr marL="1927559" indent="0">
              <a:buNone/>
              <a:defRPr sz="1400"/>
            </a:lvl7pPr>
            <a:lvl8pPr marL="2248821" indent="0">
              <a:buNone/>
              <a:defRPr sz="1400"/>
            </a:lvl8pPr>
            <a:lvl9pPr marL="2570081" indent="0">
              <a:buNone/>
              <a:defRPr sz="1400"/>
            </a:lvl9pPr>
          </a:lstStyle>
          <a:p>
            <a:pPr lvl="0"/>
            <a:r>
              <a:rPr lang="en-US" noProof="0" smtClean="0">
                <a:sym typeface="Helvetica Neue" charset="0"/>
              </a:rPr>
              <a:t>Drag picture to placeholder or click icon to add</a:t>
            </a:r>
          </a:p>
        </p:txBody>
      </p:sp>
      <p:sp>
        <p:nvSpPr>
          <p:cNvPr id="4" name="Text Placeholder 3"/>
          <p:cNvSpPr>
            <a:spLocks noGrp="1"/>
          </p:cNvSpPr>
          <p:nvPr>
            <p:ph type="body" sz="half" idx="2"/>
          </p:nvPr>
        </p:nvSpPr>
        <p:spPr>
          <a:xfrm>
            <a:off x="1792647" y="5367860"/>
            <a:ext cx="5486177" cy="804788"/>
          </a:xfrm>
        </p:spPr>
        <p:txBody>
          <a:bodyPr/>
          <a:lstStyle>
            <a:lvl1pPr marL="0" indent="0">
              <a:buNone/>
              <a:defRPr sz="1000"/>
            </a:lvl1pPr>
            <a:lvl2pPr marL="321258" indent="0">
              <a:buNone/>
              <a:defRPr sz="800"/>
            </a:lvl2pPr>
            <a:lvl3pPr marL="642519" indent="0">
              <a:buNone/>
              <a:defRPr sz="700"/>
            </a:lvl3pPr>
            <a:lvl4pPr marL="963776" indent="0">
              <a:buNone/>
              <a:defRPr sz="600"/>
            </a:lvl4pPr>
            <a:lvl5pPr marL="1285039" indent="0">
              <a:buNone/>
              <a:defRPr sz="600"/>
            </a:lvl5pPr>
            <a:lvl6pPr marL="1606299" indent="0">
              <a:buNone/>
              <a:defRPr sz="600"/>
            </a:lvl6pPr>
            <a:lvl7pPr marL="1927559" indent="0">
              <a:buNone/>
              <a:defRPr sz="600"/>
            </a:lvl7pPr>
            <a:lvl8pPr marL="2248821" indent="0">
              <a:buNone/>
              <a:defRPr sz="600"/>
            </a:lvl8pPr>
            <a:lvl9pPr marL="2570081" indent="0">
              <a:buNone/>
              <a:defRPr sz="600"/>
            </a:lvl9pPr>
          </a:lstStyle>
          <a:p>
            <a:pPr lvl="0"/>
            <a:r>
              <a:rPr lang="en-US" smtClean="0"/>
              <a:t>Click to edit Master text styles</a:t>
            </a:r>
          </a:p>
        </p:txBody>
      </p:sp>
    </p:spTree>
    <p:extLst>
      <p:ext uri="{BB962C8B-B14F-4D97-AF65-F5344CB8AC3E}">
        <p14:creationId xmlns:p14="http://schemas.microsoft.com/office/powerpoint/2010/main" val="1163085079"/>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81" tIns="32140" rIns="64281" bIns="32140"/>
          <a:lstStyle/>
          <a:p>
            <a:r>
              <a:rPr lang="en-US" smtClean="0"/>
              <a:t>Click to edit Master title style</a:t>
            </a:r>
            <a:endParaRPr lang="en-US"/>
          </a:p>
        </p:txBody>
      </p:sp>
      <p:sp>
        <p:nvSpPr>
          <p:cNvPr id="3" name="Subtitle 2"/>
          <p:cNvSpPr>
            <a:spLocks noGrp="1"/>
          </p:cNvSpPr>
          <p:nvPr>
            <p:ph type="subTitle" idx="1"/>
          </p:nvPr>
        </p:nvSpPr>
        <p:spPr>
          <a:xfrm>
            <a:off x="1371824" y="3886650"/>
            <a:ext cx="6400354" cy="1752451"/>
          </a:xfrm>
        </p:spPr>
        <p:txBody>
          <a:bodyPr/>
          <a:lstStyle>
            <a:lvl1pPr marL="0" indent="0" algn="ctr">
              <a:buNone/>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03090650"/>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3847535"/>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7082" y="232184"/>
            <a:ext cx="2085082" cy="601860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1836" y="232184"/>
            <a:ext cx="6148090" cy="601860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3601932"/>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48" tIns="32123" rIns="64248" bIns="32123"/>
          <a:lstStyle/>
          <a:p>
            <a:r>
              <a:rPr lang="en-US" smtClean="0"/>
              <a:t>Click to edit Master title style</a:t>
            </a:r>
            <a:endParaRPr lang="en-US"/>
          </a:p>
        </p:txBody>
      </p:sp>
      <p:sp>
        <p:nvSpPr>
          <p:cNvPr id="3" name="Subtitle 2"/>
          <p:cNvSpPr>
            <a:spLocks noGrp="1"/>
          </p:cNvSpPr>
          <p:nvPr>
            <p:ph type="subTitle" idx="1"/>
          </p:nvPr>
        </p:nvSpPr>
        <p:spPr>
          <a:xfrm>
            <a:off x="1371824" y="3886660"/>
            <a:ext cx="6400354" cy="1752451"/>
          </a:xfrm>
        </p:spPr>
        <p:txBody>
          <a:bodyPr/>
          <a:lstStyle>
            <a:lvl1pPr marL="0" indent="0" algn="ctr">
              <a:buNone/>
              <a:defRPr/>
            </a:lvl1pPr>
            <a:lvl2pPr marL="321241" indent="0" algn="ctr">
              <a:buNone/>
              <a:defRPr/>
            </a:lvl2pPr>
            <a:lvl3pPr marL="642486" indent="0" algn="ctr">
              <a:buNone/>
              <a:defRPr/>
            </a:lvl3pPr>
            <a:lvl4pPr marL="963727" indent="0" algn="ctr">
              <a:buNone/>
              <a:defRPr/>
            </a:lvl4pPr>
            <a:lvl5pPr marL="1284973" indent="0" algn="ctr">
              <a:buNone/>
              <a:defRPr/>
            </a:lvl5pPr>
            <a:lvl6pPr marL="1606216" indent="0" algn="ctr">
              <a:buNone/>
              <a:defRPr/>
            </a:lvl6pPr>
            <a:lvl7pPr marL="1927460" indent="0" algn="ctr">
              <a:buNone/>
              <a:defRPr/>
            </a:lvl7pPr>
            <a:lvl8pPr marL="2248706" indent="0" algn="ctr">
              <a:buNone/>
              <a:defRPr/>
            </a:lvl8pPr>
            <a:lvl9pPr marL="256994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0063000"/>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48" tIns="32123" rIns="64248" bIns="32123"/>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9335703"/>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vert="horz" lIns="64248" tIns="32123" rIns="64248" bIns="32123"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241" indent="0">
              <a:buNone/>
              <a:defRPr sz="1300"/>
            </a:lvl2pPr>
            <a:lvl3pPr marL="642486" indent="0">
              <a:buNone/>
              <a:defRPr sz="1100"/>
            </a:lvl3pPr>
            <a:lvl4pPr marL="963727" indent="0">
              <a:buNone/>
              <a:defRPr sz="1000"/>
            </a:lvl4pPr>
            <a:lvl5pPr marL="1284973" indent="0">
              <a:buNone/>
              <a:defRPr sz="1000"/>
            </a:lvl5pPr>
            <a:lvl6pPr marL="1606216" indent="0">
              <a:buNone/>
              <a:defRPr sz="1000"/>
            </a:lvl6pPr>
            <a:lvl7pPr marL="1927460" indent="0">
              <a:buNone/>
              <a:defRPr sz="1000"/>
            </a:lvl7pPr>
            <a:lvl8pPr marL="2248706" indent="0">
              <a:buNone/>
              <a:defRPr sz="1000"/>
            </a:lvl8pPr>
            <a:lvl9pPr marL="2569949" indent="0">
              <a:buNone/>
              <a:defRPr sz="1000"/>
            </a:lvl9pPr>
          </a:lstStyle>
          <a:p>
            <a:pPr lvl="0"/>
            <a:r>
              <a:rPr lang="en-US" smtClean="0"/>
              <a:t>Click to edit Master text styles</a:t>
            </a:r>
          </a:p>
        </p:txBody>
      </p:sp>
    </p:spTree>
    <p:extLst>
      <p:ext uri="{BB962C8B-B14F-4D97-AF65-F5344CB8AC3E}">
        <p14:creationId xmlns:p14="http://schemas.microsoft.com/office/powerpoint/2010/main" val="4168624988"/>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48" tIns="32123" rIns="64248" bIns="32123"/>
          <a:lstStyle/>
          <a:p>
            <a:r>
              <a:rPr lang="en-US" smtClean="0"/>
              <a:t>Click to edit Master title style</a:t>
            </a:r>
            <a:endParaRPr lang="en-US"/>
          </a:p>
        </p:txBody>
      </p:sp>
      <p:sp>
        <p:nvSpPr>
          <p:cNvPr id="3" name="Content Placeholder 2"/>
          <p:cNvSpPr>
            <a:spLocks noGrp="1"/>
          </p:cNvSpPr>
          <p:nvPr>
            <p:ph sz="half" idx="1"/>
          </p:nvPr>
        </p:nvSpPr>
        <p:spPr>
          <a:xfrm>
            <a:off x="401836" y="607232"/>
            <a:ext cx="4116586" cy="5643563"/>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607232"/>
            <a:ext cx="4116586" cy="5643563"/>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614461"/>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48" tIns="32123" rIns="64248" bIns="32123"/>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241" indent="0">
              <a:buNone/>
              <a:defRPr sz="1400" b="1"/>
            </a:lvl2pPr>
            <a:lvl3pPr marL="642486" indent="0">
              <a:buNone/>
              <a:defRPr sz="1300" b="1"/>
            </a:lvl3pPr>
            <a:lvl4pPr marL="963727" indent="0">
              <a:buNone/>
              <a:defRPr sz="1100" b="1"/>
            </a:lvl4pPr>
            <a:lvl5pPr marL="1284973" indent="0">
              <a:buNone/>
              <a:defRPr sz="1100" b="1"/>
            </a:lvl5pPr>
            <a:lvl6pPr marL="1606216" indent="0">
              <a:buNone/>
              <a:defRPr sz="1100" b="1"/>
            </a:lvl6pPr>
            <a:lvl7pPr marL="1927460" indent="0">
              <a:buNone/>
              <a:defRPr sz="1100" b="1"/>
            </a:lvl7pPr>
            <a:lvl8pPr marL="2248706" indent="0">
              <a:buNone/>
              <a:defRPr sz="1100" b="1"/>
            </a:lvl8pPr>
            <a:lvl9pPr marL="256994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241" indent="0">
              <a:buNone/>
              <a:defRPr sz="1400" b="1"/>
            </a:lvl2pPr>
            <a:lvl3pPr marL="642486" indent="0">
              <a:buNone/>
              <a:defRPr sz="1300" b="1"/>
            </a:lvl3pPr>
            <a:lvl4pPr marL="963727" indent="0">
              <a:buNone/>
              <a:defRPr sz="1100" b="1"/>
            </a:lvl4pPr>
            <a:lvl5pPr marL="1284973" indent="0">
              <a:buNone/>
              <a:defRPr sz="1100" b="1"/>
            </a:lvl5pPr>
            <a:lvl6pPr marL="1606216" indent="0">
              <a:buNone/>
              <a:defRPr sz="1100" b="1"/>
            </a:lvl6pPr>
            <a:lvl7pPr marL="1927460" indent="0">
              <a:buNone/>
              <a:defRPr sz="1100" b="1"/>
            </a:lvl7pPr>
            <a:lvl8pPr marL="2248706" indent="0">
              <a:buNone/>
              <a:defRPr sz="1100" b="1"/>
            </a:lvl8pPr>
            <a:lvl9pPr marL="256994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3780063"/>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48" tIns="32123" rIns="64248" bIns="32123"/>
          <a:lstStyle/>
          <a:p>
            <a:r>
              <a:rPr lang="en-US" smtClean="0"/>
              <a:t>Click to edit Master title style</a:t>
            </a:r>
            <a:endParaRPr lang="en-US"/>
          </a:p>
        </p:txBody>
      </p:sp>
    </p:spTree>
    <p:extLst>
      <p:ext uri="{BB962C8B-B14F-4D97-AF65-F5344CB8AC3E}">
        <p14:creationId xmlns:p14="http://schemas.microsoft.com/office/powerpoint/2010/main" val="3361995402"/>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106664"/>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0" y="273486"/>
            <a:ext cx="3008189" cy="1161975"/>
          </a:xfrm>
          <a:prstGeom prst="rect">
            <a:avLst/>
          </a:prstGeom>
        </p:spPr>
        <p:txBody>
          <a:bodyPr vert="horz" lIns="64248" tIns="32123" rIns="64248" bIns="32123"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0" y="1435448"/>
            <a:ext cx="3008189" cy="4690318"/>
          </a:xfrm>
        </p:spPr>
        <p:txBody>
          <a:bodyPr/>
          <a:lstStyle>
            <a:lvl1pPr marL="0" indent="0">
              <a:buNone/>
              <a:defRPr sz="1000"/>
            </a:lvl1pPr>
            <a:lvl2pPr marL="321241" indent="0">
              <a:buNone/>
              <a:defRPr sz="800"/>
            </a:lvl2pPr>
            <a:lvl3pPr marL="642486" indent="0">
              <a:buNone/>
              <a:defRPr sz="700"/>
            </a:lvl3pPr>
            <a:lvl4pPr marL="963727" indent="0">
              <a:buNone/>
              <a:defRPr sz="600"/>
            </a:lvl4pPr>
            <a:lvl5pPr marL="1284973" indent="0">
              <a:buNone/>
              <a:defRPr sz="600"/>
            </a:lvl5pPr>
            <a:lvl6pPr marL="1606216" indent="0">
              <a:buNone/>
              <a:defRPr sz="600"/>
            </a:lvl6pPr>
            <a:lvl7pPr marL="1927460" indent="0">
              <a:buNone/>
              <a:defRPr sz="600"/>
            </a:lvl7pPr>
            <a:lvl8pPr marL="2248706" indent="0">
              <a:buNone/>
              <a:defRPr sz="600"/>
            </a:lvl8pPr>
            <a:lvl9pPr marL="2569949" indent="0">
              <a:buNone/>
              <a:defRPr sz="600"/>
            </a:lvl9pPr>
          </a:lstStyle>
          <a:p>
            <a:pPr lvl="0"/>
            <a:r>
              <a:rPr lang="en-US" smtClean="0"/>
              <a:t>Click to edit Master text styles</a:t>
            </a:r>
          </a:p>
        </p:txBody>
      </p:sp>
    </p:spTree>
    <p:extLst>
      <p:ext uri="{BB962C8B-B14F-4D97-AF65-F5344CB8AC3E}">
        <p14:creationId xmlns:p14="http://schemas.microsoft.com/office/powerpoint/2010/main" val="2363465793"/>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81" tIns="32140" rIns="64281" bIns="32140"/>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6382732"/>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8" y="4800824"/>
            <a:ext cx="5486177" cy="567035"/>
          </a:xfrm>
          <a:prstGeom prst="rect">
            <a:avLst/>
          </a:prstGeom>
        </p:spPr>
        <p:txBody>
          <a:bodyPr vert="horz" lIns="64248" tIns="32123" rIns="64248" bIns="32123"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8" y="612800"/>
            <a:ext cx="5486177" cy="4114354"/>
          </a:xfrm>
        </p:spPr>
        <p:txBody>
          <a:bodyPr/>
          <a:lstStyle>
            <a:lvl1pPr marL="0" indent="0">
              <a:buNone/>
              <a:defRPr sz="2200"/>
            </a:lvl1pPr>
            <a:lvl2pPr marL="321241" indent="0">
              <a:buNone/>
              <a:defRPr sz="2000"/>
            </a:lvl2pPr>
            <a:lvl3pPr marL="642486" indent="0">
              <a:buNone/>
              <a:defRPr sz="1700"/>
            </a:lvl3pPr>
            <a:lvl4pPr marL="963727" indent="0">
              <a:buNone/>
              <a:defRPr sz="1400"/>
            </a:lvl4pPr>
            <a:lvl5pPr marL="1284973" indent="0">
              <a:buNone/>
              <a:defRPr sz="1400"/>
            </a:lvl5pPr>
            <a:lvl6pPr marL="1606216" indent="0">
              <a:buNone/>
              <a:defRPr sz="1400"/>
            </a:lvl6pPr>
            <a:lvl7pPr marL="1927460" indent="0">
              <a:buNone/>
              <a:defRPr sz="1400"/>
            </a:lvl7pPr>
            <a:lvl8pPr marL="2248706" indent="0">
              <a:buNone/>
              <a:defRPr sz="1400"/>
            </a:lvl8pPr>
            <a:lvl9pPr marL="2569949" indent="0">
              <a:buNone/>
              <a:defRPr sz="1400"/>
            </a:lvl9pPr>
          </a:lstStyle>
          <a:p>
            <a:pPr lvl="0"/>
            <a:r>
              <a:rPr lang="en-US" noProof="0" smtClean="0">
                <a:sym typeface="Helvetica Neue" charset="0"/>
              </a:rPr>
              <a:t>Drag picture to placeholder or click icon to add</a:t>
            </a:r>
          </a:p>
        </p:txBody>
      </p:sp>
      <p:sp>
        <p:nvSpPr>
          <p:cNvPr id="4" name="Text Placeholder 3"/>
          <p:cNvSpPr>
            <a:spLocks noGrp="1"/>
          </p:cNvSpPr>
          <p:nvPr>
            <p:ph type="body" sz="half" idx="2"/>
          </p:nvPr>
        </p:nvSpPr>
        <p:spPr>
          <a:xfrm>
            <a:off x="1792648" y="5367860"/>
            <a:ext cx="5486177" cy="804788"/>
          </a:xfrm>
        </p:spPr>
        <p:txBody>
          <a:bodyPr/>
          <a:lstStyle>
            <a:lvl1pPr marL="0" indent="0">
              <a:buNone/>
              <a:defRPr sz="1000"/>
            </a:lvl1pPr>
            <a:lvl2pPr marL="321241" indent="0">
              <a:buNone/>
              <a:defRPr sz="800"/>
            </a:lvl2pPr>
            <a:lvl3pPr marL="642486" indent="0">
              <a:buNone/>
              <a:defRPr sz="700"/>
            </a:lvl3pPr>
            <a:lvl4pPr marL="963727" indent="0">
              <a:buNone/>
              <a:defRPr sz="600"/>
            </a:lvl4pPr>
            <a:lvl5pPr marL="1284973" indent="0">
              <a:buNone/>
              <a:defRPr sz="600"/>
            </a:lvl5pPr>
            <a:lvl6pPr marL="1606216" indent="0">
              <a:buNone/>
              <a:defRPr sz="600"/>
            </a:lvl6pPr>
            <a:lvl7pPr marL="1927460" indent="0">
              <a:buNone/>
              <a:defRPr sz="600"/>
            </a:lvl7pPr>
            <a:lvl8pPr marL="2248706" indent="0">
              <a:buNone/>
              <a:defRPr sz="600"/>
            </a:lvl8pPr>
            <a:lvl9pPr marL="2569949" indent="0">
              <a:buNone/>
              <a:defRPr sz="600"/>
            </a:lvl9pPr>
          </a:lstStyle>
          <a:p>
            <a:pPr lvl="0"/>
            <a:r>
              <a:rPr lang="en-US" smtClean="0"/>
              <a:t>Click to edit Master text styles</a:t>
            </a:r>
          </a:p>
        </p:txBody>
      </p:sp>
    </p:spTree>
    <p:extLst>
      <p:ext uri="{BB962C8B-B14F-4D97-AF65-F5344CB8AC3E}">
        <p14:creationId xmlns:p14="http://schemas.microsoft.com/office/powerpoint/2010/main" val="248055478"/>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48" tIns="32123" rIns="64248" bIns="32123"/>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4793306"/>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7082" y="274588"/>
            <a:ext cx="2085082" cy="5976193"/>
          </a:xfrm>
          <a:prstGeom prst="rect">
            <a:avLst/>
          </a:prstGeom>
        </p:spPr>
        <p:txBody>
          <a:bodyPr vert="eaVert" lIns="64248" tIns="32123" rIns="64248" bIns="32123"/>
          <a:lstStyle/>
          <a:p>
            <a:r>
              <a:rPr lang="en-US" smtClean="0"/>
              <a:t>Click to edit Master title style</a:t>
            </a:r>
            <a:endParaRPr lang="en-US"/>
          </a:p>
        </p:txBody>
      </p:sp>
      <p:sp>
        <p:nvSpPr>
          <p:cNvPr id="3" name="Vertical Text Placeholder 2"/>
          <p:cNvSpPr>
            <a:spLocks noGrp="1"/>
          </p:cNvSpPr>
          <p:nvPr>
            <p:ph type="body" orient="vert" idx="1"/>
          </p:nvPr>
        </p:nvSpPr>
        <p:spPr>
          <a:xfrm>
            <a:off x="401836" y="274588"/>
            <a:ext cx="6148090" cy="59761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297628"/>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61"/>
            <a:ext cx="6400354" cy="1752451"/>
          </a:xfrm>
          <a:prstGeom prst="rect">
            <a:avLst/>
          </a:prstGeom>
        </p:spPr>
        <p:txBody>
          <a:bodyPr vert="horz" lIns="64245" tIns="32121" rIns="64245" bIns="32121"/>
          <a:lstStyle>
            <a:lvl1pPr marL="0" indent="0" algn="ctr">
              <a:buNone/>
              <a:defRPr>
                <a:latin typeface="Helvetica Neue Light"/>
              </a:defRPr>
            </a:lvl1pPr>
            <a:lvl2pPr marL="321225" indent="0" algn="ctr">
              <a:buNone/>
              <a:defRPr/>
            </a:lvl2pPr>
            <a:lvl3pPr marL="642453" indent="0" algn="ctr">
              <a:buNone/>
              <a:defRPr/>
            </a:lvl3pPr>
            <a:lvl4pPr marL="963678" indent="0" algn="ctr">
              <a:buNone/>
              <a:defRPr/>
            </a:lvl4pPr>
            <a:lvl5pPr marL="1284908" indent="0" algn="ctr">
              <a:buNone/>
              <a:defRPr/>
            </a:lvl5pPr>
            <a:lvl6pPr marL="1606134" indent="0" algn="ctr">
              <a:buNone/>
              <a:defRPr/>
            </a:lvl6pPr>
            <a:lvl7pPr marL="1927362" indent="0" algn="ctr">
              <a:buNone/>
              <a:defRPr/>
            </a:lvl7pPr>
            <a:lvl8pPr marL="2248591" indent="0" algn="ctr">
              <a:buNone/>
              <a:defRPr/>
            </a:lvl8pPr>
            <a:lvl9pPr marL="2569817"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531999187"/>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647" y="1600661"/>
            <a:ext cx="8228707" cy="4525119"/>
          </a:xfrm>
          <a:prstGeom prst="rect">
            <a:avLst/>
          </a:prstGeom>
        </p:spPr>
        <p:txBody>
          <a:bodyPr vert="horz" lIns="64245" tIns="32121" rIns="64245" bIns="32121"/>
          <a:lstStyle>
            <a:lvl1pPr>
              <a:defRPr>
                <a:latin typeface="Helvetica Neue Light"/>
              </a:defRPr>
            </a:lvl1pPr>
            <a:lvl2pPr>
              <a:defRPr>
                <a:latin typeface="Helvetica Neue Light"/>
              </a:defRPr>
            </a:lvl2pPr>
            <a:lvl3pPr>
              <a:defRPr>
                <a:latin typeface="Helvetica Neue Light"/>
              </a:defRPr>
            </a:lvl3pPr>
            <a:lvl4pPr>
              <a:defRPr>
                <a:latin typeface="Helvetica Neue Light"/>
              </a:defRPr>
            </a:lvl4pPr>
            <a:lvl5pPr>
              <a:defRPr>
                <a:latin typeface="Helvetica Neue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7274157"/>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vert="horz" lIns="64245" tIns="32121" rIns="64245" bIns="32121" anchor="b"/>
          <a:lstStyle>
            <a:lvl1pPr marL="0" indent="0">
              <a:buNone/>
              <a:defRPr sz="1400">
                <a:latin typeface="Helvetica Neue Light"/>
              </a:defRPr>
            </a:lvl1pPr>
            <a:lvl2pPr marL="321225" indent="0">
              <a:buNone/>
              <a:defRPr sz="1300"/>
            </a:lvl2pPr>
            <a:lvl3pPr marL="642453" indent="0">
              <a:buNone/>
              <a:defRPr sz="1100"/>
            </a:lvl3pPr>
            <a:lvl4pPr marL="963678" indent="0">
              <a:buNone/>
              <a:defRPr sz="1000"/>
            </a:lvl4pPr>
            <a:lvl5pPr marL="1284908" indent="0">
              <a:buNone/>
              <a:defRPr sz="1000"/>
            </a:lvl5pPr>
            <a:lvl6pPr marL="1606134" indent="0">
              <a:buNone/>
              <a:defRPr sz="1000"/>
            </a:lvl6pPr>
            <a:lvl7pPr marL="1927362" indent="0">
              <a:buNone/>
              <a:defRPr sz="1000"/>
            </a:lvl7pPr>
            <a:lvl8pPr marL="2248591" indent="0">
              <a:buNone/>
              <a:defRPr sz="1000"/>
            </a:lvl8pPr>
            <a:lvl9pPr marL="2569817"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2205712968"/>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648" y="1600661"/>
            <a:ext cx="4060775" cy="4525119"/>
          </a:xfrm>
          <a:prstGeom prst="rect">
            <a:avLst/>
          </a:prstGeom>
        </p:spPr>
        <p:txBody>
          <a:bodyPr vert="horz" lIns="64245" tIns="32121" rIns="64245" bIns="32121"/>
          <a:lstStyle>
            <a:lvl1pPr>
              <a:defRPr sz="2000">
                <a:latin typeface="Helvetica Neue Light"/>
              </a:defRPr>
            </a:lvl1pPr>
            <a:lvl2pPr>
              <a:defRPr sz="1700">
                <a:latin typeface="Helvetica Neue Light"/>
              </a:defRPr>
            </a:lvl2pPr>
            <a:lvl3pPr>
              <a:defRPr sz="1400">
                <a:latin typeface="Helvetica Neue Light"/>
              </a:defRPr>
            </a:lvl3pPr>
            <a:lvl4pPr>
              <a:defRPr sz="1300">
                <a:latin typeface="Helvetica Neue Light"/>
              </a:defRPr>
            </a:lvl4pPr>
            <a:lvl5pPr>
              <a:defRPr sz="1300">
                <a:latin typeface="Helvetica Neue Light"/>
              </a:defRPr>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5579" y="1600661"/>
            <a:ext cx="4060775" cy="4525119"/>
          </a:xfrm>
          <a:prstGeom prst="rect">
            <a:avLst/>
          </a:prstGeom>
        </p:spPr>
        <p:txBody>
          <a:bodyPr vert="horz" lIns="64245" tIns="32121" rIns="64245" bIns="32121"/>
          <a:lstStyle>
            <a:lvl1pPr>
              <a:defRPr sz="2000">
                <a:latin typeface="Helvetica Neue Light"/>
              </a:defRPr>
            </a:lvl1pPr>
            <a:lvl2pPr>
              <a:defRPr sz="1700">
                <a:latin typeface="Helvetica Neue Light"/>
              </a:defRPr>
            </a:lvl2pPr>
            <a:lvl3pPr>
              <a:defRPr sz="1400">
                <a:latin typeface="Helvetica Neue Light"/>
              </a:defRPr>
            </a:lvl3pPr>
            <a:lvl4pPr>
              <a:defRPr sz="1300">
                <a:latin typeface="Helvetica Neue Light"/>
              </a:defRPr>
            </a:lvl4pPr>
            <a:lvl5pPr>
              <a:defRPr sz="1300">
                <a:latin typeface="Helvetica Neue Light"/>
              </a:defRPr>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30641891"/>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vert="horz" lIns="64245" tIns="32121" rIns="64245" bIns="32121" anchor="b"/>
          <a:lstStyle>
            <a:lvl1pPr marL="0" indent="0">
              <a:buNone/>
              <a:defRPr sz="1700" b="1">
                <a:latin typeface="Helvetica Neue Light"/>
              </a:defRPr>
            </a:lvl1pPr>
            <a:lvl2pPr marL="321225" indent="0">
              <a:buNone/>
              <a:defRPr sz="1400" b="1"/>
            </a:lvl2pPr>
            <a:lvl3pPr marL="642453" indent="0">
              <a:buNone/>
              <a:defRPr sz="1300" b="1"/>
            </a:lvl3pPr>
            <a:lvl4pPr marL="963678" indent="0">
              <a:buNone/>
              <a:defRPr sz="1100" b="1"/>
            </a:lvl4pPr>
            <a:lvl5pPr marL="1284908" indent="0">
              <a:buNone/>
              <a:defRPr sz="1100" b="1"/>
            </a:lvl5pPr>
            <a:lvl6pPr marL="1606134" indent="0">
              <a:buNone/>
              <a:defRPr sz="1100" b="1"/>
            </a:lvl6pPr>
            <a:lvl7pPr marL="1927362" indent="0">
              <a:buNone/>
              <a:defRPr sz="1100" b="1"/>
            </a:lvl7pPr>
            <a:lvl8pPr marL="2248591" indent="0">
              <a:buNone/>
              <a:defRPr sz="1100" b="1"/>
            </a:lvl8pPr>
            <a:lvl9pPr marL="2569817" indent="0">
              <a:buNone/>
              <a:defRPr sz="1100" b="1"/>
            </a:lvl9pPr>
          </a:lstStyle>
          <a:p>
            <a:pPr lvl="0"/>
            <a:r>
              <a:rPr lang="en-US" dirty="0"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vert="horz" lIns="64245" tIns="32121" rIns="64245" bIns="32121"/>
          <a:lstStyle>
            <a:lvl1pPr>
              <a:defRPr sz="1700">
                <a:latin typeface="Helvetica Neue Light"/>
              </a:defRPr>
            </a:lvl1pPr>
            <a:lvl2pPr>
              <a:defRPr sz="1400">
                <a:latin typeface="Helvetica Neue Light"/>
              </a:defRPr>
            </a:lvl2pPr>
            <a:lvl3pPr>
              <a:defRPr sz="1300">
                <a:latin typeface="Helvetica Neue Light"/>
              </a:defRPr>
            </a:lvl3pPr>
            <a:lvl4pPr>
              <a:defRPr sz="1100">
                <a:latin typeface="Helvetica Neue Light"/>
              </a:defRPr>
            </a:lvl4pPr>
            <a:lvl5pPr>
              <a:defRPr sz="1100">
                <a:latin typeface="Helvetica Neue Light"/>
              </a:defRPr>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4555" y="1534791"/>
            <a:ext cx="4041799" cy="639589"/>
          </a:xfrm>
          <a:prstGeom prst="rect">
            <a:avLst/>
          </a:prstGeom>
        </p:spPr>
        <p:txBody>
          <a:bodyPr vert="horz" lIns="64245" tIns="32121" rIns="64245" bIns="32121" anchor="b"/>
          <a:lstStyle>
            <a:lvl1pPr marL="0" indent="0">
              <a:buNone/>
              <a:defRPr sz="1700" b="1">
                <a:latin typeface="Helvetica Neue Light"/>
              </a:defRPr>
            </a:lvl1pPr>
            <a:lvl2pPr marL="321225" indent="0">
              <a:buNone/>
              <a:defRPr sz="1400" b="1"/>
            </a:lvl2pPr>
            <a:lvl3pPr marL="642453" indent="0">
              <a:buNone/>
              <a:defRPr sz="1300" b="1"/>
            </a:lvl3pPr>
            <a:lvl4pPr marL="963678" indent="0">
              <a:buNone/>
              <a:defRPr sz="1100" b="1"/>
            </a:lvl4pPr>
            <a:lvl5pPr marL="1284908" indent="0">
              <a:buNone/>
              <a:defRPr sz="1100" b="1"/>
            </a:lvl5pPr>
            <a:lvl6pPr marL="1606134" indent="0">
              <a:buNone/>
              <a:defRPr sz="1100" b="1"/>
            </a:lvl6pPr>
            <a:lvl7pPr marL="1927362" indent="0">
              <a:buNone/>
              <a:defRPr sz="1100" b="1"/>
            </a:lvl7pPr>
            <a:lvl8pPr marL="2248591" indent="0">
              <a:buNone/>
              <a:defRPr sz="1100" b="1"/>
            </a:lvl8pPr>
            <a:lvl9pPr marL="2569817" indent="0">
              <a:buNone/>
              <a:defRPr sz="1100" b="1"/>
            </a:lvl9pPr>
          </a:lstStyle>
          <a:p>
            <a:pPr lvl="0"/>
            <a:r>
              <a:rPr lang="en-US" dirty="0"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vert="horz" lIns="64245" tIns="32121" rIns="64245" bIns="32121"/>
          <a:lstStyle>
            <a:lvl1pPr>
              <a:defRPr sz="1700">
                <a:latin typeface="Helvetica Neue Light"/>
              </a:defRPr>
            </a:lvl1pPr>
            <a:lvl2pPr>
              <a:defRPr sz="1400">
                <a:latin typeface="Helvetica Neue Light"/>
              </a:defRPr>
            </a:lvl2pPr>
            <a:lvl3pPr>
              <a:defRPr sz="1300">
                <a:latin typeface="Helvetica Neue Light"/>
              </a:defRPr>
            </a:lvl3pPr>
            <a:lvl4pPr>
              <a:defRPr sz="1100">
                <a:latin typeface="Helvetica Neue Light"/>
              </a:defRPr>
            </a:lvl4pPr>
            <a:lvl5pPr>
              <a:defRPr sz="1100">
                <a:latin typeface="Helvetica Neue Light"/>
              </a:defRPr>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8858228"/>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17919129"/>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4752736"/>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vert="horz" lIns="64281" tIns="32140" rIns="64281" bIns="32140"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07" indent="0">
              <a:buNone/>
              <a:defRPr sz="1300"/>
            </a:lvl2pPr>
            <a:lvl3pPr marL="642816" indent="0">
              <a:buNone/>
              <a:defRPr sz="1100"/>
            </a:lvl3pPr>
            <a:lvl4pPr marL="964224" indent="0">
              <a:buNone/>
              <a:defRPr sz="1000"/>
            </a:lvl4pPr>
            <a:lvl5pPr marL="1285631" indent="0">
              <a:buNone/>
              <a:defRPr sz="1000"/>
            </a:lvl5pPr>
            <a:lvl6pPr marL="1607041" indent="0">
              <a:buNone/>
              <a:defRPr sz="1000"/>
            </a:lvl6pPr>
            <a:lvl7pPr marL="1928447" indent="0">
              <a:buNone/>
              <a:defRPr sz="1000"/>
            </a:lvl7pPr>
            <a:lvl8pPr marL="2249856" indent="0">
              <a:buNone/>
              <a:defRPr sz="1000"/>
            </a:lvl8pPr>
            <a:lvl9pPr marL="2571264" indent="0">
              <a:buNone/>
              <a:defRPr sz="1000"/>
            </a:lvl9pPr>
          </a:lstStyle>
          <a:p>
            <a:pPr lvl="0"/>
            <a:r>
              <a:rPr lang="en-US" smtClean="0"/>
              <a:t>Click to edit Master text styles</a:t>
            </a:r>
          </a:p>
        </p:txBody>
      </p:sp>
    </p:spTree>
    <p:extLst>
      <p:ext uri="{BB962C8B-B14F-4D97-AF65-F5344CB8AC3E}">
        <p14:creationId xmlns:p14="http://schemas.microsoft.com/office/powerpoint/2010/main" val="2759535592"/>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1" y="273487"/>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vert="horz" lIns="64245" tIns="32121" rIns="64245" bIns="32121"/>
          <a:lstStyle>
            <a:lvl1pPr>
              <a:defRPr sz="2200">
                <a:latin typeface="Helvetica Neue Light"/>
              </a:defRPr>
            </a:lvl1pPr>
            <a:lvl2pPr>
              <a:defRPr sz="2000">
                <a:latin typeface="Helvetica Neue Light"/>
              </a:defRPr>
            </a:lvl2pPr>
            <a:lvl3pPr>
              <a:defRPr sz="1700">
                <a:latin typeface="Helvetica Neue Light"/>
              </a:defRPr>
            </a:lvl3pPr>
            <a:lvl4pPr>
              <a:defRPr sz="1400">
                <a:latin typeface="Helvetica Neue Light"/>
              </a:defRPr>
            </a:lvl4pPr>
            <a:lvl5pPr>
              <a:defRPr sz="1400">
                <a:latin typeface="Helvetica Neue Light"/>
              </a:defRPr>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661" y="1435448"/>
            <a:ext cx="3008189" cy="4690318"/>
          </a:xfrm>
          <a:prstGeom prst="rect">
            <a:avLst/>
          </a:prstGeom>
        </p:spPr>
        <p:txBody>
          <a:bodyPr vert="horz" lIns="64245" tIns="32121" rIns="64245" bIns="32121"/>
          <a:lstStyle>
            <a:lvl1pPr marL="0" indent="0">
              <a:buNone/>
              <a:defRPr sz="1000">
                <a:latin typeface="Helvetica Neue Light"/>
              </a:defRPr>
            </a:lvl1pPr>
            <a:lvl2pPr marL="321225" indent="0">
              <a:buNone/>
              <a:defRPr sz="800"/>
            </a:lvl2pPr>
            <a:lvl3pPr marL="642453" indent="0">
              <a:buNone/>
              <a:defRPr sz="700"/>
            </a:lvl3pPr>
            <a:lvl4pPr marL="963678" indent="0">
              <a:buNone/>
              <a:defRPr sz="600"/>
            </a:lvl4pPr>
            <a:lvl5pPr marL="1284908" indent="0">
              <a:buNone/>
              <a:defRPr sz="600"/>
            </a:lvl5pPr>
            <a:lvl6pPr marL="1606134" indent="0">
              <a:buNone/>
              <a:defRPr sz="600"/>
            </a:lvl6pPr>
            <a:lvl7pPr marL="1927362" indent="0">
              <a:buNone/>
              <a:defRPr sz="600"/>
            </a:lvl7pPr>
            <a:lvl8pPr marL="2248591" indent="0">
              <a:buNone/>
              <a:defRPr sz="600"/>
            </a:lvl8pPr>
            <a:lvl9pPr marL="2569817" indent="0">
              <a:buNone/>
              <a:defRPr sz="600"/>
            </a:lvl9pPr>
          </a:lstStyle>
          <a:p>
            <a:pPr lvl="0"/>
            <a:r>
              <a:rPr lang="en-US" dirty="0" smtClean="0"/>
              <a:t>Click to edit Master text styles</a:t>
            </a:r>
          </a:p>
        </p:txBody>
      </p:sp>
    </p:spTree>
    <p:extLst>
      <p:ext uri="{BB962C8B-B14F-4D97-AF65-F5344CB8AC3E}">
        <p14:creationId xmlns:p14="http://schemas.microsoft.com/office/powerpoint/2010/main" val="360787476"/>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9"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9" y="612800"/>
            <a:ext cx="5486177" cy="4114354"/>
          </a:xfrm>
          <a:prstGeom prst="rect">
            <a:avLst/>
          </a:prstGeom>
        </p:spPr>
        <p:txBody>
          <a:bodyPr vert="horz" lIns="64245" tIns="32121" rIns="64245" bIns="32121"/>
          <a:lstStyle>
            <a:lvl1pPr marL="0" indent="0">
              <a:buNone/>
              <a:defRPr sz="2200">
                <a:latin typeface="Helvetica Neue Light"/>
              </a:defRPr>
            </a:lvl1pPr>
            <a:lvl2pPr marL="321225" indent="0">
              <a:buNone/>
              <a:defRPr sz="2000"/>
            </a:lvl2pPr>
            <a:lvl3pPr marL="642453" indent="0">
              <a:buNone/>
              <a:defRPr sz="1700"/>
            </a:lvl3pPr>
            <a:lvl4pPr marL="963678" indent="0">
              <a:buNone/>
              <a:defRPr sz="1400"/>
            </a:lvl4pPr>
            <a:lvl5pPr marL="1284908" indent="0">
              <a:buNone/>
              <a:defRPr sz="1400"/>
            </a:lvl5pPr>
            <a:lvl6pPr marL="1606134" indent="0">
              <a:buNone/>
              <a:defRPr sz="1400"/>
            </a:lvl6pPr>
            <a:lvl7pPr marL="1927362" indent="0">
              <a:buNone/>
              <a:defRPr sz="1400"/>
            </a:lvl7pPr>
            <a:lvl8pPr marL="2248591" indent="0">
              <a:buNone/>
              <a:defRPr sz="1400"/>
            </a:lvl8pPr>
            <a:lvl9pPr marL="2569817" indent="0">
              <a:buNone/>
              <a:defRPr sz="1400"/>
            </a:lvl9pPr>
          </a:lstStyle>
          <a:p>
            <a:pPr lvl="0"/>
            <a:r>
              <a:rPr lang="en-US" noProof="0" dirty="0" smtClean="0">
                <a:sym typeface="Helvetica Neue" charset="0"/>
              </a:rPr>
              <a:t>Drag picture to placeholder or click icon to add</a:t>
            </a:r>
          </a:p>
        </p:txBody>
      </p:sp>
      <p:sp>
        <p:nvSpPr>
          <p:cNvPr id="4" name="Text Placeholder 3"/>
          <p:cNvSpPr>
            <a:spLocks noGrp="1"/>
          </p:cNvSpPr>
          <p:nvPr>
            <p:ph type="body" sz="half" idx="2"/>
          </p:nvPr>
        </p:nvSpPr>
        <p:spPr>
          <a:xfrm>
            <a:off x="1792649" y="5367860"/>
            <a:ext cx="5486177" cy="804788"/>
          </a:xfrm>
          <a:prstGeom prst="rect">
            <a:avLst/>
          </a:prstGeom>
        </p:spPr>
        <p:txBody>
          <a:bodyPr vert="horz" lIns="64245" tIns="32121" rIns="64245" bIns="32121"/>
          <a:lstStyle>
            <a:lvl1pPr marL="0" indent="0">
              <a:buNone/>
              <a:defRPr sz="1000">
                <a:latin typeface="Helvetica Neue Light"/>
              </a:defRPr>
            </a:lvl1pPr>
            <a:lvl2pPr marL="321225" indent="0">
              <a:buNone/>
              <a:defRPr sz="800"/>
            </a:lvl2pPr>
            <a:lvl3pPr marL="642453" indent="0">
              <a:buNone/>
              <a:defRPr sz="700"/>
            </a:lvl3pPr>
            <a:lvl4pPr marL="963678" indent="0">
              <a:buNone/>
              <a:defRPr sz="600"/>
            </a:lvl4pPr>
            <a:lvl5pPr marL="1284908" indent="0">
              <a:buNone/>
              <a:defRPr sz="600"/>
            </a:lvl5pPr>
            <a:lvl6pPr marL="1606134" indent="0">
              <a:buNone/>
              <a:defRPr sz="600"/>
            </a:lvl6pPr>
            <a:lvl7pPr marL="1927362" indent="0">
              <a:buNone/>
              <a:defRPr sz="600"/>
            </a:lvl7pPr>
            <a:lvl8pPr marL="2248591" indent="0">
              <a:buNone/>
              <a:defRPr sz="600"/>
            </a:lvl8pPr>
            <a:lvl9pPr marL="2569817" indent="0">
              <a:buNone/>
              <a:defRPr sz="600"/>
            </a:lvl9pPr>
          </a:lstStyle>
          <a:p>
            <a:pPr lvl="0"/>
            <a:r>
              <a:rPr lang="en-US" dirty="0" smtClean="0"/>
              <a:t>Click to edit Master text styles</a:t>
            </a:r>
          </a:p>
        </p:txBody>
      </p:sp>
    </p:spTree>
    <p:extLst>
      <p:ext uri="{BB962C8B-B14F-4D97-AF65-F5344CB8AC3E}">
        <p14:creationId xmlns:p14="http://schemas.microsoft.com/office/powerpoint/2010/main" val="73026911"/>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61"/>
            <a:ext cx="8228707" cy="4525119"/>
          </a:xfrm>
          <a:prstGeom prst="rect">
            <a:avLst/>
          </a:prstGeom>
        </p:spPr>
        <p:txBody>
          <a:bodyPr vert="eaVert" lIns="64245" tIns="32121" rIns="64245" bIns="32121"/>
          <a:lstStyle>
            <a:lvl1pPr>
              <a:defRPr>
                <a:latin typeface="Helvetica Neue Light"/>
              </a:defRPr>
            </a:lvl1pPr>
            <a:lvl2pPr>
              <a:defRPr>
                <a:latin typeface="Helvetica Neue Light"/>
              </a:defRPr>
            </a:lvl2pPr>
            <a:lvl3pPr>
              <a:defRPr>
                <a:latin typeface="Helvetica Neue Light"/>
              </a:defRPr>
            </a:lvl3pPr>
            <a:lvl4pPr>
              <a:defRPr>
                <a:latin typeface="Helvetica Neue Light"/>
              </a:defRPr>
            </a:lvl4pPr>
            <a:lvl5pPr>
              <a:defRPr>
                <a:latin typeface="Helvetica Neue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60503361"/>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7082" y="232172"/>
            <a:ext cx="2085082" cy="58935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1836" y="232172"/>
            <a:ext cx="6148090" cy="5893594"/>
          </a:xfrm>
          <a:prstGeom prst="rect">
            <a:avLst/>
          </a:prstGeom>
        </p:spPr>
        <p:txBody>
          <a:bodyPr vert="eaVert" lIns="64245" tIns="32121" rIns="64245" bIns="32121"/>
          <a:lstStyle>
            <a:lvl1pPr>
              <a:defRPr>
                <a:latin typeface="Helvetica Neue Light"/>
              </a:defRPr>
            </a:lvl1pPr>
            <a:lvl2pPr>
              <a:defRPr>
                <a:latin typeface="Helvetica Neue Light"/>
              </a:defRPr>
            </a:lvl2pPr>
            <a:lvl3pPr>
              <a:defRPr>
                <a:latin typeface="Helvetica Neue Light"/>
              </a:defRPr>
            </a:lvl3pPr>
            <a:lvl4pPr>
              <a:defRPr>
                <a:latin typeface="Helvetica Neue Light"/>
              </a:defRPr>
            </a:lvl4pPr>
            <a:lvl5pPr>
              <a:defRPr>
                <a:latin typeface="Helvetica Neue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83967619"/>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62"/>
            <a:ext cx="6400354" cy="1752451"/>
          </a:xfrm>
        </p:spPr>
        <p:txBody>
          <a:bodyPr/>
          <a:lstStyle>
            <a:lvl1pPr marL="0" indent="0" algn="ctr">
              <a:buNone/>
              <a:defRPr/>
            </a:lvl1pPr>
            <a:lvl2pPr marL="321208" indent="0" algn="ctr">
              <a:buNone/>
              <a:defRPr/>
            </a:lvl2pPr>
            <a:lvl3pPr marL="642420" indent="0" algn="ctr">
              <a:buNone/>
              <a:defRPr/>
            </a:lvl3pPr>
            <a:lvl4pPr marL="963629" indent="0" algn="ctr">
              <a:buNone/>
              <a:defRPr/>
            </a:lvl4pPr>
            <a:lvl5pPr marL="1284842" indent="0" algn="ctr">
              <a:buNone/>
              <a:defRPr/>
            </a:lvl5pPr>
            <a:lvl6pPr marL="1606052" indent="0" algn="ctr">
              <a:buNone/>
              <a:defRPr/>
            </a:lvl6pPr>
            <a:lvl7pPr marL="1927263" indent="0" algn="ctr">
              <a:buNone/>
              <a:defRPr/>
            </a:lvl7pPr>
            <a:lvl8pPr marL="2248476" indent="0" algn="ctr">
              <a:buNone/>
              <a:defRPr/>
            </a:lvl8pPr>
            <a:lvl9pPr marL="2569686"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73025564"/>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723965"/>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208" indent="0">
              <a:buNone/>
              <a:defRPr sz="1300"/>
            </a:lvl2pPr>
            <a:lvl3pPr marL="642420" indent="0">
              <a:buNone/>
              <a:defRPr sz="1100"/>
            </a:lvl3pPr>
            <a:lvl4pPr marL="963629" indent="0">
              <a:buNone/>
              <a:defRPr sz="1000"/>
            </a:lvl4pPr>
            <a:lvl5pPr marL="1284842" indent="0">
              <a:buNone/>
              <a:defRPr sz="1000"/>
            </a:lvl5pPr>
            <a:lvl6pPr marL="1606052" indent="0">
              <a:buNone/>
              <a:defRPr sz="1000"/>
            </a:lvl6pPr>
            <a:lvl7pPr marL="1927263" indent="0">
              <a:buNone/>
              <a:defRPr sz="1000"/>
            </a:lvl7pPr>
            <a:lvl8pPr marL="2248476" indent="0">
              <a:buNone/>
              <a:defRPr sz="1000"/>
            </a:lvl8pPr>
            <a:lvl9pPr marL="2569686" indent="0">
              <a:buNone/>
              <a:defRPr sz="1000"/>
            </a:lvl9pPr>
          </a:lstStyle>
          <a:p>
            <a:pPr lvl="0"/>
            <a:r>
              <a:rPr lang="en-US" smtClean="0"/>
              <a:t>Click to edit Master text styles</a:t>
            </a:r>
          </a:p>
        </p:txBody>
      </p:sp>
    </p:spTree>
    <p:extLst>
      <p:ext uri="{BB962C8B-B14F-4D97-AF65-F5344CB8AC3E}">
        <p14:creationId xmlns:p14="http://schemas.microsoft.com/office/powerpoint/2010/main" val="2989282992"/>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1836" y="1634133"/>
            <a:ext cx="4116586" cy="461664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634133"/>
            <a:ext cx="4116586" cy="461664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2053057"/>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208" indent="0">
              <a:buNone/>
              <a:defRPr sz="1400" b="1"/>
            </a:lvl2pPr>
            <a:lvl3pPr marL="642420" indent="0">
              <a:buNone/>
              <a:defRPr sz="1300" b="1"/>
            </a:lvl3pPr>
            <a:lvl4pPr marL="963629" indent="0">
              <a:buNone/>
              <a:defRPr sz="1100" b="1"/>
            </a:lvl4pPr>
            <a:lvl5pPr marL="1284842" indent="0">
              <a:buNone/>
              <a:defRPr sz="1100" b="1"/>
            </a:lvl5pPr>
            <a:lvl6pPr marL="1606052" indent="0">
              <a:buNone/>
              <a:defRPr sz="1100" b="1"/>
            </a:lvl6pPr>
            <a:lvl7pPr marL="1927263" indent="0">
              <a:buNone/>
              <a:defRPr sz="1100" b="1"/>
            </a:lvl7pPr>
            <a:lvl8pPr marL="2248476" indent="0">
              <a:buNone/>
              <a:defRPr sz="1100" b="1"/>
            </a:lvl8pPr>
            <a:lvl9pPr marL="2569686"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208" indent="0">
              <a:buNone/>
              <a:defRPr sz="1400" b="1"/>
            </a:lvl2pPr>
            <a:lvl3pPr marL="642420" indent="0">
              <a:buNone/>
              <a:defRPr sz="1300" b="1"/>
            </a:lvl3pPr>
            <a:lvl4pPr marL="963629" indent="0">
              <a:buNone/>
              <a:defRPr sz="1100" b="1"/>
            </a:lvl4pPr>
            <a:lvl5pPr marL="1284842" indent="0">
              <a:buNone/>
              <a:defRPr sz="1100" b="1"/>
            </a:lvl5pPr>
            <a:lvl6pPr marL="1606052" indent="0">
              <a:buNone/>
              <a:defRPr sz="1100" b="1"/>
            </a:lvl6pPr>
            <a:lvl7pPr marL="1927263" indent="0">
              <a:buNone/>
              <a:defRPr sz="1100" b="1"/>
            </a:lvl7pPr>
            <a:lvl8pPr marL="2248476" indent="0">
              <a:buNone/>
              <a:defRPr sz="1100" b="1"/>
            </a:lvl8pPr>
            <a:lvl9pPr marL="2569686"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0610283"/>
      </p:ext>
    </p:extLst>
  </p:cSld>
  <p:clrMapOvr>
    <a:masterClrMapping/>
  </p:clrMapOvr>
  <p:transition xmlns:p14="http://schemas.microsoft.com/office/powerpoint/2010/mai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230393"/>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81" tIns="32140" rIns="64281" bIns="32140"/>
          <a:lstStyle/>
          <a:p>
            <a:r>
              <a:rPr lang="en-US" smtClean="0"/>
              <a:t>Click to edit Master title style</a:t>
            </a:r>
            <a:endParaRPr lang="en-US"/>
          </a:p>
        </p:txBody>
      </p:sp>
      <p:sp>
        <p:nvSpPr>
          <p:cNvPr id="3" name="Content Placeholder 2"/>
          <p:cNvSpPr>
            <a:spLocks noGrp="1"/>
          </p:cNvSpPr>
          <p:nvPr>
            <p:ph sz="half" idx="1"/>
          </p:nvPr>
        </p:nvSpPr>
        <p:spPr>
          <a:xfrm>
            <a:off x="303610" y="6197203"/>
            <a:ext cx="2848570" cy="5715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259336" y="6197203"/>
            <a:ext cx="2848570" cy="5715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0440356"/>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423059"/>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2" y="273488"/>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2" y="1435448"/>
            <a:ext cx="3008189" cy="4690318"/>
          </a:xfrm>
        </p:spPr>
        <p:txBody>
          <a:bodyPr/>
          <a:lstStyle>
            <a:lvl1pPr marL="0" indent="0">
              <a:buNone/>
              <a:defRPr sz="1000"/>
            </a:lvl1pPr>
            <a:lvl2pPr marL="321208" indent="0">
              <a:buNone/>
              <a:defRPr sz="800"/>
            </a:lvl2pPr>
            <a:lvl3pPr marL="642420" indent="0">
              <a:buNone/>
              <a:defRPr sz="700"/>
            </a:lvl3pPr>
            <a:lvl4pPr marL="963629" indent="0">
              <a:buNone/>
              <a:defRPr sz="600"/>
            </a:lvl4pPr>
            <a:lvl5pPr marL="1284842" indent="0">
              <a:buNone/>
              <a:defRPr sz="600"/>
            </a:lvl5pPr>
            <a:lvl6pPr marL="1606052" indent="0">
              <a:buNone/>
              <a:defRPr sz="600"/>
            </a:lvl6pPr>
            <a:lvl7pPr marL="1927263" indent="0">
              <a:buNone/>
              <a:defRPr sz="600"/>
            </a:lvl7pPr>
            <a:lvl8pPr marL="2248476" indent="0">
              <a:buNone/>
              <a:defRPr sz="600"/>
            </a:lvl8pPr>
            <a:lvl9pPr marL="2569686" indent="0">
              <a:buNone/>
              <a:defRPr sz="600"/>
            </a:lvl9pPr>
          </a:lstStyle>
          <a:p>
            <a:pPr lvl="0"/>
            <a:r>
              <a:rPr lang="en-US" smtClean="0"/>
              <a:t>Click to edit Master text styles</a:t>
            </a:r>
          </a:p>
        </p:txBody>
      </p:sp>
    </p:spTree>
    <p:extLst>
      <p:ext uri="{BB962C8B-B14F-4D97-AF65-F5344CB8AC3E}">
        <p14:creationId xmlns:p14="http://schemas.microsoft.com/office/powerpoint/2010/main" val="3276793101"/>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50"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50" y="612800"/>
            <a:ext cx="5486177" cy="4114354"/>
          </a:xfrm>
        </p:spPr>
        <p:txBody>
          <a:bodyPr/>
          <a:lstStyle>
            <a:lvl1pPr marL="0" indent="0">
              <a:buNone/>
              <a:defRPr sz="2200"/>
            </a:lvl1pPr>
            <a:lvl2pPr marL="321208" indent="0">
              <a:buNone/>
              <a:defRPr sz="2000"/>
            </a:lvl2pPr>
            <a:lvl3pPr marL="642420" indent="0">
              <a:buNone/>
              <a:defRPr sz="1700"/>
            </a:lvl3pPr>
            <a:lvl4pPr marL="963629" indent="0">
              <a:buNone/>
              <a:defRPr sz="1400"/>
            </a:lvl4pPr>
            <a:lvl5pPr marL="1284842" indent="0">
              <a:buNone/>
              <a:defRPr sz="1400"/>
            </a:lvl5pPr>
            <a:lvl6pPr marL="1606052" indent="0">
              <a:buNone/>
              <a:defRPr sz="1400"/>
            </a:lvl6pPr>
            <a:lvl7pPr marL="1927263" indent="0">
              <a:buNone/>
              <a:defRPr sz="1400"/>
            </a:lvl7pPr>
            <a:lvl8pPr marL="2248476" indent="0">
              <a:buNone/>
              <a:defRPr sz="1400"/>
            </a:lvl8pPr>
            <a:lvl9pPr marL="2569686" indent="0">
              <a:buNone/>
              <a:defRPr sz="1400"/>
            </a:lvl9pPr>
          </a:lstStyle>
          <a:p>
            <a:pPr lvl="0"/>
            <a:r>
              <a:rPr lang="en-US" noProof="0" smtClean="0">
                <a:sym typeface="Helvetica Neue" charset="0"/>
              </a:rPr>
              <a:t>Drag picture to placeholder or click icon to add</a:t>
            </a:r>
          </a:p>
        </p:txBody>
      </p:sp>
      <p:sp>
        <p:nvSpPr>
          <p:cNvPr id="4" name="Text Placeholder 3"/>
          <p:cNvSpPr>
            <a:spLocks noGrp="1"/>
          </p:cNvSpPr>
          <p:nvPr>
            <p:ph type="body" sz="half" idx="2"/>
          </p:nvPr>
        </p:nvSpPr>
        <p:spPr>
          <a:xfrm>
            <a:off x="1792650" y="5367860"/>
            <a:ext cx="5486177" cy="804788"/>
          </a:xfrm>
        </p:spPr>
        <p:txBody>
          <a:bodyPr/>
          <a:lstStyle>
            <a:lvl1pPr marL="0" indent="0">
              <a:buNone/>
              <a:defRPr sz="1000"/>
            </a:lvl1pPr>
            <a:lvl2pPr marL="321208" indent="0">
              <a:buNone/>
              <a:defRPr sz="800"/>
            </a:lvl2pPr>
            <a:lvl3pPr marL="642420" indent="0">
              <a:buNone/>
              <a:defRPr sz="700"/>
            </a:lvl3pPr>
            <a:lvl4pPr marL="963629" indent="0">
              <a:buNone/>
              <a:defRPr sz="600"/>
            </a:lvl4pPr>
            <a:lvl5pPr marL="1284842" indent="0">
              <a:buNone/>
              <a:defRPr sz="600"/>
            </a:lvl5pPr>
            <a:lvl6pPr marL="1606052" indent="0">
              <a:buNone/>
              <a:defRPr sz="600"/>
            </a:lvl6pPr>
            <a:lvl7pPr marL="1927263" indent="0">
              <a:buNone/>
              <a:defRPr sz="600"/>
            </a:lvl7pPr>
            <a:lvl8pPr marL="2248476" indent="0">
              <a:buNone/>
              <a:defRPr sz="600"/>
            </a:lvl8pPr>
            <a:lvl9pPr marL="2569686" indent="0">
              <a:buNone/>
              <a:defRPr sz="600"/>
            </a:lvl9pPr>
          </a:lstStyle>
          <a:p>
            <a:pPr lvl="0"/>
            <a:r>
              <a:rPr lang="en-US" smtClean="0"/>
              <a:t>Click to edit Master text styles</a:t>
            </a:r>
          </a:p>
        </p:txBody>
      </p:sp>
    </p:spTree>
    <p:extLst>
      <p:ext uri="{BB962C8B-B14F-4D97-AF65-F5344CB8AC3E}">
        <p14:creationId xmlns:p14="http://schemas.microsoft.com/office/powerpoint/2010/main" val="2760990019"/>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220289"/>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7082" y="232187"/>
            <a:ext cx="2085082" cy="601860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1836" y="232187"/>
            <a:ext cx="6148090" cy="601860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1205067"/>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39" tIns="32118" rIns="64239" bIns="32118"/>
          <a:lstStyle/>
          <a:p>
            <a:r>
              <a:rPr lang="en-US" smtClean="0"/>
              <a:t>Click to edit Master title style</a:t>
            </a:r>
            <a:endParaRPr lang="en-US"/>
          </a:p>
        </p:txBody>
      </p:sp>
      <p:sp>
        <p:nvSpPr>
          <p:cNvPr id="3" name="Subtitle 2"/>
          <p:cNvSpPr>
            <a:spLocks noGrp="1"/>
          </p:cNvSpPr>
          <p:nvPr>
            <p:ph type="subTitle" idx="1"/>
          </p:nvPr>
        </p:nvSpPr>
        <p:spPr>
          <a:xfrm>
            <a:off x="1371824" y="3886663"/>
            <a:ext cx="6400354" cy="1752451"/>
          </a:xfrm>
          <a:prstGeom prst="rect">
            <a:avLst/>
          </a:prstGeom>
        </p:spPr>
        <p:txBody>
          <a:bodyPr vert="horz" lIns="64239" tIns="32118" rIns="64239" bIns="32118"/>
          <a:lstStyle>
            <a:lvl1pPr marL="0" indent="0" algn="ctr">
              <a:buNone/>
              <a:defRPr>
                <a:latin typeface="Helvetica Neue Light"/>
              </a:defRPr>
            </a:lvl1pPr>
            <a:lvl2pPr marL="321192" indent="0" algn="ctr">
              <a:buNone/>
              <a:defRPr/>
            </a:lvl2pPr>
            <a:lvl3pPr marL="642387" indent="0" algn="ctr">
              <a:buNone/>
              <a:defRPr/>
            </a:lvl3pPr>
            <a:lvl4pPr marL="963580" indent="0" algn="ctr">
              <a:buNone/>
              <a:defRPr/>
            </a:lvl4pPr>
            <a:lvl5pPr marL="1284776" indent="0" algn="ctr">
              <a:buNone/>
              <a:defRPr/>
            </a:lvl5pPr>
            <a:lvl6pPr marL="1605970" indent="0" algn="ctr">
              <a:buNone/>
              <a:defRPr/>
            </a:lvl6pPr>
            <a:lvl7pPr marL="1927164" indent="0" algn="ctr">
              <a:buNone/>
              <a:defRPr/>
            </a:lvl7pPr>
            <a:lvl8pPr marL="2248361" indent="0" algn="ctr">
              <a:buNone/>
              <a:defRPr/>
            </a:lvl8pPr>
            <a:lvl9pPr marL="2569554"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51391995"/>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39" tIns="32118" rIns="64239" bIns="32118"/>
          <a:lstStyle/>
          <a:p>
            <a:r>
              <a:rPr lang="en-US" smtClean="0"/>
              <a:t>Click to edit Master title style</a:t>
            </a:r>
            <a:endParaRPr lang="en-US"/>
          </a:p>
        </p:txBody>
      </p:sp>
      <p:sp>
        <p:nvSpPr>
          <p:cNvPr id="3" name="Content Placeholder 2"/>
          <p:cNvSpPr>
            <a:spLocks noGrp="1"/>
          </p:cNvSpPr>
          <p:nvPr>
            <p:ph idx="1"/>
          </p:nvPr>
        </p:nvSpPr>
        <p:spPr>
          <a:xfrm>
            <a:off x="457647" y="1600663"/>
            <a:ext cx="8228707" cy="4525119"/>
          </a:xfrm>
          <a:prstGeom prst="rect">
            <a:avLst/>
          </a:prstGeom>
        </p:spPr>
        <p:txBody>
          <a:bodyPr vert="horz" lIns="64239" tIns="32118" rIns="64239" bIns="32118"/>
          <a:lstStyle>
            <a:lvl1pPr>
              <a:defRPr>
                <a:latin typeface="Helvetica Neue Light"/>
              </a:defRPr>
            </a:lvl1pPr>
            <a:lvl2pPr>
              <a:defRPr>
                <a:latin typeface="Helvetica Neue Light"/>
              </a:defRPr>
            </a:lvl2pPr>
            <a:lvl3pPr>
              <a:defRPr>
                <a:latin typeface="Helvetica Neue Light"/>
              </a:defRPr>
            </a:lvl3pPr>
            <a:lvl4pPr>
              <a:defRPr>
                <a:latin typeface="Helvetica Neue Light"/>
              </a:defRPr>
            </a:lvl4pPr>
            <a:lvl5pPr>
              <a:defRPr>
                <a:latin typeface="Helvetica Neue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9500718"/>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vert="horz" lIns="64239" tIns="32118" rIns="64239" bIns="32118"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vert="horz" lIns="64239" tIns="32118" rIns="64239" bIns="32118" anchor="b"/>
          <a:lstStyle>
            <a:lvl1pPr marL="0" indent="0">
              <a:buNone/>
              <a:defRPr sz="1400">
                <a:latin typeface="Helvetica Neue Light"/>
              </a:defRPr>
            </a:lvl1pPr>
            <a:lvl2pPr marL="321192" indent="0">
              <a:buNone/>
              <a:defRPr sz="1300"/>
            </a:lvl2pPr>
            <a:lvl3pPr marL="642387" indent="0">
              <a:buNone/>
              <a:defRPr sz="1100"/>
            </a:lvl3pPr>
            <a:lvl4pPr marL="963580" indent="0">
              <a:buNone/>
              <a:defRPr sz="1000"/>
            </a:lvl4pPr>
            <a:lvl5pPr marL="1284776" indent="0">
              <a:buNone/>
              <a:defRPr sz="1000"/>
            </a:lvl5pPr>
            <a:lvl6pPr marL="1605970" indent="0">
              <a:buNone/>
              <a:defRPr sz="1000"/>
            </a:lvl6pPr>
            <a:lvl7pPr marL="1927164" indent="0">
              <a:buNone/>
              <a:defRPr sz="1000"/>
            </a:lvl7pPr>
            <a:lvl8pPr marL="2248361" indent="0">
              <a:buNone/>
              <a:defRPr sz="1000"/>
            </a:lvl8pPr>
            <a:lvl9pPr marL="2569554"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39800090"/>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39" tIns="32118" rIns="64239" bIns="32118"/>
          <a:lstStyle/>
          <a:p>
            <a:r>
              <a:rPr lang="en-US" smtClean="0"/>
              <a:t>Click to edit Master title style</a:t>
            </a:r>
            <a:endParaRPr lang="en-US"/>
          </a:p>
        </p:txBody>
      </p:sp>
      <p:sp>
        <p:nvSpPr>
          <p:cNvPr id="3" name="Content Placeholder 2"/>
          <p:cNvSpPr>
            <a:spLocks noGrp="1"/>
          </p:cNvSpPr>
          <p:nvPr>
            <p:ph sz="half" idx="1"/>
          </p:nvPr>
        </p:nvSpPr>
        <p:spPr>
          <a:xfrm>
            <a:off x="457648" y="1600663"/>
            <a:ext cx="4060775" cy="4525119"/>
          </a:xfrm>
          <a:prstGeom prst="rect">
            <a:avLst/>
          </a:prstGeom>
        </p:spPr>
        <p:txBody>
          <a:bodyPr vert="horz" lIns="64239" tIns="32118" rIns="64239" bIns="32118"/>
          <a:lstStyle>
            <a:lvl1pPr>
              <a:defRPr sz="2000">
                <a:latin typeface="Helvetica Neue Light"/>
              </a:defRPr>
            </a:lvl1pPr>
            <a:lvl2pPr>
              <a:defRPr sz="1700">
                <a:latin typeface="Helvetica Neue Light"/>
              </a:defRPr>
            </a:lvl2pPr>
            <a:lvl3pPr>
              <a:defRPr sz="1400">
                <a:latin typeface="Helvetica Neue Light"/>
              </a:defRPr>
            </a:lvl3pPr>
            <a:lvl4pPr>
              <a:defRPr sz="1300">
                <a:latin typeface="Helvetica Neue Light"/>
              </a:defRPr>
            </a:lvl4pPr>
            <a:lvl5pPr>
              <a:defRPr sz="1300">
                <a:latin typeface="Helvetica Neue Light"/>
              </a:defRPr>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5579" y="1600663"/>
            <a:ext cx="4060775" cy="4525119"/>
          </a:xfrm>
          <a:prstGeom prst="rect">
            <a:avLst/>
          </a:prstGeom>
        </p:spPr>
        <p:txBody>
          <a:bodyPr vert="horz" lIns="64239" tIns="32118" rIns="64239" bIns="32118"/>
          <a:lstStyle>
            <a:lvl1pPr>
              <a:defRPr sz="2000">
                <a:latin typeface="Helvetica Neue Light"/>
              </a:defRPr>
            </a:lvl1pPr>
            <a:lvl2pPr>
              <a:defRPr sz="1700">
                <a:latin typeface="Helvetica Neue Light"/>
              </a:defRPr>
            </a:lvl2pPr>
            <a:lvl3pPr>
              <a:defRPr sz="1400">
                <a:latin typeface="Helvetica Neue Light"/>
              </a:defRPr>
            </a:lvl3pPr>
            <a:lvl4pPr>
              <a:defRPr sz="1300">
                <a:latin typeface="Helvetica Neue Light"/>
              </a:defRPr>
            </a:lvl4pPr>
            <a:lvl5pPr>
              <a:defRPr sz="1300">
                <a:latin typeface="Helvetica Neue Light"/>
              </a:defRPr>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26596520"/>
      </p:ext>
    </p:extLst>
  </p:cSld>
  <p:clrMapOvr>
    <a:masterClrMapping/>
  </p:clrMapOvr>
  <p:transition xmlns:p14="http://schemas.microsoft.com/office/powerpoint/2010/mai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39" tIns="32118" rIns="64239" bIns="32118"/>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vert="horz" lIns="64239" tIns="32118" rIns="64239" bIns="32118" anchor="b"/>
          <a:lstStyle>
            <a:lvl1pPr marL="0" indent="0">
              <a:buNone/>
              <a:defRPr sz="1700" b="1">
                <a:latin typeface="Helvetica Neue Light"/>
              </a:defRPr>
            </a:lvl1pPr>
            <a:lvl2pPr marL="321192" indent="0">
              <a:buNone/>
              <a:defRPr sz="1400" b="1"/>
            </a:lvl2pPr>
            <a:lvl3pPr marL="642387" indent="0">
              <a:buNone/>
              <a:defRPr sz="1300" b="1"/>
            </a:lvl3pPr>
            <a:lvl4pPr marL="963580" indent="0">
              <a:buNone/>
              <a:defRPr sz="1100" b="1"/>
            </a:lvl4pPr>
            <a:lvl5pPr marL="1284776" indent="0">
              <a:buNone/>
              <a:defRPr sz="1100" b="1"/>
            </a:lvl5pPr>
            <a:lvl6pPr marL="1605970" indent="0">
              <a:buNone/>
              <a:defRPr sz="1100" b="1"/>
            </a:lvl6pPr>
            <a:lvl7pPr marL="1927164" indent="0">
              <a:buNone/>
              <a:defRPr sz="1100" b="1"/>
            </a:lvl7pPr>
            <a:lvl8pPr marL="2248361" indent="0">
              <a:buNone/>
              <a:defRPr sz="1100" b="1"/>
            </a:lvl8pPr>
            <a:lvl9pPr marL="2569554" indent="0">
              <a:buNone/>
              <a:defRPr sz="1100" b="1"/>
            </a:lvl9pPr>
          </a:lstStyle>
          <a:p>
            <a:pPr lvl="0"/>
            <a:r>
              <a:rPr lang="en-US" dirty="0"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vert="horz" lIns="64239" tIns="32118" rIns="64239" bIns="32118"/>
          <a:lstStyle>
            <a:lvl1pPr>
              <a:defRPr sz="1700">
                <a:latin typeface="Helvetica Neue Light"/>
              </a:defRPr>
            </a:lvl1pPr>
            <a:lvl2pPr>
              <a:defRPr sz="1400">
                <a:latin typeface="Helvetica Neue Light"/>
              </a:defRPr>
            </a:lvl2pPr>
            <a:lvl3pPr>
              <a:defRPr sz="1300">
                <a:latin typeface="Helvetica Neue Light"/>
              </a:defRPr>
            </a:lvl3pPr>
            <a:lvl4pPr>
              <a:defRPr sz="1100">
                <a:latin typeface="Helvetica Neue Light"/>
              </a:defRPr>
            </a:lvl4pPr>
            <a:lvl5pPr>
              <a:defRPr sz="1100">
                <a:latin typeface="Helvetica Neue Light"/>
              </a:defRPr>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4555" y="1534791"/>
            <a:ext cx="4041799" cy="639589"/>
          </a:xfrm>
          <a:prstGeom prst="rect">
            <a:avLst/>
          </a:prstGeom>
        </p:spPr>
        <p:txBody>
          <a:bodyPr vert="horz" lIns="64239" tIns="32118" rIns="64239" bIns="32118" anchor="b"/>
          <a:lstStyle>
            <a:lvl1pPr marL="0" indent="0">
              <a:buNone/>
              <a:defRPr sz="1700" b="1">
                <a:latin typeface="Helvetica Neue Light"/>
              </a:defRPr>
            </a:lvl1pPr>
            <a:lvl2pPr marL="321192" indent="0">
              <a:buNone/>
              <a:defRPr sz="1400" b="1"/>
            </a:lvl2pPr>
            <a:lvl3pPr marL="642387" indent="0">
              <a:buNone/>
              <a:defRPr sz="1300" b="1"/>
            </a:lvl3pPr>
            <a:lvl4pPr marL="963580" indent="0">
              <a:buNone/>
              <a:defRPr sz="1100" b="1"/>
            </a:lvl4pPr>
            <a:lvl5pPr marL="1284776" indent="0">
              <a:buNone/>
              <a:defRPr sz="1100" b="1"/>
            </a:lvl5pPr>
            <a:lvl6pPr marL="1605970" indent="0">
              <a:buNone/>
              <a:defRPr sz="1100" b="1"/>
            </a:lvl6pPr>
            <a:lvl7pPr marL="1927164" indent="0">
              <a:buNone/>
              <a:defRPr sz="1100" b="1"/>
            </a:lvl7pPr>
            <a:lvl8pPr marL="2248361" indent="0">
              <a:buNone/>
              <a:defRPr sz="1100" b="1"/>
            </a:lvl8pPr>
            <a:lvl9pPr marL="2569554" indent="0">
              <a:buNone/>
              <a:defRPr sz="1100" b="1"/>
            </a:lvl9pPr>
          </a:lstStyle>
          <a:p>
            <a:pPr lvl="0"/>
            <a:r>
              <a:rPr lang="en-US" dirty="0"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vert="horz" lIns="64239" tIns="32118" rIns="64239" bIns="32118"/>
          <a:lstStyle>
            <a:lvl1pPr>
              <a:defRPr sz="1700">
                <a:latin typeface="Helvetica Neue Light"/>
              </a:defRPr>
            </a:lvl1pPr>
            <a:lvl2pPr>
              <a:defRPr sz="1400">
                <a:latin typeface="Helvetica Neue Light"/>
              </a:defRPr>
            </a:lvl2pPr>
            <a:lvl3pPr>
              <a:defRPr sz="1300">
                <a:latin typeface="Helvetica Neue Light"/>
              </a:defRPr>
            </a:lvl3pPr>
            <a:lvl4pPr>
              <a:defRPr sz="1100">
                <a:latin typeface="Helvetica Neue Light"/>
              </a:defRPr>
            </a:lvl4pPr>
            <a:lvl5pPr>
              <a:defRPr sz="1100">
                <a:latin typeface="Helvetica Neue Light"/>
              </a:defRPr>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46354057"/>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81" tIns="32140" rIns="64281" bIns="32140"/>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07" indent="0">
              <a:buNone/>
              <a:defRPr sz="1400" b="1"/>
            </a:lvl2pPr>
            <a:lvl3pPr marL="642816" indent="0">
              <a:buNone/>
              <a:defRPr sz="1300" b="1"/>
            </a:lvl3pPr>
            <a:lvl4pPr marL="964224" indent="0">
              <a:buNone/>
              <a:defRPr sz="1100" b="1"/>
            </a:lvl4pPr>
            <a:lvl5pPr marL="1285631" indent="0">
              <a:buNone/>
              <a:defRPr sz="1100" b="1"/>
            </a:lvl5pPr>
            <a:lvl6pPr marL="1607041" indent="0">
              <a:buNone/>
              <a:defRPr sz="1100" b="1"/>
            </a:lvl6pPr>
            <a:lvl7pPr marL="1928447" indent="0">
              <a:buNone/>
              <a:defRPr sz="1100" b="1"/>
            </a:lvl7pPr>
            <a:lvl8pPr marL="2249856" indent="0">
              <a:buNone/>
              <a:defRPr sz="1100" b="1"/>
            </a:lvl8pPr>
            <a:lvl9pPr marL="2571264"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07" indent="0">
              <a:buNone/>
              <a:defRPr sz="1400" b="1"/>
            </a:lvl2pPr>
            <a:lvl3pPr marL="642816" indent="0">
              <a:buNone/>
              <a:defRPr sz="1300" b="1"/>
            </a:lvl3pPr>
            <a:lvl4pPr marL="964224" indent="0">
              <a:buNone/>
              <a:defRPr sz="1100" b="1"/>
            </a:lvl4pPr>
            <a:lvl5pPr marL="1285631" indent="0">
              <a:buNone/>
              <a:defRPr sz="1100" b="1"/>
            </a:lvl5pPr>
            <a:lvl6pPr marL="1607041" indent="0">
              <a:buNone/>
              <a:defRPr sz="1100" b="1"/>
            </a:lvl6pPr>
            <a:lvl7pPr marL="1928447" indent="0">
              <a:buNone/>
              <a:defRPr sz="1100" b="1"/>
            </a:lvl7pPr>
            <a:lvl8pPr marL="2249856" indent="0">
              <a:buNone/>
              <a:defRPr sz="1100" b="1"/>
            </a:lvl8pPr>
            <a:lvl9pPr marL="2571264"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1979820"/>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39" tIns="32118" rIns="64239" bIns="32118"/>
          <a:lstStyle/>
          <a:p>
            <a:r>
              <a:rPr lang="en-US" smtClean="0"/>
              <a:t>Click to edit Master title style</a:t>
            </a:r>
            <a:endParaRPr lang="en-US"/>
          </a:p>
        </p:txBody>
      </p:sp>
    </p:spTree>
    <p:extLst>
      <p:ext uri="{BB962C8B-B14F-4D97-AF65-F5344CB8AC3E}">
        <p14:creationId xmlns:p14="http://schemas.microsoft.com/office/powerpoint/2010/main" val="4196404527"/>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063579"/>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3" y="273489"/>
            <a:ext cx="3008189" cy="1161975"/>
          </a:xfrm>
          <a:prstGeom prst="rect">
            <a:avLst/>
          </a:prstGeom>
        </p:spPr>
        <p:txBody>
          <a:bodyPr vert="horz" lIns="64239" tIns="32118" rIns="64239" bIns="32118"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vert="horz" lIns="64239" tIns="32118" rIns="64239" bIns="32118"/>
          <a:lstStyle>
            <a:lvl1pPr>
              <a:defRPr sz="2200">
                <a:latin typeface="Helvetica Neue Light"/>
              </a:defRPr>
            </a:lvl1pPr>
            <a:lvl2pPr>
              <a:defRPr sz="2000">
                <a:latin typeface="Helvetica Neue Light"/>
              </a:defRPr>
            </a:lvl2pPr>
            <a:lvl3pPr>
              <a:defRPr sz="1700">
                <a:latin typeface="Helvetica Neue Light"/>
              </a:defRPr>
            </a:lvl3pPr>
            <a:lvl4pPr>
              <a:defRPr sz="1400">
                <a:latin typeface="Helvetica Neue Light"/>
              </a:defRPr>
            </a:lvl4pPr>
            <a:lvl5pPr>
              <a:defRPr sz="1400">
                <a:latin typeface="Helvetica Neue Light"/>
              </a:defRPr>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663" y="1435448"/>
            <a:ext cx="3008189" cy="4690318"/>
          </a:xfrm>
          <a:prstGeom prst="rect">
            <a:avLst/>
          </a:prstGeom>
        </p:spPr>
        <p:txBody>
          <a:bodyPr vert="horz" lIns="64239" tIns="32118" rIns="64239" bIns="32118"/>
          <a:lstStyle>
            <a:lvl1pPr marL="0" indent="0">
              <a:buNone/>
              <a:defRPr sz="1000">
                <a:latin typeface="Helvetica Neue Light"/>
              </a:defRPr>
            </a:lvl1pPr>
            <a:lvl2pPr marL="321192" indent="0">
              <a:buNone/>
              <a:defRPr sz="800"/>
            </a:lvl2pPr>
            <a:lvl3pPr marL="642387" indent="0">
              <a:buNone/>
              <a:defRPr sz="700"/>
            </a:lvl3pPr>
            <a:lvl4pPr marL="963580" indent="0">
              <a:buNone/>
              <a:defRPr sz="600"/>
            </a:lvl4pPr>
            <a:lvl5pPr marL="1284776" indent="0">
              <a:buNone/>
              <a:defRPr sz="600"/>
            </a:lvl5pPr>
            <a:lvl6pPr marL="1605970" indent="0">
              <a:buNone/>
              <a:defRPr sz="600"/>
            </a:lvl6pPr>
            <a:lvl7pPr marL="1927164" indent="0">
              <a:buNone/>
              <a:defRPr sz="600"/>
            </a:lvl7pPr>
            <a:lvl8pPr marL="2248361" indent="0">
              <a:buNone/>
              <a:defRPr sz="600"/>
            </a:lvl8pPr>
            <a:lvl9pPr marL="2569554" indent="0">
              <a:buNone/>
              <a:defRPr sz="600"/>
            </a:lvl9pPr>
          </a:lstStyle>
          <a:p>
            <a:pPr lvl="0"/>
            <a:r>
              <a:rPr lang="en-US" dirty="0" smtClean="0"/>
              <a:t>Click to edit Master text styles</a:t>
            </a:r>
          </a:p>
        </p:txBody>
      </p:sp>
    </p:spTree>
    <p:extLst>
      <p:ext uri="{BB962C8B-B14F-4D97-AF65-F5344CB8AC3E}">
        <p14:creationId xmlns:p14="http://schemas.microsoft.com/office/powerpoint/2010/main" val="2247581723"/>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51" y="4800824"/>
            <a:ext cx="5486177" cy="567035"/>
          </a:xfrm>
          <a:prstGeom prst="rect">
            <a:avLst/>
          </a:prstGeom>
        </p:spPr>
        <p:txBody>
          <a:bodyPr vert="horz" lIns="64239" tIns="32118" rIns="64239" bIns="32118"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51" y="612800"/>
            <a:ext cx="5486177" cy="4114354"/>
          </a:xfrm>
          <a:prstGeom prst="rect">
            <a:avLst/>
          </a:prstGeom>
        </p:spPr>
        <p:txBody>
          <a:bodyPr vert="horz" lIns="64239" tIns="32118" rIns="64239" bIns="32118"/>
          <a:lstStyle>
            <a:lvl1pPr marL="0" indent="0">
              <a:buNone/>
              <a:defRPr sz="2200">
                <a:latin typeface="Helvetica Neue Light"/>
              </a:defRPr>
            </a:lvl1pPr>
            <a:lvl2pPr marL="321192" indent="0">
              <a:buNone/>
              <a:defRPr sz="2000"/>
            </a:lvl2pPr>
            <a:lvl3pPr marL="642387" indent="0">
              <a:buNone/>
              <a:defRPr sz="1700"/>
            </a:lvl3pPr>
            <a:lvl4pPr marL="963580" indent="0">
              <a:buNone/>
              <a:defRPr sz="1400"/>
            </a:lvl4pPr>
            <a:lvl5pPr marL="1284776" indent="0">
              <a:buNone/>
              <a:defRPr sz="1400"/>
            </a:lvl5pPr>
            <a:lvl6pPr marL="1605970" indent="0">
              <a:buNone/>
              <a:defRPr sz="1400"/>
            </a:lvl6pPr>
            <a:lvl7pPr marL="1927164" indent="0">
              <a:buNone/>
              <a:defRPr sz="1400"/>
            </a:lvl7pPr>
            <a:lvl8pPr marL="2248361" indent="0">
              <a:buNone/>
              <a:defRPr sz="1400"/>
            </a:lvl8pPr>
            <a:lvl9pPr marL="2569554" indent="0">
              <a:buNone/>
              <a:defRPr sz="1400"/>
            </a:lvl9pPr>
          </a:lstStyle>
          <a:p>
            <a:pPr lvl="0"/>
            <a:r>
              <a:rPr lang="en-US" noProof="0" dirty="0" smtClean="0">
                <a:sym typeface="Helvetica Neue" charset="0"/>
              </a:rPr>
              <a:t>Drag picture to placeholder or click icon to add</a:t>
            </a:r>
          </a:p>
        </p:txBody>
      </p:sp>
      <p:sp>
        <p:nvSpPr>
          <p:cNvPr id="4" name="Text Placeholder 3"/>
          <p:cNvSpPr>
            <a:spLocks noGrp="1"/>
          </p:cNvSpPr>
          <p:nvPr>
            <p:ph type="body" sz="half" idx="2"/>
          </p:nvPr>
        </p:nvSpPr>
        <p:spPr>
          <a:xfrm>
            <a:off x="1792651" y="5367860"/>
            <a:ext cx="5486177" cy="804788"/>
          </a:xfrm>
          <a:prstGeom prst="rect">
            <a:avLst/>
          </a:prstGeom>
        </p:spPr>
        <p:txBody>
          <a:bodyPr vert="horz" lIns="64239" tIns="32118" rIns="64239" bIns="32118"/>
          <a:lstStyle>
            <a:lvl1pPr marL="0" indent="0">
              <a:buNone/>
              <a:defRPr sz="1000">
                <a:latin typeface="Helvetica Neue Light"/>
              </a:defRPr>
            </a:lvl1pPr>
            <a:lvl2pPr marL="321192" indent="0">
              <a:buNone/>
              <a:defRPr sz="800"/>
            </a:lvl2pPr>
            <a:lvl3pPr marL="642387" indent="0">
              <a:buNone/>
              <a:defRPr sz="700"/>
            </a:lvl3pPr>
            <a:lvl4pPr marL="963580" indent="0">
              <a:buNone/>
              <a:defRPr sz="600"/>
            </a:lvl4pPr>
            <a:lvl5pPr marL="1284776" indent="0">
              <a:buNone/>
              <a:defRPr sz="600"/>
            </a:lvl5pPr>
            <a:lvl6pPr marL="1605970" indent="0">
              <a:buNone/>
              <a:defRPr sz="600"/>
            </a:lvl6pPr>
            <a:lvl7pPr marL="1927164" indent="0">
              <a:buNone/>
              <a:defRPr sz="600"/>
            </a:lvl7pPr>
            <a:lvl8pPr marL="2248361" indent="0">
              <a:buNone/>
              <a:defRPr sz="600"/>
            </a:lvl8pPr>
            <a:lvl9pPr marL="2569554" indent="0">
              <a:buNone/>
              <a:defRPr sz="600"/>
            </a:lvl9pPr>
          </a:lstStyle>
          <a:p>
            <a:pPr lvl="0"/>
            <a:r>
              <a:rPr lang="en-US" dirty="0" smtClean="0"/>
              <a:t>Click to edit Master text styles</a:t>
            </a:r>
          </a:p>
        </p:txBody>
      </p:sp>
    </p:spTree>
    <p:extLst>
      <p:ext uri="{BB962C8B-B14F-4D97-AF65-F5344CB8AC3E}">
        <p14:creationId xmlns:p14="http://schemas.microsoft.com/office/powerpoint/2010/main" val="1277885570"/>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39" tIns="32118" rIns="64239" bIns="32118"/>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63"/>
            <a:ext cx="8228707" cy="4525119"/>
          </a:xfrm>
          <a:prstGeom prst="rect">
            <a:avLst/>
          </a:prstGeom>
        </p:spPr>
        <p:txBody>
          <a:bodyPr vert="eaVert" lIns="64239" tIns="32118" rIns="64239" bIns="32118"/>
          <a:lstStyle>
            <a:lvl1pPr>
              <a:defRPr>
                <a:latin typeface="Helvetica Neue Light"/>
              </a:defRPr>
            </a:lvl1pPr>
            <a:lvl2pPr>
              <a:defRPr>
                <a:latin typeface="Helvetica Neue Light"/>
              </a:defRPr>
            </a:lvl2pPr>
            <a:lvl3pPr>
              <a:defRPr>
                <a:latin typeface="Helvetica Neue Light"/>
              </a:defRPr>
            </a:lvl3pPr>
            <a:lvl4pPr>
              <a:defRPr>
                <a:latin typeface="Helvetica Neue Light"/>
              </a:defRPr>
            </a:lvl4pPr>
            <a:lvl5pPr>
              <a:defRPr>
                <a:latin typeface="Helvetica Neue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24376842"/>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274588"/>
            <a:ext cx="2057176" cy="5851178"/>
          </a:xfrm>
          <a:prstGeom prst="rect">
            <a:avLst/>
          </a:prstGeom>
        </p:spPr>
        <p:txBody>
          <a:bodyPr vert="eaVert" lIns="64239" tIns="32118" rIns="64239" bIns="32118"/>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274588"/>
            <a:ext cx="6064374" cy="5851178"/>
          </a:xfrm>
          <a:prstGeom prst="rect">
            <a:avLst/>
          </a:prstGeom>
        </p:spPr>
        <p:txBody>
          <a:bodyPr vert="eaVert" lIns="64239" tIns="32118" rIns="64239" bIns="32118"/>
          <a:lstStyle>
            <a:lvl1pPr>
              <a:defRPr>
                <a:latin typeface="Helvetica Neue Light"/>
              </a:defRPr>
            </a:lvl1pPr>
            <a:lvl2pPr>
              <a:defRPr>
                <a:latin typeface="Helvetica Neue Light"/>
              </a:defRPr>
            </a:lvl2pPr>
            <a:lvl3pPr>
              <a:defRPr>
                <a:latin typeface="Helvetica Neue Light"/>
              </a:defRPr>
            </a:lvl3pPr>
            <a:lvl4pPr>
              <a:defRPr>
                <a:latin typeface="Helvetica Neue Light"/>
              </a:defRPr>
            </a:lvl4pPr>
            <a:lvl5pPr>
              <a:defRPr>
                <a:latin typeface="Helvetica Neue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20867776"/>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64"/>
            <a:ext cx="6400354" cy="1752451"/>
          </a:xfrm>
        </p:spPr>
        <p:txBody>
          <a:bodyPr/>
          <a:lstStyle>
            <a:lvl1pPr marL="0" indent="0" algn="ctr">
              <a:buNone/>
              <a:defRPr/>
            </a:lvl1pPr>
            <a:lvl2pPr marL="321175" indent="0" algn="ctr">
              <a:buNone/>
              <a:defRPr/>
            </a:lvl2pPr>
            <a:lvl3pPr marL="642354" indent="0" algn="ctr">
              <a:buNone/>
              <a:defRPr/>
            </a:lvl3pPr>
            <a:lvl4pPr marL="963530" indent="0" algn="ctr">
              <a:buNone/>
              <a:defRPr/>
            </a:lvl4pPr>
            <a:lvl5pPr marL="1284710" indent="0" algn="ctr">
              <a:buNone/>
              <a:defRPr/>
            </a:lvl5pPr>
            <a:lvl6pPr marL="1605888" indent="0" algn="ctr">
              <a:buNone/>
              <a:defRPr/>
            </a:lvl6pPr>
            <a:lvl7pPr marL="1927066" indent="0" algn="ctr">
              <a:buNone/>
              <a:defRPr/>
            </a:lvl7pPr>
            <a:lvl8pPr marL="2248246" indent="0" algn="ctr">
              <a:buNone/>
              <a:defRPr/>
            </a:lvl8pPr>
            <a:lvl9pPr marL="256942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64620350"/>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5954935"/>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175" indent="0">
              <a:buNone/>
              <a:defRPr sz="1300"/>
            </a:lvl2pPr>
            <a:lvl3pPr marL="642354" indent="0">
              <a:buNone/>
              <a:defRPr sz="1100"/>
            </a:lvl3pPr>
            <a:lvl4pPr marL="963530" indent="0">
              <a:buNone/>
              <a:defRPr sz="1000"/>
            </a:lvl4pPr>
            <a:lvl5pPr marL="1284710" indent="0">
              <a:buNone/>
              <a:defRPr sz="1000"/>
            </a:lvl5pPr>
            <a:lvl6pPr marL="1605888" indent="0">
              <a:buNone/>
              <a:defRPr sz="1000"/>
            </a:lvl6pPr>
            <a:lvl7pPr marL="1927066" indent="0">
              <a:buNone/>
              <a:defRPr sz="1000"/>
            </a:lvl7pPr>
            <a:lvl8pPr marL="2248246" indent="0">
              <a:buNone/>
              <a:defRPr sz="1000"/>
            </a:lvl8pPr>
            <a:lvl9pPr marL="2569423" indent="0">
              <a:buNone/>
              <a:defRPr sz="1000"/>
            </a:lvl9pPr>
          </a:lstStyle>
          <a:p>
            <a:pPr lvl="0"/>
            <a:r>
              <a:rPr lang="en-US" smtClean="0"/>
              <a:t>Click to edit Master text styles</a:t>
            </a:r>
          </a:p>
        </p:txBody>
      </p:sp>
    </p:spTree>
    <p:extLst>
      <p:ext uri="{BB962C8B-B14F-4D97-AF65-F5344CB8AC3E}">
        <p14:creationId xmlns:p14="http://schemas.microsoft.com/office/powerpoint/2010/main" val="2219033056"/>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1853" y="3527227"/>
            <a:ext cx="1732359" cy="2232422"/>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41369" y="3527227"/>
            <a:ext cx="1732359" cy="2232422"/>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670958"/>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81" tIns="32140" rIns="64281" bIns="32140"/>
          <a:lstStyle/>
          <a:p>
            <a:r>
              <a:rPr lang="en-US" smtClean="0"/>
              <a:t>Click to edit Master title style</a:t>
            </a:r>
            <a:endParaRPr lang="en-US"/>
          </a:p>
        </p:txBody>
      </p:sp>
    </p:spTree>
    <p:extLst>
      <p:ext uri="{BB962C8B-B14F-4D97-AF65-F5344CB8AC3E}">
        <p14:creationId xmlns:p14="http://schemas.microsoft.com/office/powerpoint/2010/main" val="3319481109"/>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175" indent="0">
              <a:buNone/>
              <a:defRPr sz="1400" b="1"/>
            </a:lvl2pPr>
            <a:lvl3pPr marL="642354" indent="0">
              <a:buNone/>
              <a:defRPr sz="1300" b="1"/>
            </a:lvl3pPr>
            <a:lvl4pPr marL="963530" indent="0">
              <a:buNone/>
              <a:defRPr sz="1100" b="1"/>
            </a:lvl4pPr>
            <a:lvl5pPr marL="1284710" indent="0">
              <a:buNone/>
              <a:defRPr sz="1100" b="1"/>
            </a:lvl5pPr>
            <a:lvl6pPr marL="1605888" indent="0">
              <a:buNone/>
              <a:defRPr sz="1100" b="1"/>
            </a:lvl6pPr>
            <a:lvl7pPr marL="1927066" indent="0">
              <a:buNone/>
              <a:defRPr sz="1100" b="1"/>
            </a:lvl7pPr>
            <a:lvl8pPr marL="2248246" indent="0">
              <a:buNone/>
              <a:defRPr sz="1100" b="1"/>
            </a:lvl8pPr>
            <a:lvl9pPr marL="2569423"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175" indent="0">
              <a:buNone/>
              <a:defRPr sz="1400" b="1"/>
            </a:lvl2pPr>
            <a:lvl3pPr marL="642354" indent="0">
              <a:buNone/>
              <a:defRPr sz="1300" b="1"/>
            </a:lvl3pPr>
            <a:lvl4pPr marL="963530" indent="0">
              <a:buNone/>
              <a:defRPr sz="1100" b="1"/>
            </a:lvl4pPr>
            <a:lvl5pPr marL="1284710" indent="0">
              <a:buNone/>
              <a:defRPr sz="1100" b="1"/>
            </a:lvl5pPr>
            <a:lvl6pPr marL="1605888" indent="0">
              <a:buNone/>
              <a:defRPr sz="1100" b="1"/>
            </a:lvl6pPr>
            <a:lvl7pPr marL="1927066" indent="0">
              <a:buNone/>
              <a:defRPr sz="1100" b="1"/>
            </a:lvl7pPr>
            <a:lvl8pPr marL="2248246" indent="0">
              <a:buNone/>
              <a:defRPr sz="1100" b="1"/>
            </a:lvl8pPr>
            <a:lvl9pPr marL="2569423"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0185816"/>
      </p:ext>
    </p:extLst>
  </p:cSld>
  <p:clrMapOvr>
    <a:masterClrMapping/>
  </p:clrMapOvr>
  <p:transition xmlns:p14="http://schemas.microsoft.com/office/powerpoint/2010/mai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89691554"/>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334"/>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4" y="273490"/>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4" y="1435448"/>
            <a:ext cx="3008189" cy="4690318"/>
          </a:xfrm>
        </p:spPr>
        <p:txBody>
          <a:bodyPr/>
          <a:lstStyle>
            <a:lvl1pPr marL="0" indent="0">
              <a:buNone/>
              <a:defRPr sz="1000"/>
            </a:lvl1pPr>
            <a:lvl2pPr marL="321175" indent="0">
              <a:buNone/>
              <a:defRPr sz="800"/>
            </a:lvl2pPr>
            <a:lvl3pPr marL="642354" indent="0">
              <a:buNone/>
              <a:defRPr sz="700"/>
            </a:lvl3pPr>
            <a:lvl4pPr marL="963530" indent="0">
              <a:buNone/>
              <a:defRPr sz="600"/>
            </a:lvl4pPr>
            <a:lvl5pPr marL="1284710" indent="0">
              <a:buNone/>
              <a:defRPr sz="600"/>
            </a:lvl5pPr>
            <a:lvl6pPr marL="1605888" indent="0">
              <a:buNone/>
              <a:defRPr sz="600"/>
            </a:lvl6pPr>
            <a:lvl7pPr marL="1927066" indent="0">
              <a:buNone/>
              <a:defRPr sz="600"/>
            </a:lvl7pPr>
            <a:lvl8pPr marL="2248246" indent="0">
              <a:buNone/>
              <a:defRPr sz="600"/>
            </a:lvl8pPr>
            <a:lvl9pPr marL="2569423" indent="0">
              <a:buNone/>
              <a:defRPr sz="600"/>
            </a:lvl9pPr>
          </a:lstStyle>
          <a:p>
            <a:pPr lvl="0"/>
            <a:r>
              <a:rPr lang="en-US" smtClean="0"/>
              <a:t>Click to edit Master text styles</a:t>
            </a:r>
          </a:p>
        </p:txBody>
      </p:sp>
    </p:spTree>
    <p:extLst>
      <p:ext uri="{BB962C8B-B14F-4D97-AF65-F5344CB8AC3E}">
        <p14:creationId xmlns:p14="http://schemas.microsoft.com/office/powerpoint/2010/main" val="4095164847"/>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52"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52" y="612800"/>
            <a:ext cx="5486177" cy="4114354"/>
          </a:xfrm>
        </p:spPr>
        <p:txBody>
          <a:bodyPr/>
          <a:lstStyle>
            <a:lvl1pPr marL="0" indent="0">
              <a:buNone/>
              <a:defRPr sz="2200"/>
            </a:lvl1pPr>
            <a:lvl2pPr marL="321175" indent="0">
              <a:buNone/>
              <a:defRPr sz="2000"/>
            </a:lvl2pPr>
            <a:lvl3pPr marL="642354" indent="0">
              <a:buNone/>
              <a:defRPr sz="1700"/>
            </a:lvl3pPr>
            <a:lvl4pPr marL="963530" indent="0">
              <a:buNone/>
              <a:defRPr sz="1400"/>
            </a:lvl4pPr>
            <a:lvl5pPr marL="1284710" indent="0">
              <a:buNone/>
              <a:defRPr sz="1400"/>
            </a:lvl5pPr>
            <a:lvl6pPr marL="1605888" indent="0">
              <a:buNone/>
              <a:defRPr sz="1400"/>
            </a:lvl6pPr>
            <a:lvl7pPr marL="1927066" indent="0">
              <a:buNone/>
              <a:defRPr sz="1400"/>
            </a:lvl7pPr>
            <a:lvl8pPr marL="2248246" indent="0">
              <a:buNone/>
              <a:defRPr sz="1400"/>
            </a:lvl8pPr>
            <a:lvl9pPr marL="2569423" indent="0">
              <a:buNone/>
              <a:defRPr sz="1400"/>
            </a:lvl9pPr>
          </a:lstStyle>
          <a:p>
            <a:pPr lvl="0"/>
            <a:r>
              <a:rPr lang="en-US" noProof="0" smtClean="0">
                <a:sym typeface="Helvetica Neue" charset="0"/>
              </a:rPr>
              <a:t>Drag picture to placeholder or click icon to add</a:t>
            </a:r>
          </a:p>
        </p:txBody>
      </p:sp>
      <p:sp>
        <p:nvSpPr>
          <p:cNvPr id="4" name="Text Placeholder 3"/>
          <p:cNvSpPr>
            <a:spLocks noGrp="1"/>
          </p:cNvSpPr>
          <p:nvPr>
            <p:ph type="body" sz="half" idx="2"/>
          </p:nvPr>
        </p:nvSpPr>
        <p:spPr>
          <a:xfrm>
            <a:off x="1792652" y="5367860"/>
            <a:ext cx="5486177" cy="804788"/>
          </a:xfrm>
        </p:spPr>
        <p:txBody>
          <a:bodyPr/>
          <a:lstStyle>
            <a:lvl1pPr marL="0" indent="0">
              <a:buNone/>
              <a:defRPr sz="1000"/>
            </a:lvl1pPr>
            <a:lvl2pPr marL="321175" indent="0">
              <a:buNone/>
              <a:defRPr sz="800"/>
            </a:lvl2pPr>
            <a:lvl3pPr marL="642354" indent="0">
              <a:buNone/>
              <a:defRPr sz="700"/>
            </a:lvl3pPr>
            <a:lvl4pPr marL="963530" indent="0">
              <a:buNone/>
              <a:defRPr sz="600"/>
            </a:lvl4pPr>
            <a:lvl5pPr marL="1284710" indent="0">
              <a:buNone/>
              <a:defRPr sz="600"/>
            </a:lvl5pPr>
            <a:lvl6pPr marL="1605888" indent="0">
              <a:buNone/>
              <a:defRPr sz="600"/>
            </a:lvl6pPr>
            <a:lvl7pPr marL="1927066" indent="0">
              <a:buNone/>
              <a:defRPr sz="600"/>
            </a:lvl7pPr>
            <a:lvl8pPr marL="2248246" indent="0">
              <a:buNone/>
              <a:defRPr sz="600"/>
            </a:lvl8pPr>
            <a:lvl9pPr marL="2569423" indent="0">
              <a:buNone/>
              <a:defRPr sz="600"/>
            </a:lvl9pPr>
          </a:lstStyle>
          <a:p>
            <a:pPr lvl="0"/>
            <a:r>
              <a:rPr lang="en-US" smtClean="0"/>
              <a:t>Click to edit Master text styles</a:t>
            </a:r>
          </a:p>
        </p:txBody>
      </p:sp>
    </p:spTree>
    <p:extLst>
      <p:ext uri="{BB962C8B-B14F-4D97-AF65-F5344CB8AC3E}">
        <p14:creationId xmlns:p14="http://schemas.microsoft.com/office/powerpoint/2010/main" val="2579656935"/>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9053219"/>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80743" y="928687"/>
            <a:ext cx="892969" cy="48309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1836" y="928687"/>
            <a:ext cx="2571750" cy="48309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7484035"/>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65"/>
            <a:ext cx="6400354" cy="1752451"/>
          </a:xfrm>
        </p:spPr>
        <p:txBody>
          <a:bodyPr/>
          <a:lstStyle>
            <a:lvl1pPr marL="0" indent="0" algn="ctr">
              <a:buNone/>
              <a:defRPr/>
            </a:lvl1pPr>
            <a:lvl2pPr marL="321159" indent="0" algn="ctr">
              <a:buNone/>
              <a:defRPr/>
            </a:lvl2pPr>
            <a:lvl3pPr marL="642321" indent="0" algn="ctr">
              <a:buNone/>
              <a:defRPr/>
            </a:lvl3pPr>
            <a:lvl4pPr marL="963480" indent="0" algn="ctr">
              <a:buNone/>
              <a:defRPr/>
            </a:lvl4pPr>
            <a:lvl5pPr marL="1284645" indent="0" algn="ctr">
              <a:buNone/>
              <a:defRPr/>
            </a:lvl5pPr>
            <a:lvl6pPr marL="1605806" indent="0" algn="ctr">
              <a:buNone/>
              <a:defRPr/>
            </a:lvl6pPr>
            <a:lvl7pPr marL="1926967" indent="0" algn="ctr">
              <a:buNone/>
              <a:defRPr/>
            </a:lvl7pPr>
            <a:lvl8pPr marL="2248131" indent="0" algn="ctr">
              <a:buNone/>
              <a:defRPr/>
            </a:lvl8pPr>
            <a:lvl9pPr marL="2569291"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80652410"/>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8574247"/>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159" indent="0">
              <a:buNone/>
              <a:defRPr sz="1300"/>
            </a:lvl2pPr>
            <a:lvl3pPr marL="642321" indent="0">
              <a:buNone/>
              <a:defRPr sz="1100"/>
            </a:lvl3pPr>
            <a:lvl4pPr marL="963480" indent="0">
              <a:buNone/>
              <a:defRPr sz="1000"/>
            </a:lvl4pPr>
            <a:lvl5pPr marL="1284645" indent="0">
              <a:buNone/>
              <a:defRPr sz="1000"/>
            </a:lvl5pPr>
            <a:lvl6pPr marL="1605806" indent="0">
              <a:buNone/>
              <a:defRPr sz="1000"/>
            </a:lvl6pPr>
            <a:lvl7pPr marL="1926967" indent="0">
              <a:buNone/>
              <a:defRPr sz="1000"/>
            </a:lvl7pPr>
            <a:lvl8pPr marL="2248131" indent="0">
              <a:buNone/>
              <a:defRPr sz="1000"/>
            </a:lvl8pPr>
            <a:lvl9pPr marL="2569291" indent="0">
              <a:buNone/>
              <a:defRPr sz="1000"/>
            </a:lvl9pPr>
          </a:lstStyle>
          <a:p>
            <a:pPr lvl="0"/>
            <a:r>
              <a:rPr lang="en-US" smtClean="0"/>
              <a:t>Click to edit Master text styles</a:t>
            </a:r>
          </a:p>
        </p:txBody>
      </p:sp>
    </p:spTree>
    <p:extLst>
      <p:ext uri="{BB962C8B-B14F-4D97-AF65-F5344CB8AC3E}">
        <p14:creationId xmlns:p14="http://schemas.microsoft.com/office/powerpoint/2010/main" val="2590081471"/>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982783"/>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18548" y="5956101"/>
            <a:ext cx="1687711" cy="35718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13415" y="5956101"/>
            <a:ext cx="1687711" cy="35718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4827700"/>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159" indent="0">
              <a:buNone/>
              <a:defRPr sz="1400" b="1"/>
            </a:lvl2pPr>
            <a:lvl3pPr marL="642321" indent="0">
              <a:buNone/>
              <a:defRPr sz="1300" b="1"/>
            </a:lvl3pPr>
            <a:lvl4pPr marL="963480" indent="0">
              <a:buNone/>
              <a:defRPr sz="1100" b="1"/>
            </a:lvl4pPr>
            <a:lvl5pPr marL="1284645" indent="0">
              <a:buNone/>
              <a:defRPr sz="1100" b="1"/>
            </a:lvl5pPr>
            <a:lvl6pPr marL="1605806" indent="0">
              <a:buNone/>
              <a:defRPr sz="1100" b="1"/>
            </a:lvl6pPr>
            <a:lvl7pPr marL="1926967" indent="0">
              <a:buNone/>
              <a:defRPr sz="1100" b="1"/>
            </a:lvl7pPr>
            <a:lvl8pPr marL="2248131" indent="0">
              <a:buNone/>
              <a:defRPr sz="1100" b="1"/>
            </a:lvl8pPr>
            <a:lvl9pPr marL="2569291"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159" indent="0">
              <a:buNone/>
              <a:defRPr sz="1400" b="1"/>
            </a:lvl2pPr>
            <a:lvl3pPr marL="642321" indent="0">
              <a:buNone/>
              <a:defRPr sz="1300" b="1"/>
            </a:lvl3pPr>
            <a:lvl4pPr marL="963480" indent="0">
              <a:buNone/>
              <a:defRPr sz="1100" b="1"/>
            </a:lvl4pPr>
            <a:lvl5pPr marL="1284645" indent="0">
              <a:buNone/>
              <a:defRPr sz="1100" b="1"/>
            </a:lvl5pPr>
            <a:lvl6pPr marL="1605806" indent="0">
              <a:buNone/>
              <a:defRPr sz="1100" b="1"/>
            </a:lvl6pPr>
            <a:lvl7pPr marL="1926967" indent="0">
              <a:buNone/>
              <a:defRPr sz="1100" b="1"/>
            </a:lvl7pPr>
            <a:lvl8pPr marL="2248131" indent="0">
              <a:buNone/>
              <a:defRPr sz="1100" b="1"/>
            </a:lvl8pPr>
            <a:lvl9pPr marL="2569291"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3348507"/>
      </p:ext>
    </p:extLst>
  </p:cSld>
  <p:clrMapOvr>
    <a:masterClrMapping/>
  </p:clrMapOvr>
  <p:transition xmlns:p14="http://schemas.microsoft.com/office/powerpoint/2010/mai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11897462"/>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444517"/>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5" y="273491"/>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5" y="1435448"/>
            <a:ext cx="3008189" cy="4690318"/>
          </a:xfrm>
        </p:spPr>
        <p:txBody>
          <a:bodyPr/>
          <a:lstStyle>
            <a:lvl1pPr marL="0" indent="0">
              <a:buNone/>
              <a:defRPr sz="1000"/>
            </a:lvl1pPr>
            <a:lvl2pPr marL="321159" indent="0">
              <a:buNone/>
              <a:defRPr sz="800"/>
            </a:lvl2pPr>
            <a:lvl3pPr marL="642321" indent="0">
              <a:buNone/>
              <a:defRPr sz="700"/>
            </a:lvl3pPr>
            <a:lvl4pPr marL="963480" indent="0">
              <a:buNone/>
              <a:defRPr sz="600"/>
            </a:lvl4pPr>
            <a:lvl5pPr marL="1284645" indent="0">
              <a:buNone/>
              <a:defRPr sz="600"/>
            </a:lvl5pPr>
            <a:lvl6pPr marL="1605806" indent="0">
              <a:buNone/>
              <a:defRPr sz="600"/>
            </a:lvl6pPr>
            <a:lvl7pPr marL="1926967" indent="0">
              <a:buNone/>
              <a:defRPr sz="600"/>
            </a:lvl7pPr>
            <a:lvl8pPr marL="2248131" indent="0">
              <a:buNone/>
              <a:defRPr sz="600"/>
            </a:lvl8pPr>
            <a:lvl9pPr marL="2569291" indent="0">
              <a:buNone/>
              <a:defRPr sz="600"/>
            </a:lvl9pPr>
          </a:lstStyle>
          <a:p>
            <a:pPr lvl="0"/>
            <a:r>
              <a:rPr lang="en-US" smtClean="0"/>
              <a:t>Click to edit Master text styles</a:t>
            </a:r>
          </a:p>
        </p:txBody>
      </p:sp>
    </p:spTree>
    <p:extLst>
      <p:ext uri="{BB962C8B-B14F-4D97-AF65-F5344CB8AC3E}">
        <p14:creationId xmlns:p14="http://schemas.microsoft.com/office/powerpoint/2010/main" val="2000774566"/>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53"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53" y="612800"/>
            <a:ext cx="5486177" cy="4114354"/>
          </a:xfrm>
        </p:spPr>
        <p:txBody>
          <a:bodyPr/>
          <a:lstStyle>
            <a:lvl1pPr marL="0" indent="0">
              <a:buNone/>
              <a:defRPr sz="2200"/>
            </a:lvl1pPr>
            <a:lvl2pPr marL="321159" indent="0">
              <a:buNone/>
              <a:defRPr sz="2000"/>
            </a:lvl2pPr>
            <a:lvl3pPr marL="642321" indent="0">
              <a:buNone/>
              <a:defRPr sz="1700"/>
            </a:lvl3pPr>
            <a:lvl4pPr marL="963480" indent="0">
              <a:buNone/>
              <a:defRPr sz="1400"/>
            </a:lvl4pPr>
            <a:lvl5pPr marL="1284645" indent="0">
              <a:buNone/>
              <a:defRPr sz="1400"/>
            </a:lvl5pPr>
            <a:lvl6pPr marL="1605806" indent="0">
              <a:buNone/>
              <a:defRPr sz="1400"/>
            </a:lvl6pPr>
            <a:lvl7pPr marL="1926967" indent="0">
              <a:buNone/>
              <a:defRPr sz="1400"/>
            </a:lvl7pPr>
            <a:lvl8pPr marL="2248131" indent="0">
              <a:buNone/>
              <a:defRPr sz="1400"/>
            </a:lvl8pPr>
            <a:lvl9pPr marL="2569291" indent="0">
              <a:buNone/>
              <a:defRPr sz="1400"/>
            </a:lvl9pPr>
          </a:lstStyle>
          <a:p>
            <a:pPr lvl="0"/>
            <a:r>
              <a:rPr lang="en-US" noProof="0" smtClean="0">
                <a:sym typeface="Helvetica Neue" charset="0"/>
              </a:rPr>
              <a:t>Drag picture to placeholder or click icon to add</a:t>
            </a:r>
          </a:p>
        </p:txBody>
      </p:sp>
      <p:sp>
        <p:nvSpPr>
          <p:cNvPr id="4" name="Text Placeholder 3"/>
          <p:cNvSpPr>
            <a:spLocks noGrp="1"/>
          </p:cNvSpPr>
          <p:nvPr>
            <p:ph type="body" sz="half" idx="2"/>
          </p:nvPr>
        </p:nvSpPr>
        <p:spPr>
          <a:xfrm>
            <a:off x="1792653" y="5367860"/>
            <a:ext cx="5486177" cy="804788"/>
          </a:xfrm>
        </p:spPr>
        <p:txBody>
          <a:bodyPr/>
          <a:lstStyle>
            <a:lvl1pPr marL="0" indent="0">
              <a:buNone/>
              <a:defRPr sz="1000"/>
            </a:lvl1pPr>
            <a:lvl2pPr marL="321159" indent="0">
              <a:buNone/>
              <a:defRPr sz="800"/>
            </a:lvl2pPr>
            <a:lvl3pPr marL="642321" indent="0">
              <a:buNone/>
              <a:defRPr sz="700"/>
            </a:lvl3pPr>
            <a:lvl4pPr marL="963480" indent="0">
              <a:buNone/>
              <a:defRPr sz="600"/>
            </a:lvl4pPr>
            <a:lvl5pPr marL="1284645" indent="0">
              <a:buNone/>
              <a:defRPr sz="600"/>
            </a:lvl5pPr>
            <a:lvl6pPr marL="1605806" indent="0">
              <a:buNone/>
              <a:defRPr sz="600"/>
            </a:lvl6pPr>
            <a:lvl7pPr marL="1926967" indent="0">
              <a:buNone/>
              <a:defRPr sz="600"/>
            </a:lvl7pPr>
            <a:lvl8pPr marL="2248131" indent="0">
              <a:buNone/>
              <a:defRPr sz="600"/>
            </a:lvl8pPr>
            <a:lvl9pPr marL="2569291" indent="0">
              <a:buNone/>
              <a:defRPr sz="600"/>
            </a:lvl9pPr>
          </a:lstStyle>
          <a:p>
            <a:pPr lvl="0"/>
            <a:r>
              <a:rPr lang="en-US" smtClean="0"/>
              <a:t>Click to edit Master text styles</a:t>
            </a:r>
          </a:p>
        </p:txBody>
      </p:sp>
    </p:spTree>
    <p:extLst>
      <p:ext uri="{BB962C8B-B14F-4D97-AF65-F5344CB8AC3E}">
        <p14:creationId xmlns:p14="http://schemas.microsoft.com/office/powerpoint/2010/main" val="2777550393"/>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163725"/>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8643" y="5473899"/>
            <a:ext cx="2002482" cy="119657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1214" y="5473899"/>
            <a:ext cx="5900291" cy="11965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0414000"/>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66"/>
            <a:ext cx="6400354" cy="1752451"/>
          </a:xfrm>
          <a:prstGeom prst="rect">
            <a:avLst/>
          </a:prstGeom>
        </p:spPr>
        <p:txBody>
          <a:bodyPr vert="horz" lIns="64229" tIns="32113" rIns="64229" bIns="32113"/>
          <a:lstStyle>
            <a:lvl1pPr marL="0" indent="0" algn="ctr">
              <a:buNone/>
              <a:defRPr>
                <a:latin typeface="Helvetica Neue Light"/>
              </a:defRPr>
            </a:lvl1pPr>
            <a:lvl2pPr marL="321142" indent="0" algn="ctr">
              <a:buNone/>
              <a:defRPr/>
            </a:lvl2pPr>
            <a:lvl3pPr marL="642288" indent="0" algn="ctr">
              <a:buNone/>
              <a:defRPr/>
            </a:lvl3pPr>
            <a:lvl4pPr marL="963431" indent="0" algn="ctr">
              <a:buNone/>
              <a:defRPr/>
            </a:lvl4pPr>
            <a:lvl5pPr marL="1284579" indent="0" algn="ctr">
              <a:buNone/>
              <a:defRPr/>
            </a:lvl5pPr>
            <a:lvl6pPr marL="1605724" indent="0" algn="ctr">
              <a:buNone/>
              <a:defRPr/>
            </a:lvl6pPr>
            <a:lvl7pPr marL="1926868" indent="0" algn="ctr">
              <a:buNone/>
              <a:defRPr/>
            </a:lvl7pPr>
            <a:lvl8pPr marL="2248016" indent="0" algn="ctr">
              <a:buNone/>
              <a:defRPr/>
            </a:lvl8pPr>
            <a:lvl9pPr marL="256916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447426063"/>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647" y="1600666"/>
            <a:ext cx="8228707" cy="4525119"/>
          </a:xfrm>
          <a:prstGeom prst="rect">
            <a:avLst/>
          </a:prstGeom>
        </p:spPr>
        <p:txBody>
          <a:bodyPr vert="horz" lIns="64229" tIns="32113" rIns="64229" bIns="32113"/>
          <a:lstStyle>
            <a:lvl1pPr>
              <a:defRPr>
                <a:latin typeface="Helvetica Neue Light"/>
              </a:defRPr>
            </a:lvl1pPr>
            <a:lvl2pPr>
              <a:defRPr>
                <a:latin typeface="Helvetica Neue Light"/>
              </a:defRPr>
            </a:lvl2pPr>
            <a:lvl3pPr>
              <a:defRPr>
                <a:latin typeface="Helvetica Neue Light"/>
              </a:defRPr>
            </a:lvl3pPr>
            <a:lvl4pPr>
              <a:defRPr>
                <a:latin typeface="Helvetica Neue Light"/>
              </a:defRPr>
            </a:lvl4pPr>
            <a:lvl5pPr>
              <a:defRPr>
                <a:latin typeface="Helvetica Neue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23944658"/>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0" y="273476"/>
            <a:ext cx="3008189" cy="1161975"/>
          </a:xfrm>
          <a:prstGeom prst="rect">
            <a:avLst/>
          </a:prstGeom>
        </p:spPr>
        <p:txBody>
          <a:bodyPr vert="horz" lIns="64281" tIns="32140" rIns="64281" bIns="32140"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0" y="1435448"/>
            <a:ext cx="3008189" cy="4690318"/>
          </a:xfrm>
        </p:spPr>
        <p:txBody>
          <a:bodyPr/>
          <a:lstStyle>
            <a:lvl1pPr marL="0" indent="0">
              <a:buNone/>
              <a:defRPr sz="1000"/>
            </a:lvl1pPr>
            <a:lvl2pPr marL="321407" indent="0">
              <a:buNone/>
              <a:defRPr sz="800"/>
            </a:lvl2pPr>
            <a:lvl3pPr marL="642816" indent="0">
              <a:buNone/>
              <a:defRPr sz="700"/>
            </a:lvl3pPr>
            <a:lvl4pPr marL="964224" indent="0">
              <a:buNone/>
              <a:defRPr sz="600"/>
            </a:lvl4pPr>
            <a:lvl5pPr marL="1285631" indent="0">
              <a:buNone/>
              <a:defRPr sz="600"/>
            </a:lvl5pPr>
            <a:lvl6pPr marL="1607041" indent="0">
              <a:buNone/>
              <a:defRPr sz="600"/>
            </a:lvl6pPr>
            <a:lvl7pPr marL="1928447" indent="0">
              <a:buNone/>
              <a:defRPr sz="600"/>
            </a:lvl7pPr>
            <a:lvl8pPr marL="2249856" indent="0">
              <a:buNone/>
              <a:defRPr sz="600"/>
            </a:lvl8pPr>
            <a:lvl9pPr marL="2571264" indent="0">
              <a:buNone/>
              <a:defRPr sz="600"/>
            </a:lvl9pPr>
          </a:lstStyle>
          <a:p>
            <a:pPr lvl="0"/>
            <a:r>
              <a:rPr lang="en-US" smtClean="0"/>
              <a:t>Click to edit Master text styles</a:t>
            </a:r>
          </a:p>
        </p:txBody>
      </p:sp>
    </p:spTree>
    <p:extLst>
      <p:ext uri="{BB962C8B-B14F-4D97-AF65-F5344CB8AC3E}">
        <p14:creationId xmlns:p14="http://schemas.microsoft.com/office/powerpoint/2010/main" val="1377699179"/>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vert="horz" lIns="64229" tIns="32113" rIns="64229" bIns="32113" anchor="b"/>
          <a:lstStyle>
            <a:lvl1pPr marL="0" indent="0">
              <a:buNone/>
              <a:defRPr sz="1400">
                <a:latin typeface="Helvetica Neue Light"/>
              </a:defRPr>
            </a:lvl1pPr>
            <a:lvl2pPr marL="321142" indent="0">
              <a:buNone/>
              <a:defRPr sz="1300"/>
            </a:lvl2pPr>
            <a:lvl3pPr marL="642288" indent="0">
              <a:buNone/>
              <a:defRPr sz="1100"/>
            </a:lvl3pPr>
            <a:lvl4pPr marL="963431" indent="0">
              <a:buNone/>
              <a:defRPr sz="1000"/>
            </a:lvl4pPr>
            <a:lvl5pPr marL="1284579" indent="0">
              <a:buNone/>
              <a:defRPr sz="1000"/>
            </a:lvl5pPr>
            <a:lvl6pPr marL="1605724" indent="0">
              <a:buNone/>
              <a:defRPr sz="1000"/>
            </a:lvl6pPr>
            <a:lvl7pPr marL="1926868" indent="0">
              <a:buNone/>
              <a:defRPr sz="1000"/>
            </a:lvl7pPr>
            <a:lvl8pPr marL="2248016" indent="0">
              <a:buNone/>
              <a:defRPr sz="1000"/>
            </a:lvl8pPr>
            <a:lvl9pPr marL="2569160"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3622617332"/>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648" y="1600666"/>
            <a:ext cx="4060775" cy="4525119"/>
          </a:xfrm>
          <a:prstGeom prst="rect">
            <a:avLst/>
          </a:prstGeom>
        </p:spPr>
        <p:txBody>
          <a:bodyPr vert="horz" lIns="64229" tIns="32113" rIns="64229" bIns="32113"/>
          <a:lstStyle>
            <a:lvl1pPr>
              <a:defRPr sz="2000">
                <a:latin typeface="Helvetica Neue Light"/>
              </a:defRPr>
            </a:lvl1pPr>
            <a:lvl2pPr>
              <a:defRPr sz="1700">
                <a:latin typeface="Helvetica Neue Light"/>
              </a:defRPr>
            </a:lvl2pPr>
            <a:lvl3pPr>
              <a:defRPr sz="1400">
                <a:latin typeface="Helvetica Neue Light"/>
              </a:defRPr>
            </a:lvl3pPr>
            <a:lvl4pPr>
              <a:defRPr sz="1300">
                <a:latin typeface="Helvetica Neue Light"/>
              </a:defRPr>
            </a:lvl4pPr>
            <a:lvl5pPr>
              <a:defRPr sz="1300">
                <a:latin typeface="Helvetica Neue Light"/>
              </a:defRPr>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5579" y="1600666"/>
            <a:ext cx="4060775" cy="4525119"/>
          </a:xfrm>
          <a:prstGeom prst="rect">
            <a:avLst/>
          </a:prstGeom>
        </p:spPr>
        <p:txBody>
          <a:bodyPr vert="horz" lIns="64229" tIns="32113" rIns="64229" bIns="32113"/>
          <a:lstStyle>
            <a:lvl1pPr>
              <a:defRPr sz="2000">
                <a:latin typeface="Helvetica Neue Light"/>
              </a:defRPr>
            </a:lvl1pPr>
            <a:lvl2pPr>
              <a:defRPr sz="1700">
                <a:latin typeface="Helvetica Neue Light"/>
              </a:defRPr>
            </a:lvl2pPr>
            <a:lvl3pPr>
              <a:defRPr sz="1400">
                <a:latin typeface="Helvetica Neue Light"/>
              </a:defRPr>
            </a:lvl3pPr>
            <a:lvl4pPr>
              <a:defRPr sz="1300">
                <a:latin typeface="Helvetica Neue Light"/>
              </a:defRPr>
            </a:lvl4pPr>
            <a:lvl5pPr>
              <a:defRPr sz="1300">
                <a:latin typeface="Helvetica Neue Light"/>
              </a:defRPr>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91895841"/>
      </p:ext>
    </p:extLst>
  </p:cSld>
  <p:clrMapOvr>
    <a:masterClrMapping/>
  </p:clrMapOvr>
  <p:transition xmlns:p14="http://schemas.microsoft.com/office/powerpoint/2010/mai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vert="horz" lIns="64229" tIns="32113" rIns="64229" bIns="32113" anchor="b"/>
          <a:lstStyle>
            <a:lvl1pPr marL="0" indent="0">
              <a:buNone/>
              <a:defRPr sz="1700" b="1">
                <a:latin typeface="Helvetica Neue Light"/>
              </a:defRPr>
            </a:lvl1pPr>
            <a:lvl2pPr marL="321142" indent="0">
              <a:buNone/>
              <a:defRPr sz="1400" b="1"/>
            </a:lvl2pPr>
            <a:lvl3pPr marL="642288" indent="0">
              <a:buNone/>
              <a:defRPr sz="1300" b="1"/>
            </a:lvl3pPr>
            <a:lvl4pPr marL="963431" indent="0">
              <a:buNone/>
              <a:defRPr sz="1100" b="1"/>
            </a:lvl4pPr>
            <a:lvl5pPr marL="1284579" indent="0">
              <a:buNone/>
              <a:defRPr sz="1100" b="1"/>
            </a:lvl5pPr>
            <a:lvl6pPr marL="1605724" indent="0">
              <a:buNone/>
              <a:defRPr sz="1100" b="1"/>
            </a:lvl6pPr>
            <a:lvl7pPr marL="1926868" indent="0">
              <a:buNone/>
              <a:defRPr sz="1100" b="1"/>
            </a:lvl7pPr>
            <a:lvl8pPr marL="2248016" indent="0">
              <a:buNone/>
              <a:defRPr sz="1100" b="1"/>
            </a:lvl8pPr>
            <a:lvl9pPr marL="2569160" indent="0">
              <a:buNone/>
              <a:defRPr sz="1100" b="1"/>
            </a:lvl9pPr>
          </a:lstStyle>
          <a:p>
            <a:pPr lvl="0"/>
            <a:r>
              <a:rPr lang="en-US" dirty="0"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vert="horz" lIns="64229" tIns="32113" rIns="64229" bIns="32113"/>
          <a:lstStyle>
            <a:lvl1pPr>
              <a:defRPr sz="1700">
                <a:latin typeface="Helvetica Neue Light"/>
              </a:defRPr>
            </a:lvl1pPr>
            <a:lvl2pPr>
              <a:defRPr sz="1400">
                <a:latin typeface="Helvetica Neue Light"/>
              </a:defRPr>
            </a:lvl2pPr>
            <a:lvl3pPr>
              <a:defRPr sz="1300">
                <a:latin typeface="Helvetica Neue Light"/>
              </a:defRPr>
            </a:lvl3pPr>
            <a:lvl4pPr>
              <a:defRPr sz="1100">
                <a:latin typeface="Helvetica Neue Light"/>
              </a:defRPr>
            </a:lvl4pPr>
            <a:lvl5pPr>
              <a:defRPr sz="1100">
                <a:latin typeface="Helvetica Neue Light"/>
              </a:defRPr>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4555" y="1534791"/>
            <a:ext cx="4041799" cy="639589"/>
          </a:xfrm>
          <a:prstGeom prst="rect">
            <a:avLst/>
          </a:prstGeom>
        </p:spPr>
        <p:txBody>
          <a:bodyPr vert="horz" lIns="64229" tIns="32113" rIns="64229" bIns="32113" anchor="b"/>
          <a:lstStyle>
            <a:lvl1pPr marL="0" indent="0">
              <a:buNone/>
              <a:defRPr sz="1700" b="1">
                <a:latin typeface="Helvetica Neue Light"/>
              </a:defRPr>
            </a:lvl1pPr>
            <a:lvl2pPr marL="321142" indent="0">
              <a:buNone/>
              <a:defRPr sz="1400" b="1"/>
            </a:lvl2pPr>
            <a:lvl3pPr marL="642288" indent="0">
              <a:buNone/>
              <a:defRPr sz="1300" b="1"/>
            </a:lvl3pPr>
            <a:lvl4pPr marL="963431" indent="0">
              <a:buNone/>
              <a:defRPr sz="1100" b="1"/>
            </a:lvl4pPr>
            <a:lvl5pPr marL="1284579" indent="0">
              <a:buNone/>
              <a:defRPr sz="1100" b="1"/>
            </a:lvl5pPr>
            <a:lvl6pPr marL="1605724" indent="0">
              <a:buNone/>
              <a:defRPr sz="1100" b="1"/>
            </a:lvl6pPr>
            <a:lvl7pPr marL="1926868" indent="0">
              <a:buNone/>
              <a:defRPr sz="1100" b="1"/>
            </a:lvl7pPr>
            <a:lvl8pPr marL="2248016" indent="0">
              <a:buNone/>
              <a:defRPr sz="1100" b="1"/>
            </a:lvl8pPr>
            <a:lvl9pPr marL="2569160" indent="0">
              <a:buNone/>
              <a:defRPr sz="1100" b="1"/>
            </a:lvl9pPr>
          </a:lstStyle>
          <a:p>
            <a:pPr lvl="0"/>
            <a:r>
              <a:rPr lang="en-US" dirty="0"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vert="horz" lIns="64229" tIns="32113" rIns="64229" bIns="32113"/>
          <a:lstStyle>
            <a:lvl1pPr>
              <a:defRPr sz="1700">
                <a:latin typeface="Helvetica Neue Light"/>
              </a:defRPr>
            </a:lvl1pPr>
            <a:lvl2pPr>
              <a:defRPr sz="1400">
                <a:latin typeface="Helvetica Neue Light"/>
              </a:defRPr>
            </a:lvl2pPr>
            <a:lvl3pPr>
              <a:defRPr sz="1300">
                <a:latin typeface="Helvetica Neue Light"/>
              </a:defRPr>
            </a:lvl3pPr>
            <a:lvl4pPr>
              <a:defRPr sz="1100">
                <a:latin typeface="Helvetica Neue Light"/>
              </a:defRPr>
            </a:lvl4pPr>
            <a:lvl5pPr>
              <a:defRPr sz="1100">
                <a:latin typeface="Helvetica Neue Light"/>
              </a:defRPr>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7449883"/>
      </p:ext>
    </p:extLst>
  </p:cSld>
  <p:clrMapOvr>
    <a:masterClrMapping/>
  </p:clrMapOvr>
  <p:transition xmlns:p14="http://schemas.microsoft.com/office/powerpoint/2010/mai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93334659"/>
      </p:ext>
    </p:extLst>
  </p:cSld>
  <p:clrMapOvr>
    <a:masterClrMapping/>
  </p:clrMapOvr>
  <p:transition xmlns:p14="http://schemas.microsoft.com/office/powerpoint/2010/mai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3874035"/>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6" y="273492"/>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vert="horz" lIns="64229" tIns="32113" rIns="64229" bIns="32113"/>
          <a:lstStyle>
            <a:lvl1pPr>
              <a:defRPr sz="2200">
                <a:latin typeface="Helvetica Neue Light"/>
              </a:defRPr>
            </a:lvl1pPr>
            <a:lvl2pPr>
              <a:defRPr sz="2000">
                <a:latin typeface="Helvetica Neue Light"/>
              </a:defRPr>
            </a:lvl2pPr>
            <a:lvl3pPr>
              <a:defRPr sz="1700">
                <a:latin typeface="Helvetica Neue Light"/>
              </a:defRPr>
            </a:lvl3pPr>
            <a:lvl4pPr>
              <a:defRPr sz="1400">
                <a:latin typeface="Helvetica Neue Light"/>
              </a:defRPr>
            </a:lvl4pPr>
            <a:lvl5pPr>
              <a:defRPr sz="1400">
                <a:latin typeface="Helvetica Neue Light"/>
              </a:defRPr>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666" y="1435448"/>
            <a:ext cx="3008189" cy="4690318"/>
          </a:xfrm>
          <a:prstGeom prst="rect">
            <a:avLst/>
          </a:prstGeom>
        </p:spPr>
        <p:txBody>
          <a:bodyPr vert="horz" lIns="64229" tIns="32113" rIns="64229" bIns="32113"/>
          <a:lstStyle>
            <a:lvl1pPr marL="0" indent="0">
              <a:buNone/>
              <a:defRPr sz="1000">
                <a:latin typeface="Helvetica Neue Light"/>
              </a:defRPr>
            </a:lvl1pPr>
            <a:lvl2pPr marL="321142" indent="0">
              <a:buNone/>
              <a:defRPr sz="800"/>
            </a:lvl2pPr>
            <a:lvl3pPr marL="642288" indent="0">
              <a:buNone/>
              <a:defRPr sz="700"/>
            </a:lvl3pPr>
            <a:lvl4pPr marL="963431" indent="0">
              <a:buNone/>
              <a:defRPr sz="600"/>
            </a:lvl4pPr>
            <a:lvl5pPr marL="1284579" indent="0">
              <a:buNone/>
              <a:defRPr sz="600"/>
            </a:lvl5pPr>
            <a:lvl6pPr marL="1605724" indent="0">
              <a:buNone/>
              <a:defRPr sz="600"/>
            </a:lvl6pPr>
            <a:lvl7pPr marL="1926868" indent="0">
              <a:buNone/>
              <a:defRPr sz="600"/>
            </a:lvl7pPr>
            <a:lvl8pPr marL="2248016" indent="0">
              <a:buNone/>
              <a:defRPr sz="600"/>
            </a:lvl8pPr>
            <a:lvl9pPr marL="2569160" indent="0">
              <a:buNone/>
              <a:defRPr sz="600"/>
            </a:lvl9pPr>
          </a:lstStyle>
          <a:p>
            <a:pPr lvl="0"/>
            <a:r>
              <a:rPr lang="en-US" dirty="0" smtClean="0"/>
              <a:t>Click to edit Master text styles</a:t>
            </a:r>
          </a:p>
        </p:txBody>
      </p:sp>
    </p:spTree>
    <p:extLst>
      <p:ext uri="{BB962C8B-B14F-4D97-AF65-F5344CB8AC3E}">
        <p14:creationId xmlns:p14="http://schemas.microsoft.com/office/powerpoint/2010/main" val="2100608247"/>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54"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54" y="612800"/>
            <a:ext cx="5486177" cy="4114354"/>
          </a:xfrm>
          <a:prstGeom prst="rect">
            <a:avLst/>
          </a:prstGeom>
        </p:spPr>
        <p:txBody>
          <a:bodyPr vert="horz" lIns="64229" tIns="32113" rIns="64229" bIns="32113"/>
          <a:lstStyle>
            <a:lvl1pPr marL="0" indent="0">
              <a:buNone/>
              <a:defRPr sz="2200">
                <a:latin typeface="Helvetica Neue Light"/>
              </a:defRPr>
            </a:lvl1pPr>
            <a:lvl2pPr marL="321142" indent="0">
              <a:buNone/>
              <a:defRPr sz="2000"/>
            </a:lvl2pPr>
            <a:lvl3pPr marL="642288" indent="0">
              <a:buNone/>
              <a:defRPr sz="1700"/>
            </a:lvl3pPr>
            <a:lvl4pPr marL="963431" indent="0">
              <a:buNone/>
              <a:defRPr sz="1400"/>
            </a:lvl4pPr>
            <a:lvl5pPr marL="1284579" indent="0">
              <a:buNone/>
              <a:defRPr sz="1400"/>
            </a:lvl5pPr>
            <a:lvl6pPr marL="1605724" indent="0">
              <a:buNone/>
              <a:defRPr sz="1400"/>
            </a:lvl6pPr>
            <a:lvl7pPr marL="1926868" indent="0">
              <a:buNone/>
              <a:defRPr sz="1400"/>
            </a:lvl7pPr>
            <a:lvl8pPr marL="2248016" indent="0">
              <a:buNone/>
              <a:defRPr sz="1400"/>
            </a:lvl8pPr>
            <a:lvl9pPr marL="2569160" indent="0">
              <a:buNone/>
              <a:defRPr sz="1400"/>
            </a:lvl9pPr>
          </a:lstStyle>
          <a:p>
            <a:pPr lvl="0"/>
            <a:r>
              <a:rPr lang="en-US" noProof="0" dirty="0" smtClean="0">
                <a:sym typeface="Helvetica Neue" charset="0"/>
              </a:rPr>
              <a:t>Drag picture to placeholder or click icon to add</a:t>
            </a:r>
          </a:p>
        </p:txBody>
      </p:sp>
      <p:sp>
        <p:nvSpPr>
          <p:cNvPr id="4" name="Text Placeholder 3"/>
          <p:cNvSpPr>
            <a:spLocks noGrp="1"/>
          </p:cNvSpPr>
          <p:nvPr>
            <p:ph type="body" sz="half" idx="2"/>
          </p:nvPr>
        </p:nvSpPr>
        <p:spPr>
          <a:xfrm>
            <a:off x="1792654" y="5367860"/>
            <a:ext cx="5486177" cy="804788"/>
          </a:xfrm>
          <a:prstGeom prst="rect">
            <a:avLst/>
          </a:prstGeom>
        </p:spPr>
        <p:txBody>
          <a:bodyPr vert="horz" lIns="64229" tIns="32113" rIns="64229" bIns="32113"/>
          <a:lstStyle>
            <a:lvl1pPr marL="0" indent="0">
              <a:buNone/>
              <a:defRPr sz="1000">
                <a:latin typeface="Helvetica Neue Light"/>
              </a:defRPr>
            </a:lvl1pPr>
            <a:lvl2pPr marL="321142" indent="0">
              <a:buNone/>
              <a:defRPr sz="800"/>
            </a:lvl2pPr>
            <a:lvl3pPr marL="642288" indent="0">
              <a:buNone/>
              <a:defRPr sz="700"/>
            </a:lvl3pPr>
            <a:lvl4pPr marL="963431" indent="0">
              <a:buNone/>
              <a:defRPr sz="600"/>
            </a:lvl4pPr>
            <a:lvl5pPr marL="1284579" indent="0">
              <a:buNone/>
              <a:defRPr sz="600"/>
            </a:lvl5pPr>
            <a:lvl6pPr marL="1605724" indent="0">
              <a:buNone/>
              <a:defRPr sz="600"/>
            </a:lvl6pPr>
            <a:lvl7pPr marL="1926868" indent="0">
              <a:buNone/>
              <a:defRPr sz="600"/>
            </a:lvl7pPr>
            <a:lvl8pPr marL="2248016" indent="0">
              <a:buNone/>
              <a:defRPr sz="600"/>
            </a:lvl8pPr>
            <a:lvl9pPr marL="2569160" indent="0">
              <a:buNone/>
              <a:defRPr sz="600"/>
            </a:lvl9pPr>
          </a:lstStyle>
          <a:p>
            <a:pPr lvl="0"/>
            <a:r>
              <a:rPr lang="en-US" dirty="0" smtClean="0"/>
              <a:t>Click to edit Master text styles</a:t>
            </a:r>
          </a:p>
        </p:txBody>
      </p:sp>
    </p:spTree>
    <p:extLst>
      <p:ext uri="{BB962C8B-B14F-4D97-AF65-F5344CB8AC3E}">
        <p14:creationId xmlns:p14="http://schemas.microsoft.com/office/powerpoint/2010/main" val="1762856182"/>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66"/>
            <a:ext cx="8228707" cy="4525119"/>
          </a:xfrm>
          <a:prstGeom prst="rect">
            <a:avLst/>
          </a:prstGeom>
        </p:spPr>
        <p:txBody>
          <a:bodyPr vert="eaVert" lIns="64229" tIns="32113" rIns="64229" bIns="32113"/>
          <a:lstStyle>
            <a:lvl1pPr>
              <a:defRPr>
                <a:latin typeface="Helvetica Neue Light"/>
              </a:defRPr>
            </a:lvl1pPr>
            <a:lvl2pPr>
              <a:defRPr>
                <a:latin typeface="Helvetica Neue Light"/>
              </a:defRPr>
            </a:lvl2pPr>
            <a:lvl3pPr>
              <a:defRPr>
                <a:latin typeface="Helvetica Neue Light"/>
              </a:defRPr>
            </a:lvl3pPr>
            <a:lvl4pPr>
              <a:defRPr>
                <a:latin typeface="Helvetica Neue Light"/>
              </a:defRPr>
            </a:lvl4pPr>
            <a:lvl5pPr>
              <a:defRPr>
                <a:latin typeface="Helvetica Neue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07724210"/>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7082" y="1600666"/>
            <a:ext cx="2085082" cy="452511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1836" y="1600666"/>
            <a:ext cx="6148090" cy="4525119"/>
          </a:xfrm>
          <a:prstGeom prst="rect">
            <a:avLst/>
          </a:prstGeom>
        </p:spPr>
        <p:txBody>
          <a:bodyPr vert="eaVert" lIns="64229" tIns="32113" rIns="64229" bIns="32113"/>
          <a:lstStyle>
            <a:lvl1pPr>
              <a:defRPr>
                <a:latin typeface="Helvetica Neue Light"/>
              </a:defRPr>
            </a:lvl1pPr>
            <a:lvl2pPr>
              <a:defRPr>
                <a:latin typeface="Helvetica Neue Light"/>
              </a:defRPr>
            </a:lvl2pPr>
            <a:lvl3pPr>
              <a:defRPr>
                <a:latin typeface="Helvetica Neue Light"/>
              </a:defRPr>
            </a:lvl3pPr>
            <a:lvl4pPr>
              <a:defRPr>
                <a:latin typeface="Helvetica Neue Light"/>
              </a:defRPr>
            </a:lvl4pPr>
            <a:lvl5pPr>
              <a:defRPr>
                <a:latin typeface="Helvetica Neue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70004617"/>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3" indent="0" algn="ctr">
              <a:buNone/>
              <a:defRPr>
                <a:solidFill>
                  <a:schemeClr val="tx1">
                    <a:tint val="75000"/>
                  </a:schemeClr>
                </a:solidFill>
              </a:defRPr>
            </a:lvl2pPr>
            <a:lvl3pPr marL="914226" indent="0" algn="ctr">
              <a:buNone/>
              <a:defRPr>
                <a:solidFill>
                  <a:schemeClr val="tx1">
                    <a:tint val="75000"/>
                  </a:schemeClr>
                </a:solidFill>
              </a:defRPr>
            </a:lvl3pPr>
            <a:lvl4pPr marL="1371341" indent="0" algn="ctr">
              <a:buNone/>
              <a:defRPr>
                <a:solidFill>
                  <a:schemeClr val="tx1">
                    <a:tint val="75000"/>
                  </a:schemeClr>
                </a:solidFill>
              </a:defRPr>
            </a:lvl4pPr>
            <a:lvl5pPr marL="1828453" indent="0" algn="ctr">
              <a:buNone/>
              <a:defRPr>
                <a:solidFill>
                  <a:schemeClr val="tx1">
                    <a:tint val="75000"/>
                  </a:schemeClr>
                </a:solidFill>
              </a:defRPr>
            </a:lvl5pPr>
            <a:lvl6pPr marL="2285566" indent="0" algn="ctr">
              <a:buNone/>
              <a:defRPr>
                <a:solidFill>
                  <a:schemeClr val="tx1">
                    <a:tint val="75000"/>
                  </a:schemeClr>
                </a:solidFill>
              </a:defRPr>
            </a:lvl6pPr>
            <a:lvl7pPr marL="2742679" indent="0" algn="ctr">
              <a:buNone/>
              <a:defRPr>
                <a:solidFill>
                  <a:schemeClr val="tx1">
                    <a:tint val="75000"/>
                  </a:schemeClr>
                </a:solidFill>
              </a:defRPr>
            </a:lvl7pPr>
            <a:lvl8pPr marL="3199794" indent="0" algn="ctr">
              <a:buNone/>
              <a:defRPr>
                <a:solidFill>
                  <a:schemeClr val="tx1">
                    <a:tint val="75000"/>
                  </a:schemeClr>
                </a:solidFill>
              </a:defRPr>
            </a:lvl8pPr>
            <a:lvl9pPr marL="365690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5E4EE4-6AC2-934E-9C37-8927B9D7B903}" type="datetime1">
              <a:rPr lang="en-US" smtClean="0">
                <a:solidFill>
                  <a:prstClr val="black">
                    <a:tint val="75000"/>
                  </a:prstClr>
                </a:solidFill>
                <a:latin typeface="Gill Sans MT"/>
              </a:rPr>
              <a:pPr/>
              <a:t>5/23/13</a:t>
            </a:fld>
            <a:endParaRPr lang="en-US">
              <a:solidFill>
                <a:prstClr val="black">
                  <a:tint val="75000"/>
                </a:prstClr>
              </a:solidFill>
              <a:latin typeface="Gill Sans MT"/>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Gill Sans MT"/>
            </a:endParaRPr>
          </a:p>
        </p:txBody>
      </p:sp>
      <p:sp>
        <p:nvSpPr>
          <p:cNvPr id="6" name="Slide Number Placeholder 5"/>
          <p:cNvSpPr>
            <a:spLocks noGrp="1"/>
          </p:cNvSpPr>
          <p:nvPr>
            <p:ph type="sldNum" sz="quarter" idx="12"/>
          </p:nvPr>
        </p:nvSpPr>
        <p:spPr/>
        <p:txBody>
          <a:bodyPr/>
          <a:lstStyle/>
          <a:p>
            <a:fld id="{F3D397F9-2499-E244-8D41-F28B228DBCAE}" type="slidenum">
              <a:rPr lang="en-US" smtClean="0">
                <a:solidFill>
                  <a:prstClr val="black">
                    <a:tint val="75000"/>
                  </a:prstClr>
                </a:solidFill>
                <a:latin typeface="Gill Sans MT"/>
              </a:rPr>
              <a:pPr/>
              <a:t>‹#›</a:t>
            </a:fld>
            <a:endParaRPr lang="en-US">
              <a:solidFill>
                <a:prstClr val="black">
                  <a:tint val="75000"/>
                </a:prstClr>
              </a:solidFill>
              <a:latin typeface="Gill Sans MT"/>
            </a:endParaRPr>
          </a:p>
        </p:txBody>
      </p:sp>
    </p:spTree>
    <p:extLst>
      <p:ext uri="{BB962C8B-B14F-4D97-AF65-F5344CB8AC3E}">
        <p14:creationId xmlns:p14="http://schemas.microsoft.com/office/powerpoint/2010/main" val="41217897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
          <p:cNvSpPr>
            <a:spLocks noGrp="1"/>
          </p:cNvSpPr>
          <p:nvPr>
            <p:ph type="sldNum" sz="quarter" idx="4"/>
          </p:nvPr>
        </p:nvSpPr>
        <p:spPr>
          <a:xfrm>
            <a:off x="6553275" y="6356823"/>
            <a:ext cx="2133079" cy="365001"/>
          </a:xfrm>
          <a:prstGeom prst="rect">
            <a:avLst/>
          </a:prstGeom>
        </p:spPr>
        <p:txBody>
          <a:bodyPr vert="horz" lIns="64284" tIns="32142" rIns="64284" bIns="32142" rtlCol="0" anchor="ctr"/>
          <a:lstStyle>
            <a:lvl1pPr algn="r">
              <a:defRPr sz="1300">
                <a:solidFill>
                  <a:schemeClr val="tx1">
                    <a:tint val="75000"/>
                  </a:schemeClr>
                </a:solidFill>
              </a:defRPr>
            </a:lvl1pPr>
          </a:lstStyle>
          <a:p>
            <a:fld id="{0A358137-3D84-6645-A1B9-9548E8CF6556}" type="slidenum">
              <a:rPr lang="en-US" smtClean="0"/>
              <a:pPr/>
              <a:t>‹#›</a:t>
            </a:fld>
            <a:endParaRPr lang="en-US" dirty="0"/>
          </a:p>
        </p:txBody>
      </p:sp>
    </p:spTree>
    <p:extLst>
      <p:ext uri="{BB962C8B-B14F-4D97-AF65-F5344CB8AC3E}">
        <p14:creationId xmlns:p14="http://schemas.microsoft.com/office/powerpoint/2010/main" val="510688244"/>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8" y="4800824"/>
            <a:ext cx="5486177" cy="567035"/>
          </a:xfrm>
          <a:prstGeom prst="rect">
            <a:avLst/>
          </a:prstGeom>
        </p:spPr>
        <p:txBody>
          <a:bodyPr vert="horz" lIns="64281" tIns="32140" rIns="64281" bIns="32140"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8" y="612800"/>
            <a:ext cx="5486177" cy="4114354"/>
          </a:xfrm>
        </p:spPr>
        <p:txBody>
          <a:bodyPr/>
          <a:lstStyle>
            <a:lvl1pPr marL="0" indent="0">
              <a:buNone/>
              <a:defRPr sz="2200"/>
            </a:lvl1pPr>
            <a:lvl2pPr marL="321407" indent="0">
              <a:buNone/>
              <a:defRPr sz="2000"/>
            </a:lvl2pPr>
            <a:lvl3pPr marL="642816" indent="0">
              <a:buNone/>
              <a:defRPr sz="1700"/>
            </a:lvl3pPr>
            <a:lvl4pPr marL="964224" indent="0">
              <a:buNone/>
              <a:defRPr sz="1400"/>
            </a:lvl4pPr>
            <a:lvl5pPr marL="1285631" indent="0">
              <a:buNone/>
              <a:defRPr sz="1400"/>
            </a:lvl5pPr>
            <a:lvl6pPr marL="1607041" indent="0">
              <a:buNone/>
              <a:defRPr sz="1400"/>
            </a:lvl6pPr>
            <a:lvl7pPr marL="1928447" indent="0">
              <a:buNone/>
              <a:defRPr sz="1400"/>
            </a:lvl7pPr>
            <a:lvl8pPr marL="2249856" indent="0">
              <a:buNone/>
              <a:defRPr sz="1400"/>
            </a:lvl8pPr>
            <a:lvl9pPr marL="2571264" indent="0">
              <a:buNone/>
              <a:defRPr sz="1400"/>
            </a:lvl9pPr>
          </a:lstStyle>
          <a:p>
            <a:pPr lvl="0"/>
            <a:r>
              <a:rPr lang="en-US" noProof="0" smtClean="0">
                <a:sym typeface="Helvetica Neue" charset="0"/>
              </a:rPr>
              <a:t>Drag picture to placeholder or click icon to add</a:t>
            </a:r>
          </a:p>
        </p:txBody>
      </p:sp>
      <p:sp>
        <p:nvSpPr>
          <p:cNvPr id="4" name="Text Placeholder 3"/>
          <p:cNvSpPr>
            <a:spLocks noGrp="1"/>
          </p:cNvSpPr>
          <p:nvPr>
            <p:ph type="body" sz="half" idx="2"/>
          </p:nvPr>
        </p:nvSpPr>
        <p:spPr>
          <a:xfrm>
            <a:off x="1792638" y="5367860"/>
            <a:ext cx="5486177" cy="804788"/>
          </a:xfrm>
        </p:spPr>
        <p:txBody>
          <a:bodyPr/>
          <a:lstStyle>
            <a:lvl1pPr marL="0" indent="0">
              <a:buNone/>
              <a:defRPr sz="1000"/>
            </a:lvl1pPr>
            <a:lvl2pPr marL="321407" indent="0">
              <a:buNone/>
              <a:defRPr sz="800"/>
            </a:lvl2pPr>
            <a:lvl3pPr marL="642816" indent="0">
              <a:buNone/>
              <a:defRPr sz="700"/>
            </a:lvl3pPr>
            <a:lvl4pPr marL="964224" indent="0">
              <a:buNone/>
              <a:defRPr sz="600"/>
            </a:lvl4pPr>
            <a:lvl5pPr marL="1285631" indent="0">
              <a:buNone/>
              <a:defRPr sz="600"/>
            </a:lvl5pPr>
            <a:lvl6pPr marL="1607041" indent="0">
              <a:buNone/>
              <a:defRPr sz="600"/>
            </a:lvl6pPr>
            <a:lvl7pPr marL="1928447" indent="0">
              <a:buNone/>
              <a:defRPr sz="600"/>
            </a:lvl7pPr>
            <a:lvl8pPr marL="2249856" indent="0">
              <a:buNone/>
              <a:defRPr sz="600"/>
            </a:lvl8pPr>
            <a:lvl9pPr marL="2571264" indent="0">
              <a:buNone/>
              <a:defRPr sz="600"/>
            </a:lvl9pPr>
          </a:lstStyle>
          <a:p>
            <a:pPr lvl="0"/>
            <a:r>
              <a:rPr lang="en-US" smtClean="0"/>
              <a:t>Click to edit Master text styles</a:t>
            </a:r>
          </a:p>
        </p:txBody>
      </p:sp>
    </p:spTree>
    <p:extLst>
      <p:ext uri="{BB962C8B-B14F-4D97-AF65-F5344CB8AC3E}">
        <p14:creationId xmlns:p14="http://schemas.microsoft.com/office/powerpoint/2010/main" val="2656921327"/>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194C9B-1A26-CA41-9F4C-57351C1375EC}" type="datetime1">
              <a:rPr lang="en-US" smtClean="0">
                <a:solidFill>
                  <a:prstClr val="black">
                    <a:tint val="75000"/>
                  </a:prstClr>
                </a:solidFill>
                <a:latin typeface="Gill Sans MT"/>
              </a:rPr>
              <a:pPr/>
              <a:t>5/23/13</a:t>
            </a:fld>
            <a:endParaRPr lang="en-US">
              <a:solidFill>
                <a:prstClr val="black">
                  <a:tint val="75000"/>
                </a:prstClr>
              </a:solidFill>
              <a:latin typeface="Gill Sans MT"/>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Gill Sans MT"/>
            </a:endParaRPr>
          </a:p>
        </p:txBody>
      </p:sp>
      <p:sp>
        <p:nvSpPr>
          <p:cNvPr id="6" name="Slide Number Placeholder 5"/>
          <p:cNvSpPr>
            <a:spLocks noGrp="1"/>
          </p:cNvSpPr>
          <p:nvPr>
            <p:ph type="sldNum" sz="quarter" idx="12"/>
          </p:nvPr>
        </p:nvSpPr>
        <p:spPr/>
        <p:txBody>
          <a:bodyPr/>
          <a:lstStyle/>
          <a:p>
            <a:fld id="{F3D397F9-2499-E244-8D41-F28B228DBCAE}" type="slidenum">
              <a:rPr lang="en-US" smtClean="0">
                <a:solidFill>
                  <a:prstClr val="black">
                    <a:tint val="75000"/>
                  </a:prstClr>
                </a:solidFill>
                <a:latin typeface="Gill Sans MT"/>
              </a:rPr>
              <a:pPr/>
              <a:t>‹#›</a:t>
            </a:fld>
            <a:endParaRPr lang="en-US">
              <a:solidFill>
                <a:prstClr val="black">
                  <a:tint val="75000"/>
                </a:prstClr>
              </a:solidFill>
              <a:latin typeface="Gill Sans MT"/>
            </a:endParaRPr>
          </a:p>
        </p:txBody>
      </p:sp>
    </p:spTree>
    <p:extLst>
      <p:ext uri="{BB962C8B-B14F-4D97-AF65-F5344CB8AC3E}">
        <p14:creationId xmlns:p14="http://schemas.microsoft.com/office/powerpoint/2010/main" val="693965440"/>
      </p:ext>
    </p:extLst>
  </p:cSld>
  <p:clrMapOvr>
    <a:masterClrMapping/>
  </p:clrMapOvr>
  <p:timing>
    <p:tnLst>
      <p:par>
        <p:cTn xmlns:p14="http://schemas.microsoft.com/office/powerpoint/2010/mai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9"/>
            <a:ext cx="7772400" cy="1500188"/>
          </a:xfrm>
        </p:spPr>
        <p:txBody>
          <a:bodyPr anchor="b"/>
          <a:lstStyle>
            <a:lvl1pPr marL="0" indent="0">
              <a:buNone/>
              <a:defRPr sz="1900">
                <a:solidFill>
                  <a:schemeClr val="tx1">
                    <a:tint val="75000"/>
                  </a:schemeClr>
                </a:solidFill>
              </a:defRPr>
            </a:lvl1pPr>
            <a:lvl2pPr marL="457113" indent="0">
              <a:buNone/>
              <a:defRPr sz="1700">
                <a:solidFill>
                  <a:schemeClr val="tx1">
                    <a:tint val="75000"/>
                  </a:schemeClr>
                </a:solidFill>
              </a:defRPr>
            </a:lvl2pPr>
            <a:lvl3pPr marL="914226" indent="0">
              <a:buNone/>
              <a:defRPr sz="1600">
                <a:solidFill>
                  <a:schemeClr val="tx1">
                    <a:tint val="75000"/>
                  </a:schemeClr>
                </a:solidFill>
              </a:defRPr>
            </a:lvl3pPr>
            <a:lvl4pPr marL="1371341" indent="0">
              <a:buNone/>
              <a:defRPr sz="1400">
                <a:solidFill>
                  <a:schemeClr val="tx1">
                    <a:tint val="75000"/>
                  </a:schemeClr>
                </a:solidFill>
              </a:defRPr>
            </a:lvl4pPr>
            <a:lvl5pPr marL="1828453" indent="0">
              <a:buNone/>
              <a:defRPr sz="1400">
                <a:solidFill>
                  <a:schemeClr val="tx1">
                    <a:tint val="75000"/>
                  </a:schemeClr>
                </a:solidFill>
              </a:defRPr>
            </a:lvl5pPr>
            <a:lvl6pPr marL="2285566" indent="0">
              <a:buNone/>
              <a:defRPr sz="1400">
                <a:solidFill>
                  <a:schemeClr val="tx1">
                    <a:tint val="75000"/>
                  </a:schemeClr>
                </a:solidFill>
              </a:defRPr>
            </a:lvl6pPr>
            <a:lvl7pPr marL="2742679" indent="0">
              <a:buNone/>
              <a:defRPr sz="1400">
                <a:solidFill>
                  <a:schemeClr val="tx1">
                    <a:tint val="75000"/>
                  </a:schemeClr>
                </a:solidFill>
              </a:defRPr>
            </a:lvl7pPr>
            <a:lvl8pPr marL="3199794" indent="0">
              <a:buNone/>
              <a:defRPr sz="1400">
                <a:solidFill>
                  <a:schemeClr val="tx1">
                    <a:tint val="75000"/>
                  </a:schemeClr>
                </a:solidFill>
              </a:defRPr>
            </a:lvl8pPr>
            <a:lvl9pPr marL="365690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F3E5FD-B2DB-3047-8B4A-5FE8AD9625A5}" type="datetime1">
              <a:rPr lang="en-US" smtClean="0">
                <a:solidFill>
                  <a:prstClr val="black">
                    <a:tint val="75000"/>
                  </a:prstClr>
                </a:solidFill>
                <a:latin typeface="Gill Sans MT"/>
              </a:rPr>
              <a:pPr/>
              <a:t>5/23/13</a:t>
            </a:fld>
            <a:endParaRPr lang="en-US">
              <a:solidFill>
                <a:prstClr val="black">
                  <a:tint val="75000"/>
                </a:prstClr>
              </a:solidFill>
              <a:latin typeface="Gill Sans MT"/>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Gill Sans MT"/>
            </a:endParaRPr>
          </a:p>
        </p:txBody>
      </p:sp>
      <p:sp>
        <p:nvSpPr>
          <p:cNvPr id="6" name="Slide Number Placeholder 5"/>
          <p:cNvSpPr>
            <a:spLocks noGrp="1"/>
          </p:cNvSpPr>
          <p:nvPr>
            <p:ph type="sldNum" sz="quarter" idx="12"/>
          </p:nvPr>
        </p:nvSpPr>
        <p:spPr/>
        <p:txBody>
          <a:bodyPr/>
          <a:lstStyle/>
          <a:p>
            <a:fld id="{F3D397F9-2499-E244-8D41-F28B228DBCAE}" type="slidenum">
              <a:rPr lang="en-US" smtClean="0">
                <a:solidFill>
                  <a:prstClr val="black">
                    <a:tint val="75000"/>
                  </a:prstClr>
                </a:solidFill>
                <a:latin typeface="Gill Sans MT"/>
              </a:rPr>
              <a:pPr/>
              <a:t>‹#›</a:t>
            </a:fld>
            <a:endParaRPr lang="en-US">
              <a:solidFill>
                <a:prstClr val="black">
                  <a:tint val="75000"/>
                </a:prstClr>
              </a:solidFill>
              <a:latin typeface="Gill Sans MT"/>
            </a:endParaRPr>
          </a:p>
        </p:txBody>
      </p:sp>
    </p:spTree>
    <p:extLst>
      <p:ext uri="{BB962C8B-B14F-4D97-AF65-F5344CB8AC3E}">
        <p14:creationId xmlns:p14="http://schemas.microsoft.com/office/powerpoint/2010/main" val="318432919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5"/>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5"/>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E3612B-A3A8-4545-B035-B3384E428072}" type="datetime1">
              <a:rPr lang="en-US" smtClean="0">
                <a:solidFill>
                  <a:prstClr val="black">
                    <a:tint val="75000"/>
                  </a:prstClr>
                </a:solidFill>
                <a:latin typeface="Gill Sans MT"/>
              </a:rPr>
              <a:pPr/>
              <a:t>5/23/13</a:t>
            </a:fld>
            <a:endParaRPr lang="en-US">
              <a:solidFill>
                <a:prstClr val="black">
                  <a:tint val="75000"/>
                </a:prstClr>
              </a:solidFill>
              <a:latin typeface="Gill Sans MT"/>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Gill Sans MT"/>
            </a:endParaRPr>
          </a:p>
        </p:txBody>
      </p:sp>
      <p:sp>
        <p:nvSpPr>
          <p:cNvPr id="7" name="Slide Number Placeholder 6"/>
          <p:cNvSpPr>
            <a:spLocks noGrp="1"/>
          </p:cNvSpPr>
          <p:nvPr>
            <p:ph type="sldNum" sz="quarter" idx="12"/>
          </p:nvPr>
        </p:nvSpPr>
        <p:spPr/>
        <p:txBody>
          <a:bodyPr/>
          <a:lstStyle/>
          <a:p>
            <a:fld id="{F3D397F9-2499-E244-8D41-F28B228DBCAE}" type="slidenum">
              <a:rPr lang="en-US" smtClean="0">
                <a:solidFill>
                  <a:prstClr val="black">
                    <a:tint val="75000"/>
                  </a:prstClr>
                </a:solidFill>
                <a:latin typeface="Gill Sans MT"/>
              </a:rPr>
              <a:pPr/>
              <a:t>‹#›</a:t>
            </a:fld>
            <a:endParaRPr lang="en-US">
              <a:solidFill>
                <a:prstClr val="black">
                  <a:tint val="75000"/>
                </a:prstClr>
              </a:solidFill>
              <a:latin typeface="Gill Sans MT"/>
            </a:endParaRPr>
          </a:p>
        </p:txBody>
      </p:sp>
    </p:spTree>
    <p:extLst>
      <p:ext uri="{BB962C8B-B14F-4D97-AF65-F5344CB8AC3E}">
        <p14:creationId xmlns:p14="http://schemas.microsoft.com/office/powerpoint/2010/main" val="16626378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5"/>
            <a:ext cx="4040188" cy="639765"/>
          </a:xfrm>
        </p:spPr>
        <p:txBody>
          <a:bodyPr anchor="b"/>
          <a:lstStyle>
            <a:lvl1pPr marL="0" indent="0">
              <a:buNone/>
              <a:defRPr sz="2300" b="1"/>
            </a:lvl1pPr>
            <a:lvl2pPr marL="457113" indent="0">
              <a:buNone/>
              <a:defRPr sz="1900" b="1"/>
            </a:lvl2pPr>
            <a:lvl3pPr marL="914226" indent="0">
              <a:buNone/>
              <a:defRPr sz="1700" b="1"/>
            </a:lvl3pPr>
            <a:lvl4pPr marL="1371341" indent="0">
              <a:buNone/>
              <a:defRPr sz="1600" b="1"/>
            </a:lvl4pPr>
            <a:lvl5pPr marL="1828453" indent="0">
              <a:buNone/>
              <a:defRPr sz="1600" b="1"/>
            </a:lvl5pPr>
            <a:lvl6pPr marL="2285566" indent="0">
              <a:buNone/>
              <a:defRPr sz="1600" b="1"/>
            </a:lvl6pPr>
            <a:lvl7pPr marL="2742679" indent="0">
              <a:buNone/>
              <a:defRPr sz="1600" b="1"/>
            </a:lvl7pPr>
            <a:lvl8pPr marL="3199794" indent="0">
              <a:buNone/>
              <a:defRPr sz="1600" b="1"/>
            </a:lvl8pPr>
            <a:lvl9pPr marL="365690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80"/>
            <a:ext cx="4040188" cy="3951285"/>
          </a:xfrm>
        </p:spPr>
        <p:txBody>
          <a:bodyPr/>
          <a:lstStyle>
            <a:lvl1pPr>
              <a:defRPr sz="2300"/>
            </a:lvl1pPr>
            <a:lvl2pPr>
              <a:defRPr sz="19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5"/>
            <a:ext cx="4041775" cy="639765"/>
          </a:xfrm>
        </p:spPr>
        <p:txBody>
          <a:bodyPr anchor="b"/>
          <a:lstStyle>
            <a:lvl1pPr marL="0" indent="0">
              <a:buNone/>
              <a:defRPr sz="2300" b="1"/>
            </a:lvl1pPr>
            <a:lvl2pPr marL="457113" indent="0">
              <a:buNone/>
              <a:defRPr sz="1900" b="1"/>
            </a:lvl2pPr>
            <a:lvl3pPr marL="914226" indent="0">
              <a:buNone/>
              <a:defRPr sz="1700" b="1"/>
            </a:lvl3pPr>
            <a:lvl4pPr marL="1371341" indent="0">
              <a:buNone/>
              <a:defRPr sz="1600" b="1"/>
            </a:lvl4pPr>
            <a:lvl5pPr marL="1828453" indent="0">
              <a:buNone/>
              <a:defRPr sz="1600" b="1"/>
            </a:lvl5pPr>
            <a:lvl6pPr marL="2285566" indent="0">
              <a:buNone/>
              <a:defRPr sz="1600" b="1"/>
            </a:lvl6pPr>
            <a:lvl7pPr marL="2742679" indent="0">
              <a:buNone/>
              <a:defRPr sz="1600" b="1"/>
            </a:lvl7pPr>
            <a:lvl8pPr marL="3199794" indent="0">
              <a:buNone/>
              <a:defRPr sz="1600" b="1"/>
            </a:lvl8pPr>
            <a:lvl9pPr marL="365690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80"/>
            <a:ext cx="4041775" cy="3951285"/>
          </a:xfrm>
        </p:spPr>
        <p:txBody>
          <a:bodyPr/>
          <a:lstStyle>
            <a:lvl1pPr>
              <a:defRPr sz="2300"/>
            </a:lvl1pPr>
            <a:lvl2pPr>
              <a:defRPr sz="19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96CC79-B52C-2F49-963F-7D99CA5E88A0}" type="datetime1">
              <a:rPr lang="en-US" smtClean="0">
                <a:solidFill>
                  <a:prstClr val="black">
                    <a:tint val="75000"/>
                  </a:prstClr>
                </a:solidFill>
                <a:latin typeface="Gill Sans MT"/>
              </a:rPr>
              <a:pPr/>
              <a:t>5/23/13</a:t>
            </a:fld>
            <a:endParaRPr lang="en-US">
              <a:solidFill>
                <a:prstClr val="black">
                  <a:tint val="75000"/>
                </a:prstClr>
              </a:solidFill>
              <a:latin typeface="Gill Sans MT"/>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Gill Sans MT"/>
            </a:endParaRPr>
          </a:p>
        </p:txBody>
      </p:sp>
      <p:sp>
        <p:nvSpPr>
          <p:cNvPr id="9" name="Slide Number Placeholder 8"/>
          <p:cNvSpPr>
            <a:spLocks noGrp="1"/>
          </p:cNvSpPr>
          <p:nvPr>
            <p:ph type="sldNum" sz="quarter" idx="12"/>
          </p:nvPr>
        </p:nvSpPr>
        <p:spPr/>
        <p:txBody>
          <a:bodyPr/>
          <a:lstStyle/>
          <a:p>
            <a:fld id="{F3D397F9-2499-E244-8D41-F28B228DBCAE}" type="slidenum">
              <a:rPr lang="en-US" smtClean="0">
                <a:solidFill>
                  <a:prstClr val="black">
                    <a:tint val="75000"/>
                  </a:prstClr>
                </a:solidFill>
                <a:latin typeface="Gill Sans MT"/>
              </a:rPr>
              <a:pPr/>
              <a:t>‹#›</a:t>
            </a:fld>
            <a:endParaRPr lang="en-US">
              <a:solidFill>
                <a:prstClr val="black">
                  <a:tint val="75000"/>
                </a:prstClr>
              </a:solidFill>
              <a:latin typeface="Gill Sans MT"/>
            </a:endParaRPr>
          </a:p>
        </p:txBody>
      </p:sp>
    </p:spTree>
    <p:extLst>
      <p:ext uri="{BB962C8B-B14F-4D97-AF65-F5344CB8AC3E}">
        <p14:creationId xmlns:p14="http://schemas.microsoft.com/office/powerpoint/2010/main" val="388981392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DAD077-904F-3E40-BAB4-B6755414F33D}" type="datetime1">
              <a:rPr lang="en-US" smtClean="0">
                <a:solidFill>
                  <a:prstClr val="black">
                    <a:tint val="75000"/>
                  </a:prstClr>
                </a:solidFill>
                <a:latin typeface="Gill Sans MT"/>
              </a:rPr>
              <a:pPr/>
              <a:t>5/23/13</a:t>
            </a:fld>
            <a:endParaRPr lang="en-US">
              <a:solidFill>
                <a:prstClr val="black">
                  <a:tint val="75000"/>
                </a:prstClr>
              </a:solidFill>
              <a:latin typeface="Gill Sans MT"/>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Gill Sans MT"/>
            </a:endParaRPr>
          </a:p>
        </p:txBody>
      </p:sp>
      <p:sp>
        <p:nvSpPr>
          <p:cNvPr id="5" name="Slide Number Placeholder 4"/>
          <p:cNvSpPr>
            <a:spLocks noGrp="1"/>
          </p:cNvSpPr>
          <p:nvPr>
            <p:ph type="sldNum" sz="quarter" idx="12"/>
          </p:nvPr>
        </p:nvSpPr>
        <p:spPr/>
        <p:txBody>
          <a:bodyPr/>
          <a:lstStyle/>
          <a:p>
            <a:fld id="{F3D397F9-2499-E244-8D41-F28B228DBCAE}" type="slidenum">
              <a:rPr lang="en-US" smtClean="0">
                <a:solidFill>
                  <a:prstClr val="black">
                    <a:tint val="75000"/>
                  </a:prstClr>
                </a:solidFill>
                <a:latin typeface="Gill Sans MT"/>
              </a:rPr>
              <a:pPr/>
              <a:t>‹#›</a:t>
            </a:fld>
            <a:endParaRPr lang="en-US">
              <a:solidFill>
                <a:prstClr val="black">
                  <a:tint val="75000"/>
                </a:prstClr>
              </a:solidFill>
              <a:latin typeface="Gill Sans MT"/>
            </a:endParaRPr>
          </a:p>
        </p:txBody>
      </p:sp>
    </p:spTree>
    <p:extLst>
      <p:ext uri="{BB962C8B-B14F-4D97-AF65-F5344CB8AC3E}">
        <p14:creationId xmlns:p14="http://schemas.microsoft.com/office/powerpoint/2010/main" val="77944047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80F38-B693-7C4A-859D-B2E283B12FC9}" type="datetime1">
              <a:rPr lang="en-US" smtClean="0">
                <a:solidFill>
                  <a:prstClr val="black">
                    <a:tint val="75000"/>
                  </a:prstClr>
                </a:solidFill>
                <a:latin typeface="Gill Sans MT"/>
              </a:rPr>
              <a:pPr/>
              <a:t>5/23/13</a:t>
            </a:fld>
            <a:endParaRPr lang="en-US">
              <a:solidFill>
                <a:prstClr val="black">
                  <a:tint val="75000"/>
                </a:prstClr>
              </a:solidFill>
              <a:latin typeface="Gill Sans MT"/>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Gill Sans MT"/>
            </a:endParaRPr>
          </a:p>
        </p:txBody>
      </p:sp>
      <p:sp>
        <p:nvSpPr>
          <p:cNvPr id="4" name="Slide Number Placeholder 3"/>
          <p:cNvSpPr>
            <a:spLocks noGrp="1"/>
          </p:cNvSpPr>
          <p:nvPr>
            <p:ph type="sldNum" sz="quarter" idx="12"/>
          </p:nvPr>
        </p:nvSpPr>
        <p:spPr/>
        <p:txBody>
          <a:bodyPr/>
          <a:lstStyle/>
          <a:p>
            <a:fld id="{F3D397F9-2499-E244-8D41-F28B228DBCAE}" type="slidenum">
              <a:rPr lang="en-US" smtClean="0">
                <a:solidFill>
                  <a:prstClr val="black">
                    <a:tint val="75000"/>
                  </a:prstClr>
                </a:solidFill>
                <a:latin typeface="Gill Sans MT"/>
              </a:rPr>
              <a:pPr/>
              <a:t>‹#›</a:t>
            </a:fld>
            <a:endParaRPr lang="en-US">
              <a:solidFill>
                <a:prstClr val="black">
                  <a:tint val="75000"/>
                </a:prstClr>
              </a:solidFill>
              <a:latin typeface="Gill Sans MT"/>
            </a:endParaRPr>
          </a:p>
        </p:txBody>
      </p:sp>
    </p:spTree>
    <p:extLst>
      <p:ext uri="{BB962C8B-B14F-4D97-AF65-F5344CB8AC3E}">
        <p14:creationId xmlns:p14="http://schemas.microsoft.com/office/powerpoint/2010/main" val="185512095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3"/>
            <a:ext cx="3008313" cy="1162050"/>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6"/>
            <a:ext cx="3008313" cy="4691063"/>
          </a:xfrm>
        </p:spPr>
        <p:txBody>
          <a:bodyPr/>
          <a:lstStyle>
            <a:lvl1pPr marL="0" indent="0">
              <a:buNone/>
              <a:defRPr sz="1400"/>
            </a:lvl1pPr>
            <a:lvl2pPr marL="457113" indent="0">
              <a:buNone/>
              <a:defRPr sz="1200"/>
            </a:lvl2pPr>
            <a:lvl3pPr marL="914226" indent="0">
              <a:buNone/>
              <a:defRPr sz="1000"/>
            </a:lvl3pPr>
            <a:lvl4pPr marL="1371341" indent="0">
              <a:buNone/>
              <a:defRPr sz="1000"/>
            </a:lvl4pPr>
            <a:lvl5pPr marL="1828453" indent="0">
              <a:buNone/>
              <a:defRPr sz="1000"/>
            </a:lvl5pPr>
            <a:lvl6pPr marL="2285566" indent="0">
              <a:buNone/>
              <a:defRPr sz="1000"/>
            </a:lvl6pPr>
            <a:lvl7pPr marL="2742679" indent="0">
              <a:buNone/>
              <a:defRPr sz="1000"/>
            </a:lvl7pPr>
            <a:lvl8pPr marL="3199794" indent="0">
              <a:buNone/>
              <a:defRPr sz="1000"/>
            </a:lvl8pPr>
            <a:lvl9pPr marL="365690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5E3D0D-6705-2D41-B8F5-BB86DA48F892}" type="datetime1">
              <a:rPr lang="en-US" smtClean="0">
                <a:solidFill>
                  <a:prstClr val="black">
                    <a:tint val="75000"/>
                  </a:prstClr>
                </a:solidFill>
                <a:latin typeface="Gill Sans MT"/>
              </a:rPr>
              <a:pPr/>
              <a:t>5/23/13</a:t>
            </a:fld>
            <a:endParaRPr lang="en-US">
              <a:solidFill>
                <a:prstClr val="black">
                  <a:tint val="75000"/>
                </a:prstClr>
              </a:solidFill>
              <a:latin typeface="Gill Sans MT"/>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Gill Sans MT"/>
            </a:endParaRPr>
          </a:p>
        </p:txBody>
      </p:sp>
      <p:sp>
        <p:nvSpPr>
          <p:cNvPr id="7" name="Slide Number Placeholder 6"/>
          <p:cNvSpPr>
            <a:spLocks noGrp="1"/>
          </p:cNvSpPr>
          <p:nvPr>
            <p:ph type="sldNum" sz="quarter" idx="12"/>
          </p:nvPr>
        </p:nvSpPr>
        <p:spPr/>
        <p:txBody>
          <a:bodyPr/>
          <a:lstStyle/>
          <a:p>
            <a:fld id="{F3D397F9-2499-E244-8D41-F28B228DBCAE}" type="slidenum">
              <a:rPr lang="en-US" smtClean="0">
                <a:solidFill>
                  <a:prstClr val="black">
                    <a:tint val="75000"/>
                  </a:prstClr>
                </a:solidFill>
                <a:latin typeface="Gill Sans MT"/>
              </a:rPr>
              <a:pPr/>
              <a:t>‹#›</a:t>
            </a:fld>
            <a:endParaRPr lang="en-US">
              <a:solidFill>
                <a:prstClr val="black">
                  <a:tint val="75000"/>
                </a:prstClr>
              </a:solidFill>
              <a:latin typeface="Gill Sans MT"/>
            </a:endParaRPr>
          </a:p>
        </p:txBody>
      </p:sp>
    </p:spTree>
    <p:extLst>
      <p:ext uri="{BB962C8B-B14F-4D97-AF65-F5344CB8AC3E}">
        <p14:creationId xmlns:p14="http://schemas.microsoft.com/office/powerpoint/2010/main" val="397985305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3"/>
            <a:ext cx="5486400" cy="4114800"/>
          </a:xfrm>
        </p:spPr>
        <p:txBody>
          <a:bodyPr/>
          <a:lstStyle>
            <a:lvl1pPr marL="0" indent="0">
              <a:buNone/>
              <a:defRPr sz="3100"/>
            </a:lvl1pPr>
            <a:lvl2pPr marL="457113" indent="0">
              <a:buNone/>
              <a:defRPr sz="2700"/>
            </a:lvl2pPr>
            <a:lvl3pPr marL="914226" indent="0">
              <a:buNone/>
              <a:defRPr sz="2300"/>
            </a:lvl3pPr>
            <a:lvl4pPr marL="1371341" indent="0">
              <a:buNone/>
              <a:defRPr sz="1900"/>
            </a:lvl4pPr>
            <a:lvl5pPr marL="1828453" indent="0">
              <a:buNone/>
              <a:defRPr sz="1900"/>
            </a:lvl5pPr>
            <a:lvl6pPr marL="2285566" indent="0">
              <a:buNone/>
              <a:defRPr sz="1900"/>
            </a:lvl6pPr>
            <a:lvl7pPr marL="2742679" indent="0">
              <a:buNone/>
              <a:defRPr sz="1900"/>
            </a:lvl7pPr>
            <a:lvl8pPr marL="3199794" indent="0">
              <a:buNone/>
              <a:defRPr sz="1900"/>
            </a:lvl8pPr>
            <a:lvl9pPr marL="3656907" indent="0">
              <a:buNone/>
              <a:defRPr sz="19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113" indent="0">
              <a:buNone/>
              <a:defRPr sz="1200"/>
            </a:lvl2pPr>
            <a:lvl3pPr marL="914226" indent="0">
              <a:buNone/>
              <a:defRPr sz="1000"/>
            </a:lvl3pPr>
            <a:lvl4pPr marL="1371341" indent="0">
              <a:buNone/>
              <a:defRPr sz="1000"/>
            </a:lvl4pPr>
            <a:lvl5pPr marL="1828453" indent="0">
              <a:buNone/>
              <a:defRPr sz="1000"/>
            </a:lvl5pPr>
            <a:lvl6pPr marL="2285566" indent="0">
              <a:buNone/>
              <a:defRPr sz="1000"/>
            </a:lvl6pPr>
            <a:lvl7pPr marL="2742679" indent="0">
              <a:buNone/>
              <a:defRPr sz="1000"/>
            </a:lvl7pPr>
            <a:lvl8pPr marL="3199794" indent="0">
              <a:buNone/>
              <a:defRPr sz="1000"/>
            </a:lvl8pPr>
            <a:lvl9pPr marL="365690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F17C76-C553-9649-A4FE-DF4C801ED95B}" type="datetime1">
              <a:rPr lang="en-US" smtClean="0">
                <a:solidFill>
                  <a:prstClr val="black">
                    <a:tint val="75000"/>
                  </a:prstClr>
                </a:solidFill>
                <a:latin typeface="Gill Sans MT"/>
              </a:rPr>
              <a:pPr/>
              <a:t>5/23/13</a:t>
            </a:fld>
            <a:endParaRPr lang="en-US">
              <a:solidFill>
                <a:prstClr val="black">
                  <a:tint val="75000"/>
                </a:prstClr>
              </a:solidFill>
              <a:latin typeface="Gill Sans MT"/>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Gill Sans MT"/>
            </a:endParaRPr>
          </a:p>
        </p:txBody>
      </p:sp>
      <p:sp>
        <p:nvSpPr>
          <p:cNvPr id="7" name="Slide Number Placeholder 6"/>
          <p:cNvSpPr>
            <a:spLocks noGrp="1"/>
          </p:cNvSpPr>
          <p:nvPr>
            <p:ph type="sldNum" sz="quarter" idx="12"/>
          </p:nvPr>
        </p:nvSpPr>
        <p:spPr/>
        <p:txBody>
          <a:bodyPr/>
          <a:lstStyle/>
          <a:p>
            <a:fld id="{F3D397F9-2499-E244-8D41-F28B228DBCAE}" type="slidenum">
              <a:rPr lang="en-US" smtClean="0">
                <a:solidFill>
                  <a:prstClr val="black">
                    <a:tint val="75000"/>
                  </a:prstClr>
                </a:solidFill>
                <a:latin typeface="Gill Sans MT"/>
              </a:rPr>
              <a:pPr/>
              <a:t>‹#›</a:t>
            </a:fld>
            <a:endParaRPr lang="en-US">
              <a:solidFill>
                <a:prstClr val="black">
                  <a:tint val="75000"/>
                </a:prstClr>
              </a:solidFill>
              <a:latin typeface="Gill Sans MT"/>
            </a:endParaRPr>
          </a:p>
        </p:txBody>
      </p:sp>
    </p:spTree>
    <p:extLst>
      <p:ext uri="{BB962C8B-B14F-4D97-AF65-F5344CB8AC3E}">
        <p14:creationId xmlns:p14="http://schemas.microsoft.com/office/powerpoint/2010/main" val="7076341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462543-9F0E-C042-A453-F24BEA5A9071}" type="datetime1">
              <a:rPr lang="en-US" smtClean="0">
                <a:solidFill>
                  <a:prstClr val="black">
                    <a:tint val="75000"/>
                  </a:prstClr>
                </a:solidFill>
                <a:latin typeface="Gill Sans MT"/>
              </a:rPr>
              <a:pPr/>
              <a:t>5/23/13</a:t>
            </a:fld>
            <a:endParaRPr lang="en-US">
              <a:solidFill>
                <a:prstClr val="black">
                  <a:tint val="75000"/>
                </a:prstClr>
              </a:solidFill>
              <a:latin typeface="Gill Sans MT"/>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Gill Sans MT"/>
            </a:endParaRPr>
          </a:p>
        </p:txBody>
      </p:sp>
      <p:sp>
        <p:nvSpPr>
          <p:cNvPr id="6" name="Slide Number Placeholder 5"/>
          <p:cNvSpPr>
            <a:spLocks noGrp="1"/>
          </p:cNvSpPr>
          <p:nvPr>
            <p:ph type="sldNum" sz="quarter" idx="12"/>
          </p:nvPr>
        </p:nvSpPr>
        <p:spPr/>
        <p:txBody>
          <a:bodyPr/>
          <a:lstStyle/>
          <a:p>
            <a:fld id="{F3D397F9-2499-E244-8D41-F28B228DBCAE}" type="slidenum">
              <a:rPr lang="en-US" smtClean="0">
                <a:solidFill>
                  <a:prstClr val="black">
                    <a:tint val="75000"/>
                  </a:prstClr>
                </a:solidFill>
                <a:latin typeface="Gill Sans MT"/>
              </a:rPr>
              <a:pPr/>
              <a:t>‹#›</a:t>
            </a:fld>
            <a:endParaRPr lang="en-US">
              <a:solidFill>
                <a:prstClr val="black">
                  <a:tint val="75000"/>
                </a:prstClr>
              </a:solidFill>
              <a:latin typeface="Gill Sans MT"/>
            </a:endParaRPr>
          </a:p>
        </p:txBody>
      </p:sp>
    </p:spTree>
    <p:extLst>
      <p:ext uri="{BB962C8B-B14F-4D97-AF65-F5344CB8AC3E}">
        <p14:creationId xmlns:p14="http://schemas.microsoft.com/office/powerpoint/2010/main" val="368026096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9E06ED-888A-6A4D-BA81-D7C073F2462E}" type="datetime1">
              <a:rPr lang="en-US" smtClean="0">
                <a:solidFill>
                  <a:prstClr val="black">
                    <a:tint val="75000"/>
                  </a:prstClr>
                </a:solidFill>
                <a:latin typeface="Gill Sans MT"/>
              </a:rPr>
              <a:pPr/>
              <a:t>5/23/13</a:t>
            </a:fld>
            <a:endParaRPr lang="en-US">
              <a:solidFill>
                <a:prstClr val="black">
                  <a:tint val="75000"/>
                </a:prstClr>
              </a:solidFill>
              <a:latin typeface="Gill Sans MT"/>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Gill Sans MT"/>
            </a:endParaRPr>
          </a:p>
        </p:txBody>
      </p:sp>
      <p:sp>
        <p:nvSpPr>
          <p:cNvPr id="6" name="Slide Number Placeholder 5"/>
          <p:cNvSpPr>
            <a:spLocks noGrp="1"/>
          </p:cNvSpPr>
          <p:nvPr>
            <p:ph type="sldNum" sz="quarter" idx="12"/>
          </p:nvPr>
        </p:nvSpPr>
        <p:spPr/>
        <p:txBody>
          <a:bodyPr/>
          <a:lstStyle/>
          <a:p>
            <a:fld id="{F3D397F9-2499-E244-8D41-F28B228DBCAE}" type="slidenum">
              <a:rPr lang="en-US" smtClean="0">
                <a:solidFill>
                  <a:prstClr val="black">
                    <a:tint val="75000"/>
                  </a:prstClr>
                </a:solidFill>
                <a:latin typeface="Gill Sans MT"/>
              </a:rPr>
              <a:pPr/>
              <a:t>‹#›</a:t>
            </a:fld>
            <a:endParaRPr lang="en-US">
              <a:solidFill>
                <a:prstClr val="black">
                  <a:tint val="75000"/>
                </a:prstClr>
              </a:solidFill>
              <a:latin typeface="Gill Sans MT"/>
            </a:endParaRPr>
          </a:p>
        </p:txBody>
      </p:sp>
    </p:spTree>
    <p:extLst>
      <p:ext uri="{BB962C8B-B14F-4D97-AF65-F5344CB8AC3E}">
        <p14:creationId xmlns:p14="http://schemas.microsoft.com/office/powerpoint/2010/main" val="64640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81" tIns="32140" rIns="64281" bIns="32140"/>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870844"/>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226" y="274591"/>
            <a:ext cx="2095128" cy="6494115"/>
          </a:xfrm>
          <a:prstGeom prst="rect">
            <a:avLst/>
          </a:prstGeom>
        </p:spPr>
        <p:txBody>
          <a:bodyPr vert="eaVert" lIns="64281" tIns="32140" rIns="64281" bIns="32140"/>
          <a:lstStyle/>
          <a:p>
            <a:r>
              <a:rPr lang="en-US" smtClean="0"/>
              <a:t>Click to edit Master title style</a:t>
            </a:r>
            <a:endParaRPr lang="en-US"/>
          </a:p>
        </p:txBody>
      </p:sp>
      <p:sp>
        <p:nvSpPr>
          <p:cNvPr id="3" name="Vertical Text Placeholder 2"/>
          <p:cNvSpPr>
            <a:spLocks noGrp="1"/>
          </p:cNvSpPr>
          <p:nvPr>
            <p:ph type="body" orient="vert" idx="1"/>
          </p:nvPr>
        </p:nvSpPr>
        <p:spPr>
          <a:xfrm>
            <a:off x="303610" y="274591"/>
            <a:ext cx="6180460" cy="64941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903825"/>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77" tIns="32139" rIns="64277" bIns="32139"/>
          <a:lstStyle/>
          <a:p>
            <a:r>
              <a:rPr lang="en-US" smtClean="0"/>
              <a:t>Click to edit Master title style</a:t>
            </a:r>
            <a:endParaRPr lang="en-US"/>
          </a:p>
        </p:txBody>
      </p:sp>
      <p:sp>
        <p:nvSpPr>
          <p:cNvPr id="3" name="Subtitle 2"/>
          <p:cNvSpPr>
            <a:spLocks noGrp="1"/>
          </p:cNvSpPr>
          <p:nvPr>
            <p:ph type="subTitle" idx="1"/>
          </p:nvPr>
        </p:nvSpPr>
        <p:spPr>
          <a:xfrm>
            <a:off x="1371824" y="3886651"/>
            <a:ext cx="6400354" cy="1752451"/>
          </a:xfrm>
        </p:spPr>
        <p:txBody>
          <a:bodyPr/>
          <a:lstStyle>
            <a:lvl1pPr marL="0" indent="0" algn="ctr">
              <a:buNone/>
              <a:defRPr/>
            </a:lvl1pPr>
            <a:lvl2pPr marL="321391" indent="0" algn="ctr">
              <a:buNone/>
              <a:defRPr/>
            </a:lvl2pPr>
            <a:lvl3pPr marL="642783" indent="0" algn="ctr">
              <a:buNone/>
              <a:defRPr/>
            </a:lvl3pPr>
            <a:lvl4pPr marL="964174" indent="0" algn="ctr">
              <a:buNone/>
              <a:defRPr/>
            </a:lvl4pPr>
            <a:lvl5pPr marL="1285565" indent="0" algn="ctr">
              <a:buNone/>
              <a:defRPr/>
            </a:lvl5pPr>
            <a:lvl6pPr marL="1606959" indent="0" algn="ctr">
              <a:buNone/>
              <a:defRPr/>
            </a:lvl6pPr>
            <a:lvl7pPr marL="1928348" indent="0" algn="ctr">
              <a:buNone/>
              <a:defRPr/>
            </a:lvl7pPr>
            <a:lvl8pPr marL="2249741" indent="0" algn="ctr">
              <a:buNone/>
              <a:defRPr/>
            </a:lvl8pPr>
            <a:lvl9pPr marL="257113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40206410"/>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77" tIns="32139" rIns="64277" bIns="32139"/>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1607415"/>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vert="horz" lIns="64277" tIns="32139" rIns="64277" bIns="32139"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91" indent="0">
              <a:buNone/>
              <a:defRPr sz="1300"/>
            </a:lvl2pPr>
            <a:lvl3pPr marL="642783" indent="0">
              <a:buNone/>
              <a:defRPr sz="1100"/>
            </a:lvl3pPr>
            <a:lvl4pPr marL="964174" indent="0">
              <a:buNone/>
              <a:defRPr sz="1000"/>
            </a:lvl4pPr>
            <a:lvl5pPr marL="1285565" indent="0">
              <a:buNone/>
              <a:defRPr sz="1000"/>
            </a:lvl5pPr>
            <a:lvl6pPr marL="1606959" indent="0">
              <a:buNone/>
              <a:defRPr sz="1000"/>
            </a:lvl6pPr>
            <a:lvl7pPr marL="1928348" indent="0">
              <a:buNone/>
              <a:defRPr sz="1000"/>
            </a:lvl7pPr>
            <a:lvl8pPr marL="2249741" indent="0">
              <a:buNone/>
              <a:defRPr sz="1000"/>
            </a:lvl8pPr>
            <a:lvl9pPr marL="2571133" indent="0">
              <a:buNone/>
              <a:defRPr sz="1000"/>
            </a:lvl9pPr>
          </a:lstStyle>
          <a:p>
            <a:pPr lvl="0"/>
            <a:r>
              <a:rPr lang="en-US" smtClean="0"/>
              <a:t>Click to edit Master text styles</a:t>
            </a:r>
          </a:p>
        </p:txBody>
      </p:sp>
    </p:spTree>
    <p:extLst>
      <p:ext uri="{BB962C8B-B14F-4D97-AF65-F5344CB8AC3E}">
        <p14:creationId xmlns:p14="http://schemas.microsoft.com/office/powerpoint/2010/main" val="1560395800"/>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77" tIns="32139" rIns="64277" bIns="32139"/>
          <a:lstStyle/>
          <a:p>
            <a:r>
              <a:rPr lang="en-US" smtClean="0"/>
              <a:t>Click to edit Master title style</a:t>
            </a:r>
            <a:endParaRPr lang="en-US"/>
          </a:p>
        </p:txBody>
      </p:sp>
      <p:sp>
        <p:nvSpPr>
          <p:cNvPr id="3" name="Content Placeholder 2"/>
          <p:cNvSpPr>
            <a:spLocks noGrp="1"/>
          </p:cNvSpPr>
          <p:nvPr>
            <p:ph sz="half" idx="1"/>
          </p:nvPr>
        </p:nvSpPr>
        <p:spPr>
          <a:xfrm>
            <a:off x="303610" y="6197203"/>
            <a:ext cx="2848570" cy="5715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259336" y="6197203"/>
            <a:ext cx="2848570" cy="5715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2087372"/>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77" tIns="32139" rIns="64277" bIns="32139"/>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91" indent="0">
              <a:buNone/>
              <a:defRPr sz="1400" b="1"/>
            </a:lvl2pPr>
            <a:lvl3pPr marL="642783" indent="0">
              <a:buNone/>
              <a:defRPr sz="1300" b="1"/>
            </a:lvl3pPr>
            <a:lvl4pPr marL="964174" indent="0">
              <a:buNone/>
              <a:defRPr sz="1100" b="1"/>
            </a:lvl4pPr>
            <a:lvl5pPr marL="1285565" indent="0">
              <a:buNone/>
              <a:defRPr sz="1100" b="1"/>
            </a:lvl5pPr>
            <a:lvl6pPr marL="1606959" indent="0">
              <a:buNone/>
              <a:defRPr sz="1100" b="1"/>
            </a:lvl6pPr>
            <a:lvl7pPr marL="1928348" indent="0">
              <a:buNone/>
              <a:defRPr sz="1100" b="1"/>
            </a:lvl7pPr>
            <a:lvl8pPr marL="2249741" indent="0">
              <a:buNone/>
              <a:defRPr sz="1100" b="1"/>
            </a:lvl8pPr>
            <a:lvl9pPr marL="2571133"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91" indent="0">
              <a:buNone/>
              <a:defRPr sz="1400" b="1"/>
            </a:lvl2pPr>
            <a:lvl3pPr marL="642783" indent="0">
              <a:buNone/>
              <a:defRPr sz="1300" b="1"/>
            </a:lvl3pPr>
            <a:lvl4pPr marL="964174" indent="0">
              <a:buNone/>
              <a:defRPr sz="1100" b="1"/>
            </a:lvl4pPr>
            <a:lvl5pPr marL="1285565" indent="0">
              <a:buNone/>
              <a:defRPr sz="1100" b="1"/>
            </a:lvl5pPr>
            <a:lvl6pPr marL="1606959" indent="0">
              <a:buNone/>
              <a:defRPr sz="1100" b="1"/>
            </a:lvl6pPr>
            <a:lvl7pPr marL="1928348" indent="0">
              <a:buNone/>
              <a:defRPr sz="1100" b="1"/>
            </a:lvl7pPr>
            <a:lvl8pPr marL="2249741" indent="0">
              <a:buNone/>
              <a:defRPr sz="1100" b="1"/>
            </a:lvl8pPr>
            <a:lvl9pPr marL="2571133"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1342740"/>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77" tIns="32139" rIns="64277" bIns="32139"/>
          <a:lstStyle/>
          <a:p>
            <a:r>
              <a:rPr lang="en-US" smtClean="0"/>
              <a:t>Click to edit Master title style</a:t>
            </a:r>
            <a:endParaRPr lang="en-US"/>
          </a:p>
        </p:txBody>
      </p:sp>
    </p:spTree>
    <p:extLst>
      <p:ext uri="{BB962C8B-B14F-4D97-AF65-F5344CB8AC3E}">
        <p14:creationId xmlns:p14="http://schemas.microsoft.com/office/powerpoint/2010/main" val="3246603506"/>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3106455"/>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24" indent="0">
              <a:buNone/>
              <a:defRPr sz="1300"/>
            </a:lvl2pPr>
            <a:lvl3pPr marL="642849" indent="0">
              <a:buNone/>
              <a:defRPr sz="1100"/>
            </a:lvl3pPr>
            <a:lvl4pPr marL="964274" indent="0">
              <a:buNone/>
              <a:defRPr sz="1000"/>
            </a:lvl4pPr>
            <a:lvl5pPr marL="1285697" indent="0">
              <a:buNone/>
              <a:defRPr sz="1000"/>
            </a:lvl5pPr>
            <a:lvl6pPr marL="1607123" indent="0">
              <a:buNone/>
              <a:defRPr sz="1000"/>
            </a:lvl6pPr>
            <a:lvl7pPr marL="1928546" indent="0">
              <a:buNone/>
              <a:defRPr sz="1000"/>
            </a:lvl7pPr>
            <a:lvl8pPr marL="2249971" indent="0">
              <a:buNone/>
              <a:defRPr sz="1000"/>
            </a:lvl8pPr>
            <a:lvl9pPr marL="2571396" indent="0">
              <a:buNone/>
              <a:defRPr sz="1000"/>
            </a:lvl9pPr>
          </a:lstStyle>
          <a:p>
            <a:pPr lvl="0"/>
            <a:r>
              <a:rPr lang="en-US" smtClean="0"/>
              <a:t>Click to edit Master text styles</a:t>
            </a:r>
          </a:p>
        </p:txBody>
      </p:sp>
      <p:sp>
        <p:nvSpPr>
          <p:cNvPr id="5" name="Slide Number Placeholder 2"/>
          <p:cNvSpPr>
            <a:spLocks noGrp="1"/>
          </p:cNvSpPr>
          <p:nvPr>
            <p:ph type="sldNum" sz="quarter" idx="4"/>
          </p:nvPr>
        </p:nvSpPr>
        <p:spPr>
          <a:xfrm>
            <a:off x="6553275" y="6356823"/>
            <a:ext cx="2133079" cy="365001"/>
          </a:xfrm>
          <a:prstGeom prst="rect">
            <a:avLst/>
          </a:prstGeom>
        </p:spPr>
        <p:txBody>
          <a:bodyPr vert="horz" lIns="64284" tIns="32142" rIns="64284" bIns="32142" rtlCol="0" anchor="ctr"/>
          <a:lstStyle>
            <a:lvl1pPr algn="r">
              <a:defRPr sz="1300">
                <a:solidFill>
                  <a:schemeClr val="tx1">
                    <a:tint val="75000"/>
                  </a:schemeClr>
                </a:solidFill>
              </a:defRPr>
            </a:lvl1pPr>
          </a:lstStyle>
          <a:p>
            <a:fld id="{0A358137-3D84-6645-A1B9-9548E8CF6556}" type="slidenum">
              <a:rPr lang="en-US" smtClean="0"/>
              <a:pPr/>
              <a:t>‹#›</a:t>
            </a:fld>
            <a:endParaRPr lang="en-US" dirty="0"/>
          </a:p>
        </p:txBody>
      </p:sp>
    </p:spTree>
    <p:extLst>
      <p:ext uri="{BB962C8B-B14F-4D97-AF65-F5344CB8AC3E}">
        <p14:creationId xmlns:p14="http://schemas.microsoft.com/office/powerpoint/2010/main" val="207730956"/>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1" y="273477"/>
            <a:ext cx="3008189" cy="1161975"/>
          </a:xfrm>
          <a:prstGeom prst="rect">
            <a:avLst/>
          </a:prstGeom>
        </p:spPr>
        <p:txBody>
          <a:bodyPr vert="horz" lIns="64277" tIns="32139" rIns="64277" bIns="32139"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1" y="1435448"/>
            <a:ext cx="3008189" cy="4690318"/>
          </a:xfrm>
        </p:spPr>
        <p:txBody>
          <a:bodyPr/>
          <a:lstStyle>
            <a:lvl1pPr marL="0" indent="0">
              <a:buNone/>
              <a:defRPr sz="1000"/>
            </a:lvl1pPr>
            <a:lvl2pPr marL="321391" indent="0">
              <a:buNone/>
              <a:defRPr sz="800"/>
            </a:lvl2pPr>
            <a:lvl3pPr marL="642783" indent="0">
              <a:buNone/>
              <a:defRPr sz="700"/>
            </a:lvl3pPr>
            <a:lvl4pPr marL="964174" indent="0">
              <a:buNone/>
              <a:defRPr sz="600"/>
            </a:lvl4pPr>
            <a:lvl5pPr marL="1285565" indent="0">
              <a:buNone/>
              <a:defRPr sz="600"/>
            </a:lvl5pPr>
            <a:lvl6pPr marL="1606959" indent="0">
              <a:buNone/>
              <a:defRPr sz="600"/>
            </a:lvl6pPr>
            <a:lvl7pPr marL="1928348" indent="0">
              <a:buNone/>
              <a:defRPr sz="600"/>
            </a:lvl7pPr>
            <a:lvl8pPr marL="2249741" indent="0">
              <a:buNone/>
              <a:defRPr sz="600"/>
            </a:lvl8pPr>
            <a:lvl9pPr marL="2571133" indent="0">
              <a:buNone/>
              <a:defRPr sz="600"/>
            </a:lvl9pPr>
          </a:lstStyle>
          <a:p>
            <a:pPr lvl="0"/>
            <a:r>
              <a:rPr lang="en-US" smtClean="0"/>
              <a:t>Click to edit Master text styles</a:t>
            </a:r>
          </a:p>
        </p:txBody>
      </p:sp>
    </p:spTree>
    <p:extLst>
      <p:ext uri="{BB962C8B-B14F-4D97-AF65-F5344CB8AC3E}">
        <p14:creationId xmlns:p14="http://schemas.microsoft.com/office/powerpoint/2010/main" val="393981081"/>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9" y="4800824"/>
            <a:ext cx="5486177" cy="567035"/>
          </a:xfrm>
          <a:prstGeom prst="rect">
            <a:avLst/>
          </a:prstGeom>
        </p:spPr>
        <p:txBody>
          <a:bodyPr vert="horz" lIns="64277" tIns="32139" rIns="64277" bIns="32139"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9" y="612800"/>
            <a:ext cx="5486177" cy="4114354"/>
          </a:xfrm>
        </p:spPr>
        <p:txBody>
          <a:bodyPr/>
          <a:lstStyle>
            <a:lvl1pPr marL="0" indent="0">
              <a:buNone/>
              <a:defRPr sz="2200"/>
            </a:lvl1pPr>
            <a:lvl2pPr marL="321391" indent="0">
              <a:buNone/>
              <a:defRPr sz="2000"/>
            </a:lvl2pPr>
            <a:lvl3pPr marL="642783" indent="0">
              <a:buNone/>
              <a:defRPr sz="1700"/>
            </a:lvl3pPr>
            <a:lvl4pPr marL="964174" indent="0">
              <a:buNone/>
              <a:defRPr sz="1400"/>
            </a:lvl4pPr>
            <a:lvl5pPr marL="1285565" indent="0">
              <a:buNone/>
              <a:defRPr sz="1400"/>
            </a:lvl5pPr>
            <a:lvl6pPr marL="1606959" indent="0">
              <a:buNone/>
              <a:defRPr sz="1400"/>
            </a:lvl6pPr>
            <a:lvl7pPr marL="1928348" indent="0">
              <a:buNone/>
              <a:defRPr sz="1400"/>
            </a:lvl7pPr>
            <a:lvl8pPr marL="2249741" indent="0">
              <a:buNone/>
              <a:defRPr sz="1400"/>
            </a:lvl8pPr>
            <a:lvl9pPr marL="2571133" indent="0">
              <a:buNone/>
              <a:defRPr sz="1400"/>
            </a:lvl9pPr>
          </a:lstStyle>
          <a:p>
            <a:pPr lvl="0"/>
            <a:r>
              <a:rPr lang="en-US" noProof="0" smtClean="0">
                <a:sym typeface="Helvetica Neue" charset="0"/>
              </a:rPr>
              <a:t>Drag picture to placeholder or click icon to add</a:t>
            </a:r>
          </a:p>
        </p:txBody>
      </p:sp>
      <p:sp>
        <p:nvSpPr>
          <p:cNvPr id="4" name="Text Placeholder 3"/>
          <p:cNvSpPr>
            <a:spLocks noGrp="1"/>
          </p:cNvSpPr>
          <p:nvPr>
            <p:ph type="body" sz="half" idx="2"/>
          </p:nvPr>
        </p:nvSpPr>
        <p:spPr>
          <a:xfrm>
            <a:off x="1792639" y="5367860"/>
            <a:ext cx="5486177" cy="804788"/>
          </a:xfrm>
        </p:spPr>
        <p:txBody>
          <a:bodyPr/>
          <a:lstStyle>
            <a:lvl1pPr marL="0" indent="0">
              <a:buNone/>
              <a:defRPr sz="1000"/>
            </a:lvl1pPr>
            <a:lvl2pPr marL="321391" indent="0">
              <a:buNone/>
              <a:defRPr sz="800"/>
            </a:lvl2pPr>
            <a:lvl3pPr marL="642783" indent="0">
              <a:buNone/>
              <a:defRPr sz="700"/>
            </a:lvl3pPr>
            <a:lvl4pPr marL="964174" indent="0">
              <a:buNone/>
              <a:defRPr sz="600"/>
            </a:lvl4pPr>
            <a:lvl5pPr marL="1285565" indent="0">
              <a:buNone/>
              <a:defRPr sz="600"/>
            </a:lvl5pPr>
            <a:lvl6pPr marL="1606959" indent="0">
              <a:buNone/>
              <a:defRPr sz="600"/>
            </a:lvl6pPr>
            <a:lvl7pPr marL="1928348" indent="0">
              <a:buNone/>
              <a:defRPr sz="600"/>
            </a:lvl7pPr>
            <a:lvl8pPr marL="2249741" indent="0">
              <a:buNone/>
              <a:defRPr sz="600"/>
            </a:lvl8pPr>
            <a:lvl9pPr marL="2571133" indent="0">
              <a:buNone/>
              <a:defRPr sz="600"/>
            </a:lvl9pPr>
          </a:lstStyle>
          <a:p>
            <a:pPr lvl="0"/>
            <a:r>
              <a:rPr lang="en-US" smtClean="0"/>
              <a:t>Click to edit Master text styles</a:t>
            </a:r>
          </a:p>
        </p:txBody>
      </p:sp>
    </p:spTree>
    <p:extLst>
      <p:ext uri="{BB962C8B-B14F-4D97-AF65-F5344CB8AC3E}">
        <p14:creationId xmlns:p14="http://schemas.microsoft.com/office/powerpoint/2010/main" val="2798026298"/>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77" tIns="32139" rIns="64277" bIns="32139"/>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1389710"/>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226" y="274592"/>
            <a:ext cx="2095128" cy="6494115"/>
          </a:xfrm>
          <a:prstGeom prst="rect">
            <a:avLst/>
          </a:prstGeom>
        </p:spPr>
        <p:txBody>
          <a:bodyPr vert="eaVert" lIns="64277" tIns="32139" rIns="64277" bIns="32139"/>
          <a:lstStyle/>
          <a:p>
            <a:r>
              <a:rPr lang="en-US" smtClean="0"/>
              <a:t>Click to edit Master title style</a:t>
            </a:r>
            <a:endParaRPr lang="en-US"/>
          </a:p>
        </p:txBody>
      </p:sp>
      <p:sp>
        <p:nvSpPr>
          <p:cNvPr id="3" name="Vertical Text Placeholder 2"/>
          <p:cNvSpPr>
            <a:spLocks noGrp="1"/>
          </p:cNvSpPr>
          <p:nvPr>
            <p:ph type="body" orient="vert" idx="1"/>
          </p:nvPr>
        </p:nvSpPr>
        <p:spPr>
          <a:xfrm>
            <a:off x="303610" y="274592"/>
            <a:ext cx="6180460" cy="64941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484999"/>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74" tIns="32137" rIns="64274" bIns="32137"/>
          <a:lstStyle/>
          <a:p>
            <a:r>
              <a:rPr lang="en-US" smtClean="0"/>
              <a:t>Click to edit Master title style</a:t>
            </a:r>
            <a:endParaRPr lang="en-US"/>
          </a:p>
        </p:txBody>
      </p:sp>
      <p:sp>
        <p:nvSpPr>
          <p:cNvPr id="3" name="Subtitle 2"/>
          <p:cNvSpPr>
            <a:spLocks noGrp="1"/>
          </p:cNvSpPr>
          <p:nvPr>
            <p:ph type="subTitle" idx="1"/>
          </p:nvPr>
        </p:nvSpPr>
        <p:spPr>
          <a:xfrm>
            <a:off x="1371824" y="3886652"/>
            <a:ext cx="6400354" cy="1752451"/>
          </a:xfrm>
        </p:spPr>
        <p:txBody>
          <a:bodyPr/>
          <a:lstStyle>
            <a:lvl1pPr marL="0" indent="0" algn="ctr">
              <a:buNone/>
              <a:defRPr/>
            </a:lvl1pPr>
            <a:lvl2pPr marL="321374" indent="0" algn="ctr">
              <a:buNone/>
              <a:defRPr/>
            </a:lvl2pPr>
            <a:lvl3pPr marL="642750" indent="0" algn="ctr">
              <a:buNone/>
              <a:defRPr/>
            </a:lvl3pPr>
            <a:lvl4pPr marL="964124" indent="0" algn="ctr">
              <a:buNone/>
              <a:defRPr/>
            </a:lvl4pPr>
            <a:lvl5pPr marL="1285500" indent="0" algn="ctr">
              <a:buNone/>
              <a:defRPr/>
            </a:lvl5pPr>
            <a:lvl6pPr marL="1606877" indent="0" algn="ctr">
              <a:buNone/>
              <a:defRPr/>
            </a:lvl6pPr>
            <a:lvl7pPr marL="1928250" indent="0" algn="ctr">
              <a:buNone/>
              <a:defRPr/>
            </a:lvl7pPr>
            <a:lvl8pPr marL="2249626" indent="0" algn="ctr">
              <a:buNone/>
              <a:defRPr/>
            </a:lvl8pPr>
            <a:lvl9pPr marL="2571001"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74041791"/>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74" tIns="32137" rIns="64274" bIns="32137"/>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1861113"/>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vert="horz" lIns="64274" tIns="32137" rIns="64274" bIns="32137"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74" indent="0">
              <a:buNone/>
              <a:defRPr sz="1300"/>
            </a:lvl2pPr>
            <a:lvl3pPr marL="642750" indent="0">
              <a:buNone/>
              <a:defRPr sz="1100"/>
            </a:lvl3pPr>
            <a:lvl4pPr marL="964124" indent="0">
              <a:buNone/>
              <a:defRPr sz="1000"/>
            </a:lvl4pPr>
            <a:lvl5pPr marL="1285500" indent="0">
              <a:buNone/>
              <a:defRPr sz="1000"/>
            </a:lvl5pPr>
            <a:lvl6pPr marL="1606877" indent="0">
              <a:buNone/>
              <a:defRPr sz="1000"/>
            </a:lvl6pPr>
            <a:lvl7pPr marL="1928250" indent="0">
              <a:buNone/>
              <a:defRPr sz="1000"/>
            </a:lvl7pPr>
            <a:lvl8pPr marL="2249626" indent="0">
              <a:buNone/>
              <a:defRPr sz="1000"/>
            </a:lvl8pPr>
            <a:lvl9pPr marL="2571001" indent="0">
              <a:buNone/>
              <a:defRPr sz="1000"/>
            </a:lvl9pPr>
          </a:lstStyle>
          <a:p>
            <a:pPr lvl="0"/>
            <a:r>
              <a:rPr lang="en-US" smtClean="0"/>
              <a:t>Click to edit Master text styles</a:t>
            </a:r>
          </a:p>
        </p:txBody>
      </p:sp>
    </p:spTree>
    <p:extLst>
      <p:ext uri="{BB962C8B-B14F-4D97-AF65-F5344CB8AC3E}">
        <p14:creationId xmlns:p14="http://schemas.microsoft.com/office/powerpoint/2010/main" val="2717828667"/>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74" tIns="32137" rIns="64274" bIns="32137"/>
          <a:lstStyle/>
          <a:p>
            <a:r>
              <a:rPr lang="en-US" smtClean="0"/>
              <a:t>Click to edit Master title style</a:t>
            </a:r>
            <a:endParaRPr lang="en-US"/>
          </a:p>
        </p:txBody>
      </p:sp>
      <p:sp>
        <p:nvSpPr>
          <p:cNvPr id="3" name="Content Placeholder 2"/>
          <p:cNvSpPr>
            <a:spLocks noGrp="1"/>
          </p:cNvSpPr>
          <p:nvPr>
            <p:ph sz="half" idx="1"/>
          </p:nvPr>
        </p:nvSpPr>
        <p:spPr>
          <a:xfrm>
            <a:off x="303610" y="6197203"/>
            <a:ext cx="2848570" cy="5715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259336" y="6197203"/>
            <a:ext cx="2848570" cy="5715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655109"/>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74" tIns="32137" rIns="64274" bIns="32137"/>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8487774"/>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74" tIns="32137" rIns="64274" bIns="32137"/>
          <a:lstStyle/>
          <a:p>
            <a:r>
              <a:rPr lang="en-US" smtClean="0"/>
              <a:t>Click to edit Master title style</a:t>
            </a:r>
            <a:endParaRPr lang="en-US"/>
          </a:p>
        </p:txBody>
      </p:sp>
    </p:spTree>
    <p:extLst>
      <p:ext uri="{BB962C8B-B14F-4D97-AF65-F5344CB8AC3E}">
        <p14:creationId xmlns:p14="http://schemas.microsoft.com/office/powerpoint/2010/main" val="526777048"/>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1836" y="1634133"/>
            <a:ext cx="4116586" cy="461664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634133"/>
            <a:ext cx="4116586" cy="461664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4"/>
          </p:nvPr>
        </p:nvSpPr>
        <p:spPr>
          <a:xfrm>
            <a:off x="6553275" y="6356823"/>
            <a:ext cx="2133079" cy="365001"/>
          </a:xfrm>
          <a:prstGeom prst="rect">
            <a:avLst/>
          </a:prstGeom>
        </p:spPr>
        <p:txBody>
          <a:bodyPr vert="horz" lIns="64284" tIns="32142" rIns="64284" bIns="32142" rtlCol="0" anchor="ctr"/>
          <a:lstStyle>
            <a:lvl1pPr algn="r">
              <a:defRPr sz="1300">
                <a:solidFill>
                  <a:schemeClr val="tx1">
                    <a:tint val="75000"/>
                  </a:schemeClr>
                </a:solidFill>
              </a:defRPr>
            </a:lvl1pPr>
          </a:lstStyle>
          <a:p>
            <a:fld id="{0A358137-3D84-6645-A1B9-9548E8CF6556}" type="slidenum">
              <a:rPr lang="en-US" smtClean="0"/>
              <a:pPr/>
              <a:t>‹#›</a:t>
            </a:fld>
            <a:endParaRPr lang="en-US" dirty="0"/>
          </a:p>
        </p:txBody>
      </p:sp>
    </p:spTree>
    <p:extLst>
      <p:ext uri="{BB962C8B-B14F-4D97-AF65-F5344CB8AC3E}">
        <p14:creationId xmlns:p14="http://schemas.microsoft.com/office/powerpoint/2010/main" val="3646626562"/>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525730"/>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2" y="273478"/>
            <a:ext cx="3008189" cy="1161975"/>
          </a:xfrm>
          <a:prstGeom prst="rect">
            <a:avLst/>
          </a:prstGeom>
        </p:spPr>
        <p:txBody>
          <a:bodyPr vert="horz" lIns="64274" tIns="32137" rIns="64274" bIns="32137"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2" y="1435448"/>
            <a:ext cx="3008189" cy="4690318"/>
          </a:xfrm>
        </p:spPr>
        <p:txBody>
          <a:bodyPr/>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en-US" smtClean="0"/>
              <a:t>Click to edit Master text styles</a:t>
            </a:r>
          </a:p>
        </p:txBody>
      </p:sp>
    </p:spTree>
    <p:extLst>
      <p:ext uri="{BB962C8B-B14F-4D97-AF65-F5344CB8AC3E}">
        <p14:creationId xmlns:p14="http://schemas.microsoft.com/office/powerpoint/2010/main" val="2232094835"/>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0" y="4800824"/>
            <a:ext cx="5486177" cy="567035"/>
          </a:xfrm>
          <a:prstGeom prst="rect">
            <a:avLst/>
          </a:prstGeom>
        </p:spPr>
        <p:txBody>
          <a:bodyPr vert="horz" lIns="64274" tIns="32137" rIns="64274" bIns="32137"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0" y="612800"/>
            <a:ext cx="5486177" cy="4114354"/>
          </a:xfrm>
        </p:spPr>
        <p:txBody>
          <a:bodyPr/>
          <a:lstStyle>
            <a:lvl1pPr marL="0" indent="0">
              <a:buNone/>
              <a:defRPr sz="2200"/>
            </a:lvl1pPr>
            <a:lvl2pPr marL="321374" indent="0">
              <a:buNone/>
              <a:defRPr sz="2000"/>
            </a:lvl2pPr>
            <a:lvl3pPr marL="642750" indent="0">
              <a:buNone/>
              <a:defRPr sz="1700"/>
            </a:lvl3pPr>
            <a:lvl4pPr marL="964124" indent="0">
              <a:buNone/>
              <a:defRPr sz="1400"/>
            </a:lvl4pPr>
            <a:lvl5pPr marL="1285500" indent="0">
              <a:buNone/>
              <a:defRPr sz="1400"/>
            </a:lvl5pPr>
            <a:lvl6pPr marL="1606877" indent="0">
              <a:buNone/>
              <a:defRPr sz="1400"/>
            </a:lvl6pPr>
            <a:lvl7pPr marL="1928250" indent="0">
              <a:buNone/>
              <a:defRPr sz="1400"/>
            </a:lvl7pPr>
            <a:lvl8pPr marL="2249626" indent="0">
              <a:buNone/>
              <a:defRPr sz="1400"/>
            </a:lvl8pPr>
            <a:lvl9pPr marL="2571001" indent="0">
              <a:buNone/>
              <a:defRPr sz="1400"/>
            </a:lvl9pPr>
          </a:lstStyle>
          <a:p>
            <a:pPr lvl="0"/>
            <a:r>
              <a:rPr lang="en-US" noProof="0" smtClean="0">
                <a:sym typeface="Helvetica Neue" charset="0"/>
              </a:rPr>
              <a:t>Drag picture to placeholder or click icon to add</a:t>
            </a:r>
          </a:p>
        </p:txBody>
      </p:sp>
      <p:sp>
        <p:nvSpPr>
          <p:cNvPr id="4" name="Text Placeholder 3"/>
          <p:cNvSpPr>
            <a:spLocks noGrp="1"/>
          </p:cNvSpPr>
          <p:nvPr>
            <p:ph type="body" sz="half" idx="2"/>
          </p:nvPr>
        </p:nvSpPr>
        <p:spPr>
          <a:xfrm>
            <a:off x="1792640" y="5367860"/>
            <a:ext cx="5486177" cy="804788"/>
          </a:xfrm>
        </p:spPr>
        <p:txBody>
          <a:bodyPr/>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en-US" smtClean="0"/>
              <a:t>Click to edit Master text styles</a:t>
            </a:r>
          </a:p>
        </p:txBody>
      </p:sp>
    </p:spTree>
    <p:extLst>
      <p:ext uri="{BB962C8B-B14F-4D97-AF65-F5344CB8AC3E}">
        <p14:creationId xmlns:p14="http://schemas.microsoft.com/office/powerpoint/2010/main" val="1781090973"/>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74" tIns="32137" rIns="64274" bIns="32137"/>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4270486"/>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226" y="274593"/>
            <a:ext cx="2095128" cy="6494115"/>
          </a:xfrm>
          <a:prstGeom prst="rect">
            <a:avLst/>
          </a:prstGeom>
        </p:spPr>
        <p:txBody>
          <a:bodyPr vert="eaVert" lIns="64274" tIns="32137" rIns="64274" bIns="32137"/>
          <a:lstStyle/>
          <a:p>
            <a:r>
              <a:rPr lang="en-US" smtClean="0"/>
              <a:t>Click to edit Master title style</a:t>
            </a:r>
            <a:endParaRPr lang="en-US"/>
          </a:p>
        </p:txBody>
      </p:sp>
      <p:sp>
        <p:nvSpPr>
          <p:cNvPr id="3" name="Vertical Text Placeholder 2"/>
          <p:cNvSpPr>
            <a:spLocks noGrp="1"/>
          </p:cNvSpPr>
          <p:nvPr>
            <p:ph type="body" orient="vert" idx="1"/>
          </p:nvPr>
        </p:nvSpPr>
        <p:spPr>
          <a:xfrm>
            <a:off x="303610" y="274593"/>
            <a:ext cx="6180460" cy="64941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3613452"/>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70" tIns="32135" rIns="64270" bIns="32135"/>
          <a:lstStyle/>
          <a:p>
            <a:r>
              <a:rPr lang="en-US" smtClean="0"/>
              <a:t>Click to edit Master title style</a:t>
            </a:r>
            <a:endParaRPr lang="en-US"/>
          </a:p>
        </p:txBody>
      </p:sp>
      <p:sp>
        <p:nvSpPr>
          <p:cNvPr id="3" name="Subtitle 2"/>
          <p:cNvSpPr>
            <a:spLocks noGrp="1"/>
          </p:cNvSpPr>
          <p:nvPr>
            <p:ph type="subTitle" idx="1"/>
          </p:nvPr>
        </p:nvSpPr>
        <p:spPr>
          <a:xfrm>
            <a:off x="1371824" y="3886653"/>
            <a:ext cx="6400354" cy="1752451"/>
          </a:xfrm>
        </p:spPr>
        <p:txBody>
          <a:bodyPr/>
          <a:lstStyle>
            <a:lvl1pPr marL="0" indent="0" algn="ctr">
              <a:buNone/>
              <a:defRPr/>
            </a:lvl1pPr>
            <a:lvl2pPr marL="321357" indent="0" algn="ctr">
              <a:buNone/>
              <a:defRPr/>
            </a:lvl2pPr>
            <a:lvl3pPr marL="642717" indent="0" algn="ctr">
              <a:buNone/>
              <a:defRPr/>
            </a:lvl3pPr>
            <a:lvl4pPr marL="964075" indent="0" algn="ctr">
              <a:buNone/>
              <a:defRPr/>
            </a:lvl4pPr>
            <a:lvl5pPr marL="1285434" indent="0" algn="ctr">
              <a:buNone/>
              <a:defRPr/>
            </a:lvl5pPr>
            <a:lvl6pPr marL="1606794" indent="0" algn="ctr">
              <a:buNone/>
              <a:defRPr/>
            </a:lvl6pPr>
            <a:lvl7pPr marL="1928151" indent="0" algn="ctr">
              <a:buNone/>
              <a:defRPr/>
            </a:lvl7pPr>
            <a:lvl8pPr marL="2249511" indent="0" algn="ctr">
              <a:buNone/>
              <a:defRPr/>
            </a:lvl8pPr>
            <a:lvl9pPr marL="257087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10357500"/>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70" tIns="32135" rIns="64270" bIns="32135"/>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2960785"/>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vert="horz" lIns="64270" tIns="32135" rIns="64270" bIns="32135"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57" indent="0">
              <a:buNone/>
              <a:defRPr sz="1300"/>
            </a:lvl2pPr>
            <a:lvl3pPr marL="642717" indent="0">
              <a:buNone/>
              <a:defRPr sz="1100"/>
            </a:lvl3pPr>
            <a:lvl4pPr marL="964075" indent="0">
              <a:buNone/>
              <a:defRPr sz="1000"/>
            </a:lvl4pPr>
            <a:lvl5pPr marL="1285434" indent="0">
              <a:buNone/>
              <a:defRPr sz="1000"/>
            </a:lvl5pPr>
            <a:lvl6pPr marL="1606794" indent="0">
              <a:buNone/>
              <a:defRPr sz="1000"/>
            </a:lvl6pPr>
            <a:lvl7pPr marL="1928151" indent="0">
              <a:buNone/>
              <a:defRPr sz="1000"/>
            </a:lvl7pPr>
            <a:lvl8pPr marL="2249511" indent="0">
              <a:buNone/>
              <a:defRPr sz="1000"/>
            </a:lvl8pPr>
            <a:lvl9pPr marL="2570870" indent="0">
              <a:buNone/>
              <a:defRPr sz="1000"/>
            </a:lvl9pPr>
          </a:lstStyle>
          <a:p>
            <a:pPr lvl="0"/>
            <a:r>
              <a:rPr lang="en-US" smtClean="0"/>
              <a:t>Click to edit Master text styles</a:t>
            </a:r>
          </a:p>
        </p:txBody>
      </p:sp>
    </p:spTree>
    <p:extLst>
      <p:ext uri="{BB962C8B-B14F-4D97-AF65-F5344CB8AC3E}">
        <p14:creationId xmlns:p14="http://schemas.microsoft.com/office/powerpoint/2010/main" val="1805523489"/>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70" tIns="32135" rIns="64270" bIns="32135"/>
          <a:lstStyle/>
          <a:p>
            <a:r>
              <a:rPr lang="en-US" smtClean="0"/>
              <a:t>Click to edit Master title style</a:t>
            </a:r>
            <a:endParaRPr lang="en-US"/>
          </a:p>
        </p:txBody>
      </p:sp>
      <p:sp>
        <p:nvSpPr>
          <p:cNvPr id="3" name="Content Placeholder 2"/>
          <p:cNvSpPr>
            <a:spLocks noGrp="1"/>
          </p:cNvSpPr>
          <p:nvPr>
            <p:ph sz="half" idx="1"/>
          </p:nvPr>
        </p:nvSpPr>
        <p:spPr>
          <a:xfrm>
            <a:off x="303610" y="6197203"/>
            <a:ext cx="2848570" cy="5715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259336" y="6197203"/>
            <a:ext cx="2848570" cy="5715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5318847"/>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70" tIns="32135" rIns="64270" bIns="32135"/>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3786440"/>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2"/>
          <p:cNvSpPr>
            <a:spLocks noGrp="1"/>
          </p:cNvSpPr>
          <p:nvPr>
            <p:ph type="sldNum" sz="quarter" idx="10"/>
          </p:nvPr>
        </p:nvSpPr>
        <p:spPr>
          <a:xfrm>
            <a:off x="6553275" y="6356823"/>
            <a:ext cx="2133079" cy="365001"/>
          </a:xfrm>
          <a:prstGeom prst="rect">
            <a:avLst/>
          </a:prstGeom>
        </p:spPr>
        <p:txBody>
          <a:bodyPr vert="horz" lIns="64284" tIns="32142" rIns="64284" bIns="32142" rtlCol="0" anchor="ctr"/>
          <a:lstStyle>
            <a:lvl1pPr algn="r">
              <a:defRPr sz="1300">
                <a:solidFill>
                  <a:schemeClr val="tx1">
                    <a:tint val="75000"/>
                  </a:schemeClr>
                </a:solidFill>
              </a:defRPr>
            </a:lvl1pPr>
          </a:lstStyle>
          <a:p>
            <a:fld id="{0A358137-3D84-6645-A1B9-9548E8CF6556}" type="slidenum">
              <a:rPr lang="en-US" smtClean="0"/>
              <a:pPr/>
              <a:t>‹#›</a:t>
            </a:fld>
            <a:endParaRPr lang="en-US" dirty="0"/>
          </a:p>
        </p:txBody>
      </p:sp>
    </p:spTree>
    <p:extLst>
      <p:ext uri="{BB962C8B-B14F-4D97-AF65-F5344CB8AC3E}">
        <p14:creationId xmlns:p14="http://schemas.microsoft.com/office/powerpoint/2010/main" val="2268403445"/>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70" tIns="32135" rIns="64270" bIns="32135"/>
          <a:lstStyle/>
          <a:p>
            <a:r>
              <a:rPr lang="en-US" smtClean="0"/>
              <a:t>Click to edit Master title style</a:t>
            </a:r>
            <a:endParaRPr lang="en-US"/>
          </a:p>
        </p:txBody>
      </p:sp>
    </p:spTree>
    <p:extLst>
      <p:ext uri="{BB962C8B-B14F-4D97-AF65-F5344CB8AC3E}">
        <p14:creationId xmlns:p14="http://schemas.microsoft.com/office/powerpoint/2010/main" val="1883517589"/>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6925017"/>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3" y="273479"/>
            <a:ext cx="3008189" cy="1161975"/>
          </a:xfrm>
          <a:prstGeom prst="rect">
            <a:avLst/>
          </a:prstGeom>
        </p:spPr>
        <p:txBody>
          <a:bodyPr vert="horz" lIns="64270" tIns="32135" rIns="64270" bIns="32135"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3" y="1435448"/>
            <a:ext cx="3008189" cy="4690318"/>
          </a:xfrm>
        </p:spPr>
        <p:txBody>
          <a:bodyPr/>
          <a:lstStyle>
            <a:lvl1pPr marL="0" indent="0">
              <a:buNone/>
              <a:defRPr sz="1000"/>
            </a:lvl1pPr>
            <a:lvl2pPr marL="321357" indent="0">
              <a:buNone/>
              <a:defRPr sz="800"/>
            </a:lvl2pPr>
            <a:lvl3pPr marL="642717" indent="0">
              <a:buNone/>
              <a:defRPr sz="700"/>
            </a:lvl3pPr>
            <a:lvl4pPr marL="964075" indent="0">
              <a:buNone/>
              <a:defRPr sz="600"/>
            </a:lvl4pPr>
            <a:lvl5pPr marL="1285434" indent="0">
              <a:buNone/>
              <a:defRPr sz="600"/>
            </a:lvl5pPr>
            <a:lvl6pPr marL="1606794" indent="0">
              <a:buNone/>
              <a:defRPr sz="600"/>
            </a:lvl6pPr>
            <a:lvl7pPr marL="1928151" indent="0">
              <a:buNone/>
              <a:defRPr sz="600"/>
            </a:lvl7pPr>
            <a:lvl8pPr marL="2249511" indent="0">
              <a:buNone/>
              <a:defRPr sz="600"/>
            </a:lvl8pPr>
            <a:lvl9pPr marL="2570870" indent="0">
              <a:buNone/>
              <a:defRPr sz="600"/>
            </a:lvl9pPr>
          </a:lstStyle>
          <a:p>
            <a:pPr lvl="0"/>
            <a:r>
              <a:rPr lang="en-US" smtClean="0"/>
              <a:t>Click to edit Master text styles</a:t>
            </a:r>
          </a:p>
        </p:txBody>
      </p:sp>
    </p:spTree>
    <p:extLst>
      <p:ext uri="{BB962C8B-B14F-4D97-AF65-F5344CB8AC3E}">
        <p14:creationId xmlns:p14="http://schemas.microsoft.com/office/powerpoint/2010/main" val="2515345359"/>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1" y="4800824"/>
            <a:ext cx="5486177" cy="567035"/>
          </a:xfrm>
          <a:prstGeom prst="rect">
            <a:avLst/>
          </a:prstGeom>
        </p:spPr>
        <p:txBody>
          <a:bodyPr vert="horz" lIns="64270" tIns="32135" rIns="64270" bIns="32135"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1" y="612800"/>
            <a:ext cx="5486177" cy="4114354"/>
          </a:xfrm>
        </p:spPr>
        <p:txBody>
          <a:bodyPr/>
          <a:lstStyle>
            <a:lvl1pPr marL="0" indent="0">
              <a:buNone/>
              <a:defRPr sz="2200"/>
            </a:lvl1pPr>
            <a:lvl2pPr marL="321357" indent="0">
              <a:buNone/>
              <a:defRPr sz="2000"/>
            </a:lvl2pPr>
            <a:lvl3pPr marL="642717" indent="0">
              <a:buNone/>
              <a:defRPr sz="1700"/>
            </a:lvl3pPr>
            <a:lvl4pPr marL="964075" indent="0">
              <a:buNone/>
              <a:defRPr sz="1400"/>
            </a:lvl4pPr>
            <a:lvl5pPr marL="1285434" indent="0">
              <a:buNone/>
              <a:defRPr sz="1400"/>
            </a:lvl5pPr>
            <a:lvl6pPr marL="1606794" indent="0">
              <a:buNone/>
              <a:defRPr sz="1400"/>
            </a:lvl6pPr>
            <a:lvl7pPr marL="1928151" indent="0">
              <a:buNone/>
              <a:defRPr sz="1400"/>
            </a:lvl7pPr>
            <a:lvl8pPr marL="2249511" indent="0">
              <a:buNone/>
              <a:defRPr sz="1400"/>
            </a:lvl8pPr>
            <a:lvl9pPr marL="2570870" indent="0">
              <a:buNone/>
              <a:defRPr sz="1400"/>
            </a:lvl9pPr>
          </a:lstStyle>
          <a:p>
            <a:pPr lvl="0"/>
            <a:r>
              <a:rPr lang="en-US" noProof="0" smtClean="0">
                <a:sym typeface="Helvetica Neue" charset="0"/>
              </a:rPr>
              <a:t>Drag picture to placeholder or click icon to add</a:t>
            </a:r>
          </a:p>
        </p:txBody>
      </p:sp>
      <p:sp>
        <p:nvSpPr>
          <p:cNvPr id="4" name="Text Placeholder 3"/>
          <p:cNvSpPr>
            <a:spLocks noGrp="1"/>
          </p:cNvSpPr>
          <p:nvPr>
            <p:ph type="body" sz="half" idx="2"/>
          </p:nvPr>
        </p:nvSpPr>
        <p:spPr>
          <a:xfrm>
            <a:off x="1792641" y="5367860"/>
            <a:ext cx="5486177" cy="804788"/>
          </a:xfrm>
        </p:spPr>
        <p:txBody>
          <a:bodyPr/>
          <a:lstStyle>
            <a:lvl1pPr marL="0" indent="0">
              <a:buNone/>
              <a:defRPr sz="1000"/>
            </a:lvl1pPr>
            <a:lvl2pPr marL="321357" indent="0">
              <a:buNone/>
              <a:defRPr sz="800"/>
            </a:lvl2pPr>
            <a:lvl3pPr marL="642717" indent="0">
              <a:buNone/>
              <a:defRPr sz="700"/>
            </a:lvl3pPr>
            <a:lvl4pPr marL="964075" indent="0">
              <a:buNone/>
              <a:defRPr sz="600"/>
            </a:lvl4pPr>
            <a:lvl5pPr marL="1285434" indent="0">
              <a:buNone/>
              <a:defRPr sz="600"/>
            </a:lvl5pPr>
            <a:lvl6pPr marL="1606794" indent="0">
              <a:buNone/>
              <a:defRPr sz="600"/>
            </a:lvl6pPr>
            <a:lvl7pPr marL="1928151" indent="0">
              <a:buNone/>
              <a:defRPr sz="600"/>
            </a:lvl7pPr>
            <a:lvl8pPr marL="2249511" indent="0">
              <a:buNone/>
              <a:defRPr sz="600"/>
            </a:lvl8pPr>
            <a:lvl9pPr marL="2570870" indent="0">
              <a:buNone/>
              <a:defRPr sz="600"/>
            </a:lvl9pPr>
          </a:lstStyle>
          <a:p>
            <a:pPr lvl="0"/>
            <a:r>
              <a:rPr lang="en-US" smtClean="0"/>
              <a:t>Click to edit Master text styles</a:t>
            </a:r>
          </a:p>
        </p:txBody>
      </p:sp>
    </p:spTree>
    <p:extLst>
      <p:ext uri="{BB962C8B-B14F-4D97-AF65-F5344CB8AC3E}">
        <p14:creationId xmlns:p14="http://schemas.microsoft.com/office/powerpoint/2010/main" val="3692358612"/>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70" tIns="32135" rIns="64270" bIns="32135"/>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5043981"/>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226" y="274594"/>
            <a:ext cx="2095128" cy="6494115"/>
          </a:xfrm>
          <a:prstGeom prst="rect">
            <a:avLst/>
          </a:prstGeom>
        </p:spPr>
        <p:txBody>
          <a:bodyPr vert="eaVert" lIns="64270" tIns="32135" rIns="64270" bIns="32135"/>
          <a:lstStyle/>
          <a:p>
            <a:r>
              <a:rPr lang="en-US" smtClean="0"/>
              <a:t>Click to edit Master title style</a:t>
            </a:r>
            <a:endParaRPr lang="en-US"/>
          </a:p>
        </p:txBody>
      </p:sp>
      <p:sp>
        <p:nvSpPr>
          <p:cNvPr id="3" name="Vertical Text Placeholder 2"/>
          <p:cNvSpPr>
            <a:spLocks noGrp="1"/>
          </p:cNvSpPr>
          <p:nvPr>
            <p:ph type="body" orient="vert" idx="1"/>
          </p:nvPr>
        </p:nvSpPr>
        <p:spPr>
          <a:xfrm>
            <a:off x="303610" y="274594"/>
            <a:ext cx="6180460" cy="64941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9371058"/>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67" tIns="32133" rIns="64267" bIns="32133"/>
          <a:lstStyle/>
          <a:p>
            <a:r>
              <a:rPr lang="en-US" smtClean="0"/>
              <a:t>Click to edit Master title style</a:t>
            </a:r>
            <a:endParaRPr lang="en-US"/>
          </a:p>
        </p:txBody>
      </p:sp>
      <p:sp>
        <p:nvSpPr>
          <p:cNvPr id="3" name="Subtitle 2"/>
          <p:cNvSpPr>
            <a:spLocks noGrp="1"/>
          </p:cNvSpPr>
          <p:nvPr>
            <p:ph type="subTitle" idx="1"/>
          </p:nvPr>
        </p:nvSpPr>
        <p:spPr>
          <a:xfrm>
            <a:off x="1371824" y="3886654"/>
            <a:ext cx="6400354" cy="1752451"/>
          </a:xfrm>
        </p:spPr>
        <p:txBody>
          <a:bodyPr/>
          <a:lstStyle>
            <a:lvl1pPr marL="0" indent="0" algn="ctr">
              <a:buNone/>
              <a:defRPr/>
            </a:lvl1pPr>
            <a:lvl2pPr marL="321341" indent="0" algn="ctr">
              <a:buNone/>
              <a:defRPr/>
            </a:lvl2pPr>
            <a:lvl3pPr marL="642684" indent="0" algn="ctr">
              <a:buNone/>
              <a:defRPr/>
            </a:lvl3pPr>
            <a:lvl4pPr marL="964025" indent="0" algn="ctr">
              <a:buNone/>
              <a:defRPr/>
            </a:lvl4pPr>
            <a:lvl5pPr marL="1285368" indent="0" algn="ctr">
              <a:buNone/>
              <a:defRPr/>
            </a:lvl5pPr>
            <a:lvl6pPr marL="1606711" indent="0" algn="ctr">
              <a:buNone/>
              <a:defRPr/>
            </a:lvl6pPr>
            <a:lvl7pPr marL="1928052" indent="0" algn="ctr">
              <a:buNone/>
              <a:defRPr/>
            </a:lvl7pPr>
            <a:lvl8pPr marL="2249396" indent="0" algn="ctr">
              <a:buNone/>
              <a:defRPr/>
            </a:lvl8pPr>
            <a:lvl9pPr marL="257073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91292619"/>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67" tIns="32133" rIns="64267" bIns="32133"/>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5652747"/>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vert="horz" lIns="64267" tIns="32133" rIns="64267" bIns="32133"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41" indent="0">
              <a:buNone/>
              <a:defRPr sz="1300"/>
            </a:lvl2pPr>
            <a:lvl3pPr marL="642684" indent="0">
              <a:buNone/>
              <a:defRPr sz="1100"/>
            </a:lvl3pPr>
            <a:lvl4pPr marL="964025" indent="0">
              <a:buNone/>
              <a:defRPr sz="1000"/>
            </a:lvl4pPr>
            <a:lvl5pPr marL="1285368" indent="0">
              <a:buNone/>
              <a:defRPr sz="1000"/>
            </a:lvl5pPr>
            <a:lvl6pPr marL="1606711" indent="0">
              <a:buNone/>
              <a:defRPr sz="1000"/>
            </a:lvl6pPr>
            <a:lvl7pPr marL="1928052" indent="0">
              <a:buNone/>
              <a:defRPr sz="1000"/>
            </a:lvl7pPr>
            <a:lvl8pPr marL="2249396" indent="0">
              <a:buNone/>
              <a:defRPr sz="1000"/>
            </a:lvl8pPr>
            <a:lvl9pPr marL="2570738" indent="0">
              <a:buNone/>
              <a:defRPr sz="1000"/>
            </a:lvl9pPr>
          </a:lstStyle>
          <a:p>
            <a:pPr lvl="0"/>
            <a:r>
              <a:rPr lang="en-US" smtClean="0"/>
              <a:t>Click to edit Master text styles</a:t>
            </a:r>
          </a:p>
        </p:txBody>
      </p:sp>
    </p:spTree>
    <p:extLst>
      <p:ext uri="{BB962C8B-B14F-4D97-AF65-F5344CB8AC3E}">
        <p14:creationId xmlns:p14="http://schemas.microsoft.com/office/powerpoint/2010/main" val="3600051889"/>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67" tIns="32133" rIns="64267" bIns="32133"/>
          <a:lstStyle/>
          <a:p>
            <a:r>
              <a:rPr lang="en-US" smtClean="0"/>
              <a:t>Click to edit Master title style</a:t>
            </a:r>
            <a:endParaRPr lang="en-US"/>
          </a:p>
        </p:txBody>
      </p:sp>
      <p:sp>
        <p:nvSpPr>
          <p:cNvPr id="3" name="Content Placeholder 2"/>
          <p:cNvSpPr>
            <a:spLocks noGrp="1"/>
          </p:cNvSpPr>
          <p:nvPr>
            <p:ph sz="half" idx="1"/>
          </p:nvPr>
        </p:nvSpPr>
        <p:spPr>
          <a:xfrm>
            <a:off x="303610" y="6197203"/>
            <a:ext cx="2848570" cy="5715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259336" y="6197203"/>
            <a:ext cx="2848570" cy="5715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3375501"/>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2"/>
          <p:cNvSpPr>
            <a:spLocks noGrp="1"/>
          </p:cNvSpPr>
          <p:nvPr>
            <p:ph type="sldNum" sz="quarter" idx="4"/>
          </p:nvPr>
        </p:nvSpPr>
        <p:spPr>
          <a:xfrm>
            <a:off x="6553275" y="6356823"/>
            <a:ext cx="2133079" cy="365001"/>
          </a:xfrm>
          <a:prstGeom prst="rect">
            <a:avLst/>
          </a:prstGeom>
        </p:spPr>
        <p:txBody>
          <a:bodyPr vert="horz" lIns="64284" tIns="32142" rIns="64284" bIns="32142" rtlCol="0" anchor="ctr"/>
          <a:lstStyle>
            <a:lvl1pPr algn="r">
              <a:defRPr sz="1300">
                <a:solidFill>
                  <a:schemeClr val="tx1">
                    <a:tint val="75000"/>
                  </a:schemeClr>
                </a:solidFill>
              </a:defRPr>
            </a:lvl1pPr>
          </a:lstStyle>
          <a:p>
            <a:fld id="{0A358137-3D84-6645-A1B9-9548E8CF6556}" type="slidenum">
              <a:rPr lang="en-US" smtClean="0"/>
              <a:pPr/>
              <a:t>‹#›</a:t>
            </a:fld>
            <a:endParaRPr lang="en-US" dirty="0"/>
          </a:p>
        </p:txBody>
      </p:sp>
    </p:spTree>
    <p:extLst>
      <p:ext uri="{BB962C8B-B14F-4D97-AF65-F5344CB8AC3E}">
        <p14:creationId xmlns:p14="http://schemas.microsoft.com/office/powerpoint/2010/main" val="360630050"/>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67" tIns="32133" rIns="64267" bIns="32133"/>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41" indent="0">
              <a:buNone/>
              <a:defRPr sz="1400" b="1"/>
            </a:lvl2pPr>
            <a:lvl3pPr marL="642684" indent="0">
              <a:buNone/>
              <a:defRPr sz="1300" b="1"/>
            </a:lvl3pPr>
            <a:lvl4pPr marL="964025" indent="0">
              <a:buNone/>
              <a:defRPr sz="1100" b="1"/>
            </a:lvl4pPr>
            <a:lvl5pPr marL="1285368" indent="0">
              <a:buNone/>
              <a:defRPr sz="1100" b="1"/>
            </a:lvl5pPr>
            <a:lvl6pPr marL="1606711" indent="0">
              <a:buNone/>
              <a:defRPr sz="1100" b="1"/>
            </a:lvl6pPr>
            <a:lvl7pPr marL="1928052" indent="0">
              <a:buNone/>
              <a:defRPr sz="1100" b="1"/>
            </a:lvl7pPr>
            <a:lvl8pPr marL="2249396" indent="0">
              <a:buNone/>
              <a:defRPr sz="1100" b="1"/>
            </a:lvl8pPr>
            <a:lvl9pPr marL="2570738"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41" indent="0">
              <a:buNone/>
              <a:defRPr sz="1400" b="1"/>
            </a:lvl2pPr>
            <a:lvl3pPr marL="642684" indent="0">
              <a:buNone/>
              <a:defRPr sz="1300" b="1"/>
            </a:lvl3pPr>
            <a:lvl4pPr marL="964025" indent="0">
              <a:buNone/>
              <a:defRPr sz="1100" b="1"/>
            </a:lvl4pPr>
            <a:lvl5pPr marL="1285368" indent="0">
              <a:buNone/>
              <a:defRPr sz="1100" b="1"/>
            </a:lvl5pPr>
            <a:lvl6pPr marL="1606711" indent="0">
              <a:buNone/>
              <a:defRPr sz="1100" b="1"/>
            </a:lvl6pPr>
            <a:lvl7pPr marL="1928052" indent="0">
              <a:buNone/>
              <a:defRPr sz="1100" b="1"/>
            </a:lvl7pPr>
            <a:lvl8pPr marL="2249396" indent="0">
              <a:buNone/>
              <a:defRPr sz="1100" b="1"/>
            </a:lvl8pPr>
            <a:lvl9pPr marL="2570738"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7223120"/>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67" tIns="32133" rIns="64267" bIns="32133"/>
          <a:lstStyle/>
          <a:p>
            <a:r>
              <a:rPr lang="en-US" smtClean="0"/>
              <a:t>Click to edit Master title style</a:t>
            </a:r>
            <a:endParaRPr lang="en-US"/>
          </a:p>
        </p:txBody>
      </p:sp>
    </p:spTree>
    <p:extLst>
      <p:ext uri="{BB962C8B-B14F-4D97-AF65-F5344CB8AC3E}">
        <p14:creationId xmlns:p14="http://schemas.microsoft.com/office/powerpoint/2010/main" val="2711761100"/>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801352"/>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4" y="273480"/>
            <a:ext cx="3008189" cy="1161975"/>
          </a:xfrm>
          <a:prstGeom prst="rect">
            <a:avLst/>
          </a:prstGeom>
        </p:spPr>
        <p:txBody>
          <a:bodyPr vert="horz" lIns="64267" tIns="32133" rIns="64267" bIns="32133"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4" y="1435448"/>
            <a:ext cx="3008189" cy="4690318"/>
          </a:xfrm>
        </p:spPr>
        <p:txBody>
          <a:bodyPr/>
          <a:lstStyle>
            <a:lvl1pPr marL="0" indent="0">
              <a:buNone/>
              <a:defRPr sz="1000"/>
            </a:lvl1pPr>
            <a:lvl2pPr marL="321341" indent="0">
              <a:buNone/>
              <a:defRPr sz="800"/>
            </a:lvl2pPr>
            <a:lvl3pPr marL="642684" indent="0">
              <a:buNone/>
              <a:defRPr sz="700"/>
            </a:lvl3pPr>
            <a:lvl4pPr marL="964025" indent="0">
              <a:buNone/>
              <a:defRPr sz="600"/>
            </a:lvl4pPr>
            <a:lvl5pPr marL="1285368" indent="0">
              <a:buNone/>
              <a:defRPr sz="600"/>
            </a:lvl5pPr>
            <a:lvl6pPr marL="1606711" indent="0">
              <a:buNone/>
              <a:defRPr sz="600"/>
            </a:lvl6pPr>
            <a:lvl7pPr marL="1928052" indent="0">
              <a:buNone/>
              <a:defRPr sz="600"/>
            </a:lvl7pPr>
            <a:lvl8pPr marL="2249396" indent="0">
              <a:buNone/>
              <a:defRPr sz="600"/>
            </a:lvl8pPr>
            <a:lvl9pPr marL="2570738" indent="0">
              <a:buNone/>
              <a:defRPr sz="600"/>
            </a:lvl9pPr>
          </a:lstStyle>
          <a:p>
            <a:pPr lvl="0"/>
            <a:r>
              <a:rPr lang="en-US" smtClean="0"/>
              <a:t>Click to edit Master text styles</a:t>
            </a:r>
          </a:p>
        </p:txBody>
      </p:sp>
    </p:spTree>
    <p:extLst>
      <p:ext uri="{BB962C8B-B14F-4D97-AF65-F5344CB8AC3E}">
        <p14:creationId xmlns:p14="http://schemas.microsoft.com/office/powerpoint/2010/main" val="1791507759"/>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2" y="4800824"/>
            <a:ext cx="5486177" cy="567035"/>
          </a:xfrm>
          <a:prstGeom prst="rect">
            <a:avLst/>
          </a:prstGeom>
        </p:spPr>
        <p:txBody>
          <a:bodyPr vert="horz" lIns="64267" tIns="32133" rIns="64267" bIns="32133"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2" y="612800"/>
            <a:ext cx="5486177" cy="4114354"/>
          </a:xfrm>
        </p:spPr>
        <p:txBody>
          <a:bodyPr/>
          <a:lstStyle>
            <a:lvl1pPr marL="0" indent="0">
              <a:buNone/>
              <a:defRPr sz="2200"/>
            </a:lvl1pPr>
            <a:lvl2pPr marL="321341" indent="0">
              <a:buNone/>
              <a:defRPr sz="2000"/>
            </a:lvl2pPr>
            <a:lvl3pPr marL="642684" indent="0">
              <a:buNone/>
              <a:defRPr sz="1700"/>
            </a:lvl3pPr>
            <a:lvl4pPr marL="964025" indent="0">
              <a:buNone/>
              <a:defRPr sz="1400"/>
            </a:lvl4pPr>
            <a:lvl5pPr marL="1285368" indent="0">
              <a:buNone/>
              <a:defRPr sz="1400"/>
            </a:lvl5pPr>
            <a:lvl6pPr marL="1606711" indent="0">
              <a:buNone/>
              <a:defRPr sz="1400"/>
            </a:lvl6pPr>
            <a:lvl7pPr marL="1928052" indent="0">
              <a:buNone/>
              <a:defRPr sz="1400"/>
            </a:lvl7pPr>
            <a:lvl8pPr marL="2249396" indent="0">
              <a:buNone/>
              <a:defRPr sz="1400"/>
            </a:lvl8pPr>
            <a:lvl9pPr marL="2570738" indent="0">
              <a:buNone/>
              <a:defRPr sz="1400"/>
            </a:lvl9pPr>
          </a:lstStyle>
          <a:p>
            <a:pPr lvl="0"/>
            <a:r>
              <a:rPr lang="en-US" noProof="0" smtClean="0">
                <a:sym typeface="Helvetica Neue" charset="0"/>
              </a:rPr>
              <a:t>Drag picture to placeholder or click icon to add</a:t>
            </a:r>
          </a:p>
        </p:txBody>
      </p:sp>
      <p:sp>
        <p:nvSpPr>
          <p:cNvPr id="4" name="Text Placeholder 3"/>
          <p:cNvSpPr>
            <a:spLocks noGrp="1"/>
          </p:cNvSpPr>
          <p:nvPr>
            <p:ph type="body" sz="half" idx="2"/>
          </p:nvPr>
        </p:nvSpPr>
        <p:spPr>
          <a:xfrm>
            <a:off x="1792642" y="5367860"/>
            <a:ext cx="5486177" cy="804788"/>
          </a:xfrm>
        </p:spPr>
        <p:txBody>
          <a:bodyPr/>
          <a:lstStyle>
            <a:lvl1pPr marL="0" indent="0">
              <a:buNone/>
              <a:defRPr sz="1000"/>
            </a:lvl1pPr>
            <a:lvl2pPr marL="321341" indent="0">
              <a:buNone/>
              <a:defRPr sz="800"/>
            </a:lvl2pPr>
            <a:lvl3pPr marL="642684" indent="0">
              <a:buNone/>
              <a:defRPr sz="700"/>
            </a:lvl3pPr>
            <a:lvl4pPr marL="964025" indent="0">
              <a:buNone/>
              <a:defRPr sz="600"/>
            </a:lvl4pPr>
            <a:lvl5pPr marL="1285368" indent="0">
              <a:buNone/>
              <a:defRPr sz="600"/>
            </a:lvl5pPr>
            <a:lvl6pPr marL="1606711" indent="0">
              <a:buNone/>
              <a:defRPr sz="600"/>
            </a:lvl6pPr>
            <a:lvl7pPr marL="1928052" indent="0">
              <a:buNone/>
              <a:defRPr sz="600"/>
            </a:lvl7pPr>
            <a:lvl8pPr marL="2249396" indent="0">
              <a:buNone/>
              <a:defRPr sz="600"/>
            </a:lvl8pPr>
            <a:lvl9pPr marL="2570738" indent="0">
              <a:buNone/>
              <a:defRPr sz="600"/>
            </a:lvl9pPr>
          </a:lstStyle>
          <a:p>
            <a:pPr lvl="0"/>
            <a:r>
              <a:rPr lang="en-US" smtClean="0"/>
              <a:t>Click to edit Master text styles</a:t>
            </a:r>
          </a:p>
        </p:txBody>
      </p:sp>
    </p:spTree>
    <p:extLst>
      <p:ext uri="{BB962C8B-B14F-4D97-AF65-F5344CB8AC3E}">
        <p14:creationId xmlns:p14="http://schemas.microsoft.com/office/powerpoint/2010/main" val="4065958202"/>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67" tIns="32133" rIns="64267" bIns="32133"/>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7010741"/>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226" y="274595"/>
            <a:ext cx="2095128" cy="6494115"/>
          </a:xfrm>
          <a:prstGeom prst="rect">
            <a:avLst/>
          </a:prstGeom>
        </p:spPr>
        <p:txBody>
          <a:bodyPr vert="eaVert" lIns="64267" tIns="32133" rIns="64267" bIns="32133"/>
          <a:lstStyle/>
          <a:p>
            <a:r>
              <a:rPr lang="en-US" smtClean="0"/>
              <a:t>Click to edit Master title style</a:t>
            </a:r>
            <a:endParaRPr lang="en-US"/>
          </a:p>
        </p:txBody>
      </p:sp>
      <p:sp>
        <p:nvSpPr>
          <p:cNvPr id="3" name="Vertical Text Placeholder 2"/>
          <p:cNvSpPr>
            <a:spLocks noGrp="1"/>
          </p:cNvSpPr>
          <p:nvPr>
            <p:ph type="body" orient="vert" idx="1"/>
          </p:nvPr>
        </p:nvSpPr>
        <p:spPr>
          <a:xfrm>
            <a:off x="303610" y="274595"/>
            <a:ext cx="6180460" cy="64941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7165005"/>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64" tIns="32132" rIns="64264" bIns="32132"/>
          <a:lstStyle/>
          <a:p>
            <a:r>
              <a:rPr lang="en-US" smtClean="0"/>
              <a:t>Click to edit Master title style</a:t>
            </a:r>
            <a:endParaRPr lang="en-US"/>
          </a:p>
        </p:txBody>
      </p:sp>
      <p:sp>
        <p:nvSpPr>
          <p:cNvPr id="3" name="Subtitle 2"/>
          <p:cNvSpPr>
            <a:spLocks noGrp="1"/>
          </p:cNvSpPr>
          <p:nvPr>
            <p:ph type="subTitle" idx="1"/>
          </p:nvPr>
        </p:nvSpPr>
        <p:spPr>
          <a:xfrm>
            <a:off x="1371824" y="3886655"/>
            <a:ext cx="6400354" cy="1752451"/>
          </a:xfrm>
        </p:spPr>
        <p:txBody>
          <a:bodyPr/>
          <a:lstStyle>
            <a:lvl1pPr marL="0" indent="0" algn="ctr">
              <a:buNone/>
              <a:defRPr/>
            </a:lvl1pPr>
            <a:lvl2pPr marL="321324" indent="0" algn="ctr">
              <a:buNone/>
              <a:defRPr/>
            </a:lvl2pPr>
            <a:lvl3pPr marL="642651" indent="0" algn="ctr">
              <a:buNone/>
              <a:defRPr/>
            </a:lvl3pPr>
            <a:lvl4pPr marL="963975" indent="0" algn="ctr">
              <a:buNone/>
              <a:defRPr/>
            </a:lvl4pPr>
            <a:lvl5pPr marL="1285302" indent="0" algn="ctr">
              <a:buNone/>
              <a:defRPr/>
            </a:lvl5pPr>
            <a:lvl6pPr marL="1606628" indent="0" algn="ctr">
              <a:buNone/>
              <a:defRPr/>
            </a:lvl6pPr>
            <a:lvl7pPr marL="1927954" indent="0" algn="ctr">
              <a:buNone/>
              <a:defRPr/>
            </a:lvl7pPr>
            <a:lvl8pPr marL="2249281" indent="0" algn="ctr">
              <a:buNone/>
              <a:defRPr/>
            </a:lvl8pPr>
            <a:lvl9pPr marL="2570607"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35723423"/>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64" tIns="32132" rIns="64264" bIns="32132"/>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6178208"/>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vert="horz" lIns="64264" tIns="32132" rIns="64264" bIns="32132"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24" indent="0">
              <a:buNone/>
              <a:defRPr sz="1300"/>
            </a:lvl2pPr>
            <a:lvl3pPr marL="642651" indent="0">
              <a:buNone/>
              <a:defRPr sz="1100"/>
            </a:lvl3pPr>
            <a:lvl4pPr marL="963975" indent="0">
              <a:buNone/>
              <a:defRPr sz="1000"/>
            </a:lvl4pPr>
            <a:lvl5pPr marL="1285302" indent="0">
              <a:buNone/>
              <a:defRPr sz="1000"/>
            </a:lvl5pPr>
            <a:lvl6pPr marL="1606628" indent="0">
              <a:buNone/>
              <a:defRPr sz="1000"/>
            </a:lvl6pPr>
            <a:lvl7pPr marL="1927954" indent="0">
              <a:buNone/>
              <a:defRPr sz="1000"/>
            </a:lvl7pPr>
            <a:lvl8pPr marL="2249281" indent="0">
              <a:buNone/>
              <a:defRPr sz="1000"/>
            </a:lvl8pPr>
            <a:lvl9pPr marL="2570607" indent="0">
              <a:buNone/>
              <a:defRPr sz="1000"/>
            </a:lvl9pPr>
          </a:lstStyle>
          <a:p>
            <a:pPr lvl="0"/>
            <a:r>
              <a:rPr lang="en-US" smtClean="0"/>
              <a:t>Click to edit Master text styles</a:t>
            </a:r>
          </a:p>
        </p:txBody>
      </p:sp>
    </p:spTree>
    <p:extLst>
      <p:ext uri="{BB962C8B-B14F-4D97-AF65-F5344CB8AC3E}">
        <p14:creationId xmlns:p14="http://schemas.microsoft.com/office/powerpoint/2010/main" val="4015366562"/>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6553275" y="6356823"/>
            <a:ext cx="2133079" cy="365001"/>
          </a:xfrm>
          <a:prstGeom prst="rect">
            <a:avLst/>
          </a:prstGeom>
        </p:spPr>
        <p:txBody>
          <a:bodyPr vert="horz" lIns="64284" tIns="32142" rIns="64284" bIns="32142" rtlCol="0" anchor="ctr"/>
          <a:lstStyle>
            <a:lvl1pPr algn="r">
              <a:defRPr sz="1300">
                <a:solidFill>
                  <a:schemeClr val="tx1">
                    <a:tint val="75000"/>
                  </a:schemeClr>
                </a:solidFill>
              </a:defRPr>
            </a:lvl1pPr>
          </a:lstStyle>
          <a:p>
            <a:fld id="{0A358137-3D84-6645-A1B9-9548E8CF6556}" type="slidenum">
              <a:rPr lang="en-US" smtClean="0"/>
              <a:pPr/>
              <a:t>‹#›</a:t>
            </a:fld>
            <a:endParaRPr lang="en-US" dirty="0"/>
          </a:p>
        </p:txBody>
      </p:sp>
    </p:spTree>
    <p:extLst>
      <p:ext uri="{BB962C8B-B14F-4D97-AF65-F5344CB8AC3E}">
        <p14:creationId xmlns:p14="http://schemas.microsoft.com/office/powerpoint/2010/main" val="119434501"/>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64" tIns="32132" rIns="64264" bIns="32132"/>
          <a:lstStyle/>
          <a:p>
            <a:r>
              <a:rPr lang="en-US" smtClean="0"/>
              <a:t>Click to edit Master title style</a:t>
            </a:r>
            <a:endParaRPr lang="en-US"/>
          </a:p>
        </p:txBody>
      </p:sp>
      <p:sp>
        <p:nvSpPr>
          <p:cNvPr id="3" name="Content Placeholder 2"/>
          <p:cNvSpPr>
            <a:spLocks noGrp="1"/>
          </p:cNvSpPr>
          <p:nvPr>
            <p:ph sz="half" idx="1"/>
          </p:nvPr>
        </p:nvSpPr>
        <p:spPr>
          <a:xfrm>
            <a:off x="303610" y="6197203"/>
            <a:ext cx="2848570" cy="5715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259336" y="6197203"/>
            <a:ext cx="2848570" cy="5715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8605763"/>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64" tIns="32132" rIns="64264" bIns="32132"/>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24" indent="0">
              <a:buNone/>
              <a:defRPr sz="1400" b="1"/>
            </a:lvl2pPr>
            <a:lvl3pPr marL="642651" indent="0">
              <a:buNone/>
              <a:defRPr sz="1300" b="1"/>
            </a:lvl3pPr>
            <a:lvl4pPr marL="963975" indent="0">
              <a:buNone/>
              <a:defRPr sz="1100" b="1"/>
            </a:lvl4pPr>
            <a:lvl5pPr marL="1285302" indent="0">
              <a:buNone/>
              <a:defRPr sz="1100" b="1"/>
            </a:lvl5pPr>
            <a:lvl6pPr marL="1606628" indent="0">
              <a:buNone/>
              <a:defRPr sz="1100" b="1"/>
            </a:lvl6pPr>
            <a:lvl7pPr marL="1927954" indent="0">
              <a:buNone/>
              <a:defRPr sz="1100" b="1"/>
            </a:lvl7pPr>
            <a:lvl8pPr marL="2249281" indent="0">
              <a:buNone/>
              <a:defRPr sz="1100" b="1"/>
            </a:lvl8pPr>
            <a:lvl9pPr marL="2570607"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24" indent="0">
              <a:buNone/>
              <a:defRPr sz="1400" b="1"/>
            </a:lvl2pPr>
            <a:lvl3pPr marL="642651" indent="0">
              <a:buNone/>
              <a:defRPr sz="1300" b="1"/>
            </a:lvl3pPr>
            <a:lvl4pPr marL="963975" indent="0">
              <a:buNone/>
              <a:defRPr sz="1100" b="1"/>
            </a:lvl4pPr>
            <a:lvl5pPr marL="1285302" indent="0">
              <a:buNone/>
              <a:defRPr sz="1100" b="1"/>
            </a:lvl5pPr>
            <a:lvl6pPr marL="1606628" indent="0">
              <a:buNone/>
              <a:defRPr sz="1100" b="1"/>
            </a:lvl6pPr>
            <a:lvl7pPr marL="1927954" indent="0">
              <a:buNone/>
              <a:defRPr sz="1100" b="1"/>
            </a:lvl7pPr>
            <a:lvl8pPr marL="2249281" indent="0">
              <a:buNone/>
              <a:defRPr sz="1100" b="1"/>
            </a:lvl8pPr>
            <a:lvl9pPr marL="2570607"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3876578"/>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64" tIns="32132" rIns="64264" bIns="32132"/>
          <a:lstStyle/>
          <a:p>
            <a:r>
              <a:rPr lang="en-US" smtClean="0"/>
              <a:t>Click to edit Master title style</a:t>
            </a:r>
            <a:endParaRPr lang="en-US"/>
          </a:p>
        </p:txBody>
      </p:sp>
    </p:spTree>
    <p:extLst>
      <p:ext uri="{BB962C8B-B14F-4D97-AF65-F5344CB8AC3E}">
        <p14:creationId xmlns:p14="http://schemas.microsoft.com/office/powerpoint/2010/main" val="3207520922"/>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9621510"/>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5" y="273481"/>
            <a:ext cx="3008189" cy="1161975"/>
          </a:xfrm>
          <a:prstGeom prst="rect">
            <a:avLst/>
          </a:prstGeom>
        </p:spPr>
        <p:txBody>
          <a:bodyPr vert="horz" lIns="64264" tIns="32132" rIns="64264" bIns="32132"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5" y="1435448"/>
            <a:ext cx="3008189" cy="4690318"/>
          </a:xfrm>
        </p:spPr>
        <p:txBody>
          <a:bodyPr/>
          <a:lstStyle>
            <a:lvl1pPr marL="0" indent="0">
              <a:buNone/>
              <a:defRPr sz="1000"/>
            </a:lvl1pPr>
            <a:lvl2pPr marL="321324" indent="0">
              <a:buNone/>
              <a:defRPr sz="800"/>
            </a:lvl2pPr>
            <a:lvl3pPr marL="642651" indent="0">
              <a:buNone/>
              <a:defRPr sz="700"/>
            </a:lvl3pPr>
            <a:lvl4pPr marL="963975" indent="0">
              <a:buNone/>
              <a:defRPr sz="600"/>
            </a:lvl4pPr>
            <a:lvl5pPr marL="1285302" indent="0">
              <a:buNone/>
              <a:defRPr sz="600"/>
            </a:lvl5pPr>
            <a:lvl6pPr marL="1606628" indent="0">
              <a:buNone/>
              <a:defRPr sz="600"/>
            </a:lvl6pPr>
            <a:lvl7pPr marL="1927954" indent="0">
              <a:buNone/>
              <a:defRPr sz="600"/>
            </a:lvl7pPr>
            <a:lvl8pPr marL="2249281" indent="0">
              <a:buNone/>
              <a:defRPr sz="600"/>
            </a:lvl8pPr>
            <a:lvl9pPr marL="2570607" indent="0">
              <a:buNone/>
              <a:defRPr sz="600"/>
            </a:lvl9pPr>
          </a:lstStyle>
          <a:p>
            <a:pPr lvl="0"/>
            <a:r>
              <a:rPr lang="en-US" smtClean="0"/>
              <a:t>Click to edit Master text styles</a:t>
            </a:r>
          </a:p>
        </p:txBody>
      </p:sp>
    </p:spTree>
    <p:extLst>
      <p:ext uri="{BB962C8B-B14F-4D97-AF65-F5344CB8AC3E}">
        <p14:creationId xmlns:p14="http://schemas.microsoft.com/office/powerpoint/2010/main" val="2792770759"/>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3" y="4800824"/>
            <a:ext cx="5486177" cy="567035"/>
          </a:xfrm>
          <a:prstGeom prst="rect">
            <a:avLst/>
          </a:prstGeom>
        </p:spPr>
        <p:txBody>
          <a:bodyPr vert="horz" lIns="64264" tIns="32132" rIns="64264" bIns="32132"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3" y="612800"/>
            <a:ext cx="5486177" cy="4114354"/>
          </a:xfrm>
        </p:spPr>
        <p:txBody>
          <a:bodyPr/>
          <a:lstStyle>
            <a:lvl1pPr marL="0" indent="0">
              <a:buNone/>
              <a:defRPr sz="2200"/>
            </a:lvl1pPr>
            <a:lvl2pPr marL="321324" indent="0">
              <a:buNone/>
              <a:defRPr sz="2000"/>
            </a:lvl2pPr>
            <a:lvl3pPr marL="642651" indent="0">
              <a:buNone/>
              <a:defRPr sz="1700"/>
            </a:lvl3pPr>
            <a:lvl4pPr marL="963975" indent="0">
              <a:buNone/>
              <a:defRPr sz="1400"/>
            </a:lvl4pPr>
            <a:lvl5pPr marL="1285302" indent="0">
              <a:buNone/>
              <a:defRPr sz="1400"/>
            </a:lvl5pPr>
            <a:lvl6pPr marL="1606628" indent="0">
              <a:buNone/>
              <a:defRPr sz="1400"/>
            </a:lvl6pPr>
            <a:lvl7pPr marL="1927954" indent="0">
              <a:buNone/>
              <a:defRPr sz="1400"/>
            </a:lvl7pPr>
            <a:lvl8pPr marL="2249281" indent="0">
              <a:buNone/>
              <a:defRPr sz="1400"/>
            </a:lvl8pPr>
            <a:lvl9pPr marL="2570607" indent="0">
              <a:buNone/>
              <a:defRPr sz="1400"/>
            </a:lvl9pPr>
          </a:lstStyle>
          <a:p>
            <a:pPr lvl="0"/>
            <a:r>
              <a:rPr lang="en-US" noProof="0" smtClean="0">
                <a:sym typeface="Helvetica Neue" charset="0"/>
              </a:rPr>
              <a:t>Drag picture to placeholder or click icon to add</a:t>
            </a:r>
          </a:p>
        </p:txBody>
      </p:sp>
      <p:sp>
        <p:nvSpPr>
          <p:cNvPr id="4" name="Text Placeholder 3"/>
          <p:cNvSpPr>
            <a:spLocks noGrp="1"/>
          </p:cNvSpPr>
          <p:nvPr>
            <p:ph type="body" sz="half" idx="2"/>
          </p:nvPr>
        </p:nvSpPr>
        <p:spPr>
          <a:xfrm>
            <a:off x="1792643" y="5367860"/>
            <a:ext cx="5486177" cy="804788"/>
          </a:xfrm>
        </p:spPr>
        <p:txBody>
          <a:bodyPr/>
          <a:lstStyle>
            <a:lvl1pPr marL="0" indent="0">
              <a:buNone/>
              <a:defRPr sz="1000"/>
            </a:lvl1pPr>
            <a:lvl2pPr marL="321324" indent="0">
              <a:buNone/>
              <a:defRPr sz="800"/>
            </a:lvl2pPr>
            <a:lvl3pPr marL="642651" indent="0">
              <a:buNone/>
              <a:defRPr sz="700"/>
            </a:lvl3pPr>
            <a:lvl4pPr marL="963975" indent="0">
              <a:buNone/>
              <a:defRPr sz="600"/>
            </a:lvl4pPr>
            <a:lvl5pPr marL="1285302" indent="0">
              <a:buNone/>
              <a:defRPr sz="600"/>
            </a:lvl5pPr>
            <a:lvl6pPr marL="1606628" indent="0">
              <a:buNone/>
              <a:defRPr sz="600"/>
            </a:lvl6pPr>
            <a:lvl7pPr marL="1927954" indent="0">
              <a:buNone/>
              <a:defRPr sz="600"/>
            </a:lvl7pPr>
            <a:lvl8pPr marL="2249281" indent="0">
              <a:buNone/>
              <a:defRPr sz="600"/>
            </a:lvl8pPr>
            <a:lvl9pPr marL="2570607" indent="0">
              <a:buNone/>
              <a:defRPr sz="600"/>
            </a:lvl9pPr>
          </a:lstStyle>
          <a:p>
            <a:pPr lvl="0"/>
            <a:r>
              <a:rPr lang="en-US" smtClean="0"/>
              <a:t>Click to edit Master text styles</a:t>
            </a:r>
          </a:p>
        </p:txBody>
      </p:sp>
    </p:spTree>
    <p:extLst>
      <p:ext uri="{BB962C8B-B14F-4D97-AF65-F5344CB8AC3E}">
        <p14:creationId xmlns:p14="http://schemas.microsoft.com/office/powerpoint/2010/main" val="3626064745"/>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64" tIns="32132" rIns="64264" bIns="32132"/>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3613103"/>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226" y="274596"/>
            <a:ext cx="2095128" cy="6494115"/>
          </a:xfrm>
          <a:prstGeom prst="rect">
            <a:avLst/>
          </a:prstGeom>
        </p:spPr>
        <p:txBody>
          <a:bodyPr vert="eaVert" lIns="64264" tIns="32132" rIns="64264" bIns="32132"/>
          <a:lstStyle/>
          <a:p>
            <a:r>
              <a:rPr lang="en-US" smtClean="0"/>
              <a:t>Click to edit Master title style</a:t>
            </a:r>
            <a:endParaRPr lang="en-US"/>
          </a:p>
        </p:txBody>
      </p:sp>
      <p:sp>
        <p:nvSpPr>
          <p:cNvPr id="3" name="Vertical Text Placeholder 2"/>
          <p:cNvSpPr>
            <a:spLocks noGrp="1"/>
          </p:cNvSpPr>
          <p:nvPr>
            <p:ph type="body" orient="vert" idx="1"/>
          </p:nvPr>
        </p:nvSpPr>
        <p:spPr>
          <a:xfrm>
            <a:off x="303610" y="274596"/>
            <a:ext cx="6180460" cy="64941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8733449"/>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6"/>
            <a:ext cx="6400354" cy="1752451"/>
          </a:xfrm>
        </p:spPr>
        <p:txBody>
          <a:bodyPr/>
          <a:lstStyle>
            <a:lvl1pPr marL="0" indent="0" algn="ctr">
              <a:buNone/>
              <a:defRPr/>
            </a:lvl1pPr>
            <a:lvl2pPr marL="321308" indent="0" algn="ctr">
              <a:buNone/>
              <a:defRPr/>
            </a:lvl2pPr>
            <a:lvl3pPr marL="642618" indent="0" algn="ctr">
              <a:buNone/>
              <a:defRPr/>
            </a:lvl3pPr>
            <a:lvl4pPr marL="963925" indent="0" algn="ctr">
              <a:buNone/>
              <a:defRPr/>
            </a:lvl4pPr>
            <a:lvl5pPr marL="1285237" indent="0" algn="ctr">
              <a:buNone/>
              <a:defRPr/>
            </a:lvl5pPr>
            <a:lvl6pPr marL="1606546" indent="0" algn="ctr">
              <a:buNone/>
              <a:defRPr/>
            </a:lvl6pPr>
            <a:lvl7pPr marL="1927855" indent="0" algn="ctr">
              <a:buNone/>
              <a:defRPr/>
            </a:lvl7pPr>
            <a:lvl8pPr marL="2249166" indent="0" algn="ctr">
              <a:buNone/>
              <a:defRPr/>
            </a:lvl8pPr>
            <a:lvl9pPr marL="257047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6644561"/>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3173655"/>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9" y="273475"/>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9" y="1435448"/>
            <a:ext cx="3008189" cy="469031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
        <p:nvSpPr>
          <p:cNvPr id="5" name="Slide Number Placeholder 2"/>
          <p:cNvSpPr>
            <a:spLocks noGrp="1"/>
          </p:cNvSpPr>
          <p:nvPr>
            <p:ph type="sldNum" sz="quarter" idx="4"/>
          </p:nvPr>
        </p:nvSpPr>
        <p:spPr>
          <a:xfrm>
            <a:off x="6553275" y="6356823"/>
            <a:ext cx="2133079" cy="365001"/>
          </a:xfrm>
          <a:prstGeom prst="rect">
            <a:avLst/>
          </a:prstGeom>
        </p:spPr>
        <p:txBody>
          <a:bodyPr vert="horz" lIns="64284" tIns="32142" rIns="64284" bIns="32142" rtlCol="0" anchor="ctr"/>
          <a:lstStyle>
            <a:lvl1pPr algn="r">
              <a:defRPr sz="800">
                <a:solidFill>
                  <a:schemeClr val="tx1">
                    <a:tint val="75000"/>
                  </a:schemeClr>
                </a:solidFill>
              </a:defRPr>
            </a:lvl1pPr>
          </a:lstStyle>
          <a:p>
            <a:fld id="{0A358137-3D84-6645-A1B9-9548E8CF6556}" type="slidenum">
              <a:rPr lang="en-US" smtClean="0"/>
              <a:t>‹#›</a:t>
            </a:fld>
            <a:endParaRPr lang="en-US" dirty="0"/>
          </a:p>
        </p:txBody>
      </p:sp>
    </p:spTree>
    <p:extLst>
      <p:ext uri="{BB962C8B-B14F-4D97-AF65-F5344CB8AC3E}">
        <p14:creationId xmlns:p14="http://schemas.microsoft.com/office/powerpoint/2010/main" val="243844873"/>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08" indent="0">
              <a:buNone/>
              <a:defRPr sz="1300"/>
            </a:lvl2pPr>
            <a:lvl3pPr marL="642618" indent="0">
              <a:buNone/>
              <a:defRPr sz="1100"/>
            </a:lvl3pPr>
            <a:lvl4pPr marL="963925" indent="0">
              <a:buNone/>
              <a:defRPr sz="1000"/>
            </a:lvl4pPr>
            <a:lvl5pPr marL="1285237" indent="0">
              <a:buNone/>
              <a:defRPr sz="1000"/>
            </a:lvl5pPr>
            <a:lvl6pPr marL="1606546" indent="0">
              <a:buNone/>
              <a:defRPr sz="1000"/>
            </a:lvl6pPr>
            <a:lvl7pPr marL="1927855" indent="0">
              <a:buNone/>
              <a:defRPr sz="1000"/>
            </a:lvl7pPr>
            <a:lvl8pPr marL="2249166" indent="0">
              <a:buNone/>
              <a:defRPr sz="1000"/>
            </a:lvl8pPr>
            <a:lvl9pPr marL="2570475" indent="0">
              <a:buNone/>
              <a:defRPr sz="1000"/>
            </a:lvl9pPr>
          </a:lstStyle>
          <a:p>
            <a:pPr lvl="0"/>
            <a:r>
              <a:rPr lang="en-US" smtClean="0"/>
              <a:t>Click to edit Master text styles</a:t>
            </a:r>
          </a:p>
        </p:txBody>
      </p:sp>
    </p:spTree>
    <p:extLst>
      <p:ext uri="{BB962C8B-B14F-4D97-AF65-F5344CB8AC3E}">
        <p14:creationId xmlns:p14="http://schemas.microsoft.com/office/powerpoint/2010/main" val="2194497282"/>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1845" y="1634133"/>
            <a:ext cx="1732359" cy="461664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41361" y="1634133"/>
            <a:ext cx="1732359" cy="461664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1650421"/>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08" indent="0">
              <a:buNone/>
              <a:defRPr sz="1400" b="1"/>
            </a:lvl2pPr>
            <a:lvl3pPr marL="642618" indent="0">
              <a:buNone/>
              <a:defRPr sz="1300" b="1"/>
            </a:lvl3pPr>
            <a:lvl4pPr marL="963925" indent="0">
              <a:buNone/>
              <a:defRPr sz="1100" b="1"/>
            </a:lvl4pPr>
            <a:lvl5pPr marL="1285237" indent="0">
              <a:buNone/>
              <a:defRPr sz="1100" b="1"/>
            </a:lvl5pPr>
            <a:lvl6pPr marL="1606546" indent="0">
              <a:buNone/>
              <a:defRPr sz="1100" b="1"/>
            </a:lvl6pPr>
            <a:lvl7pPr marL="1927855" indent="0">
              <a:buNone/>
              <a:defRPr sz="1100" b="1"/>
            </a:lvl7pPr>
            <a:lvl8pPr marL="2249166" indent="0">
              <a:buNone/>
              <a:defRPr sz="1100" b="1"/>
            </a:lvl8pPr>
            <a:lvl9pPr marL="2570475"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08" indent="0">
              <a:buNone/>
              <a:defRPr sz="1400" b="1"/>
            </a:lvl2pPr>
            <a:lvl3pPr marL="642618" indent="0">
              <a:buNone/>
              <a:defRPr sz="1300" b="1"/>
            </a:lvl3pPr>
            <a:lvl4pPr marL="963925" indent="0">
              <a:buNone/>
              <a:defRPr sz="1100" b="1"/>
            </a:lvl4pPr>
            <a:lvl5pPr marL="1285237" indent="0">
              <a:buNone/>
              <a:defRPr sz="1100" b="1"/>
            </a:lvl5pPr>
            <a:lvl6pPr marL="1606546" indent="0">
              <a:buNone/>
              <a:defRPr sz="1100" b="1"/>
            </a:lvl6pPr>
            <a:lvl7pPr marL="1927855" indent="0">
              <a:buNone/>
              <a:defRPr sz="1100" b="1"/>
            </a:lvl7pPr>
            <a:lvl8pPr marL="2249166" indent="0">
              <a:buNone/>
              <a:defRPr sz="1100" b="1"/>
            </a:lvl8pPr>
            <a:lvl9pPr marL="2570475"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6632104"/>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86709497"/>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3494953"/>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6" y="273482"/>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6" y="1435448"/>
            <a:ext cx="3008189" cy="4690318"/>
          </a:xfrm>
        </p:spPr>
        <p:txBody>
          <a:bodyPr/>
          <a:lstStyle>
            <a:lvl1pPr marL="0" indent="0">
              <a:buNone/>
              <a:defRPr sz="1000"/>
            </a:lvl1pPr>
            <a:lvl2pPr marL="321308" indent="0">
              <a:buNone/>
              <a:defRPr sz="800"/>
            </a:lvl2pPr>
            <a:lvl3pPr marL="642618" indent="0">
              <a:buNone/>
              <a:defRPr sz="700"/>
            </a:lvl3pPr>
            <a:lvl4pPr marL="963925" indent="0">
              <a:buNone/>
              <a:defRPr sz="600"/>
            </a:lvl4pPr>
            <a:lvl5pPr marL="1285237" indent="0">
              <a:buNone/>
              <a:defRPr sz="600"/>
            </a:lvl5pPr>
            <a:lvl6pPr marL="1606546" indent="0">
              <a:buNone/>
              <a:defRPr sz="600"/>
            </a:lvl6pPr>
            <a:lvl7pPr marL="1927855" indent="0">
              <a:buNone/>
              <a:defRPr sz="600"/>
            </a:lvl7pPr>
            <a:lvl8pPr marL="2249166" indent="0">
              <a:buNone/>
              <a:defRPr sz="600"/>
            </a:lvl8pPr>
            <a:lvl9pPr marL="2570475" indent="0">
              <a:buNone/>
              <a:defRPr sz="600"/>
            </a:lvl9pPr>
          </a:lstStyle>
          <a:p>
            <a:pPr lvl="0"/>
            <a:r>
              <a:rPr lang="en-US" smtClean="0"/>
              <a:t>Click to edit Master text styles</a:t>
            </a:r>
          </a:p>
        </p:txBody>
      </p:sp>
    </p:spTree>
    <p:extLst>
      <p:ext uri="{BB962C8B-B14F-4D97-AF65-F5344CB8AC3E}">
        <p14:creationId xmlns:p14="http://schemas.microsoft.com/office/powerpoint/2010/main" val="4017932294"/>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4"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4" y="612800"/>
            <a:ext cx="5486177" cy="4114354"/>
          </a:xfrm>
        </p:spPr>
        <p:txBody>
          <a:bodyPr/>
          <a:lstStyle>
            <a:lvl1pPr marL="0" indent="0">
              <a:buNone/>
              <a:defRPr sz="2200"/>
            </a:lvl1pPr>
            <a:lvl2pPr marL="321308" indent="0">
              <a:buNone/>
              <a:defRPr sz="2000"/>
            </a:lvl2pPr>
            <a:lvl3pPr marL="642618" indent="0">
              <a:buNone/>
              <a:defRPr sz="1700"/>
            </a:lvl3pPr>
            <a:lvl4pPr marL="963925" indent="0">
              <a:buNone/>
              <a:defRPr sz="1400"/>
            </a:lvl4pPr>
            <a:lvl5pPr marL="1285237" indent="0">
              <a:buNone/>
              <a:defRPr sz="1400"/>
            </a:lvl5pPr>
            <a:lvl6pPr marL="1606546" indent="0">
              <a:buNone/>
              <a:defRPr sz="1400"/>
            </a:lvl6pPr>
            <a:lvl7pPr marL="1927855" indent="0">
              <a:buNone/>
              <a:defRPr sz="1400"/>
            </a:lvl7pPr>
            <a:lvl8pPr marL="2249166" indent="0">
              <a:buNone/>
              <a:defRPr sz="1400"/>
            </a:lvl8pPr>
            <a:lvl9pPr marL="2570475" indent="0">
              <a:buNone/>
              <a:defRPr sz="1400"/>
            </a:lvl9pPr>
          </a:lstStyle>
          <a:p>
            <a:pPr lvl="0"/>
            <a:r>
              <a:rPr lang="en-US" noProof="0" smtClean="0">
                <a:sym typeface="Helvetica Neue" charset="0"/>
              </a:rPr>
              <a:t>Drag picture to placeholder or click icon to add</a:t>
            </a:r>
          </a:p>
        </p:txBody>
      </p:sp>
      <p:sp>
        <p:nvSpPr>
          <p:cNvPr id="4" name="Text Placeholder 3"/>
          <p:cNvSpPr>
            <a:spLocks noGrp="1"/>
          </p:cNvSpPr>
          <p:nvPr>
            <p:ph type="body" sz="half" idx="2"/>
          </p:nvPr>
        </p:nvSpPr>
        <p:spPr>
          <a:xfrm>
            <a:off x="1792644" y="5367860"/>
            <a:ext cx="5486177" cy="804788"/>
          </a:xfrm>
        </p:spPr>
        <p:txBody>
          <a:bodyPr/>
          <a:lstStyle>
            <a:lvl1pPr marL="0" indent="0">
              <a:buNone/>
              <a:defRPr sz="1000"/>
            </a:lvl1pPr>
            <a:lvl2pPr marL="321308" indent="0">
              <a:buNone/>
              <a:defRPr sz="800"/>
            </a:lvl2pPr>
            <a:lvl3pPr marL="642618" indent="0">
              <a:buNone/>
              <a:defRPr sz="700"/>
            </a:lvl3pPr>
            <a:lvl4pPr marL="963925" indent="0">
              <a:buNone/>
              <a:defRPr sz="600"/>
            </a:lvl4pPr>
            <a:lvl5pPr marL="1285237" indent="0">
              <a:buNone/>
              <a:defRPr sz="600"/>
            </a:lvl5pPr>
            <a:lvl6pPr marL="1606546" indent="0">
              <a:buNone/>
              <a:defRPr sz="600"/>
            </a:lvl6pPr>
            <a:lvl7pPr marL="1927855" indent="0">
              <a:buNone/>
              <a:defRPr sz="600"/>
            </a:lvl7pPr>
            <a:lvl8pPr marL="2249166" indent="0">
              <a:buNone/>
              <a:defRPr sz="600"/>
            </a:lvl8pPr>
            <a:lvl9pPr marL="2570475" indent="0">
              <a:buNone/>
              <a:defRPr sz="600"/>
            </a:lvl9pPr>
          </a:lstStyle>
          <a:p>
            <a:pPr lvl="0"/>
            <a:r>
              <a:rPr lang="en-US" smtClean="0"/>
              <a:t>Click to edit Master text styles</a:t>
            </a:r>
          </a:p>
        </p:txBody>
      </p:sp>
    </p:spTree>
    <p:extLst>
      <p:ext uri="{BB962C8B-B14F-4D97-AF65-F5344CB8AC3E}">
        <p14:creationId xmlns:p14="http://schemas.microsoft.com/office/powerpoint/2010/main" val="3070596133"/>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5686010"/>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80743" y="232181"/>
            <a:ext cx="892969" cy="601860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1836" y="232181"/>
            <a:ext cx="2571750" cy="601860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4392315"/>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58" tIns="32128" rIns="64258" bIns="32128"/>
          <a:lstStyle/>
          <a:p>
            <a:r>
              <a:rPr lang="en-US" smtClean="0"/>
              <a:t>Click to edit Master title style</a:t>
            </a:r>
            <a:endParaRPr lang="en-US"/>
          </a:p>
        </p:txBody>
      </p:sp>
      <p:sp>
        <p:nvSpPr>
          <p:cNvPr id="3" name="Subtitle 2"/>
          <p:cNvSpPr>
            <a:spLocks noGrp="1"/>
          </p:cNvSpPr>
          <p:nvPr>
            <p:ph type="subTitle" idx="1"/>
          </p:nvPr>
        </p:nvSpPr>
        <p:spPr>
          <a:xfrm>
            <a:off x="1371824" y="3886657"/>
            <a:ext cx="6400354" cy="1752451"/>
          </a:xfrm>
        </p:spPr>
        <p:txBody>
          <a:bodyPr/>
          <a:lstStyle>
            <a:lvl1pPr marL="0" indent="0" algn="ctr">
              <a:buNone/>
              <a:defRPr/>
            </a:lvl1pPr>
            <a:lvl2pPr marL="321291" indent="0" algn="ctr">
              <a:buNone/>
              <a:defRPr/>
            </a:lvl2pPr>
            <a:lvl3pPr marL="642585" indent="0" algn="ctr">
              <a:buNone/>
              <a:defRPr/>
            </a:lvl3pPr>
            <a:lvl4pPr marL="963876" indent="0" algn="ctr">
              <a:buNone/>
              <a:defRPr/>
            </a:lvl4pPr>
            <a:lvl5pPr marL="1285171" indent="0" algn="ctr">
              <a:buNone/>
              <a:defRPr/>
            </a:lvl5pPr>
            <a:lvl6pPr marL="1606464" indent="0" algn="ctr">
              <a:buNone/>
              <a:defRPr/>
            </a:lvl6pPr>
            <a:lvl7pPr marL="1927756" indent="0" algn="ctr">
              <a:buNone/>
              <a:defRPr/>
            </a:lvl7pPr>
            <a:lvl8pPr marL="2249051" indent="0" algn="ctr">
              <a:buNone/>
              <a:defRPr/>
            </a:lvl8pPr>
            <a:lvl9pPr marL="2570344"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06275904"/>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7"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7" y="612800"/>
            <a:ext cx="5486177" cy="4114354"/>
          </a:xfrm>
        </p:spPr>
        <p:txBody>
          <a:bodyPr/>
          <a:lstStyle>
            <a:lvl1pPr marL="0" indent="0">
              <a:buNone/>
              <a:defRPr sz="22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pPr lvl="0"/>
            <a:r>
              <a:rPr lang="en-US" noProof="0" smtClean="0">
                <a:sym typeface="Helvetica Neue" charset="0"/>
              </a:rPr>
              <a:t>Drag picture to placeholder or click icon to add</a:t>
            </a:r>
          </a:p>
        </p:txBody>
      </p:sp>
      <p:sp>
        <p:nvSpPr>
          <p:cNvPr id="4" name="Text Placeholder 3"/>
          <p:cNvSpPr>
            <a:spLocks noGrp="1"/>
          </p:cNvSpPr>
          <p:nvPr>
            <p:ph type="body" sz="half" idx="2"/>
          </p:nvPr>
        </p:nvSpPr>
        <p:spPr>
          <a:xfrm>
            <a:off x="1792637" y="5367860"/>
            <a:ext cx="5486177" cy="80478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
        <p:nvSpPr>
          <p:cNvPr id="5" name="Slide Number Placeholder 2"/>
          <p:cNvSpPr>
            <a:spLocks noGrp="1"/>
          </p:cNvSpPr>
          <p:nvPr>
            <p:ph type="sldNum" sz="quarter" idx="4"/>
          </p:nvPr>
        </p:nvSpPr>
        <p:spPr>
          <a:xfrm>
            <a:off x="6553275" y="6356823"/>
            <a:ext cx="2133079" cy="365001"/>
          </a:xfrm>
          <a:prstGeom prst="rect">
            <a:avLst/>
          </a:prstGeom>
        </p:spPr>
        <p:txBody>
          <a:bodyPr vert="horz" lIns="64284" tIns="32142" rIns="64284" bIns="32142" rtlCol="0" anchor="ctr"/>
          <a:lstStyle>
            <a:lvl1pPr algn="r">
              <a:defRPr sz="800">
                <a:solidFill>
                  <a:schemeClr val="tx1">
                    <a:tint val="75000"/>
                  </a:schemeClr>
                </a:solidFill>
              </a:defRPr>
            </a:lvl1pPr>
          </a:lstStyle>
          <a:p>
            <a:fld id="{0A358137-3D84-6645-A1B9-9548E8CF6556}" type="slidenum">
              <a:rPr lang="en-US" smtClean="0"/>
              <a:t>‹#›</a:t>
            </a:fld>
            <a:endParaRPr lang="en-US" dirty="0"/>
          </a:p>
        </p:txBody>
      </p:sp>
    </p:spTree>
    <p:extLst>
      <p:ext uri="{BB962C8B-B14F-4D97-AF65-F5344CB8AC3E}">
        <p14:creationId xmlns:p14="http://schemas.microsoft.com/office/powerpoint/2010/main" val="2042972074"/>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58" tIns="32128" rIns="64258" bIns="32128"/>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824281"/>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vert="horz" lIns="64258" tIns="32128" rIns="64258" bIns="32128"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291" indent="0">
              <a:buNone/>
              <a:defRPr sz="1300"/>
            </a:lvl2pPr>
            <a:lvl3pPr marL="642585" indent="0">
              <a:buNone/>
              <a:defRPr sz="1100"/>
            </a:lvl3pPr>
            <a:lvl4pPr marL="963876" indent="0">
              <a:buNone/>
              <a:defRPr sz="1000"/>
            </a:lvl4pPr>
            <a:lvl5pPr marL="1285171" indent="0">
              <a:buNone/>
              <a:defRPr sz="1000"/>
            </a:lvl5pPr>
            <a:lvl6pPr marL="1606464" indent="0">
              <a:buNone/>
              <a:defRPr sz="1000"/>
            </a:lvl6pPr>
            <a:lvl7pPr marL="1927756" indent="0">
              <a:buNone/>
              <a:defRPr sz="1000"/>
            </a:lvl7pPr>
            <a:lvl8pPr marL="2249051" indent="0">
              <a:buNone/>
              <a:defRPr sz="1000"/>
            </a:lvl8pPr>
            <a:lvl9pPr marL="2570344" indent="0">
              <a:buNone/>
              <a:defRPr sz="1000"/>
            </a:lvl9pPr>
          </a:lstStyle>
          <a:p>
            <a:pPr lvl="0"/>
            <a:r>
              <a:rPr lang="en-US" smtClean="0"/>
              <a:t>Click to edit Master text styles</a:t>
            </a:r>
          </a:p>
        </p:txBody>
      </p:sp>
    </p:spTree>
    <p:extLst>
      <p:ext uri="{BB962C8B-B14F-4D97-AF65-F5344CB8AC3E}">
        <p14:creationId xmlns:p14="http://schemas.microsoft.com/office/powerpoint/2010/main" val="1998782637"/>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58" tIns="32128" rIns="64258" bIns="32128"/>
          <a:lstStyle/>
          <a:p>
            <a:r>
              <a:rPr lang="en-US" smtClean="0"/>
              <a:t>Click to edit Master title style</a:t>
            </a:r>
            <a:endParaRPr lang="en-US"/>
          </a:p>
        </p:txBody>
      </p:sp>
      <p:sp>
        <p:nvSpPr>
          <p:cNvPr id="3" name="Content Placeholder 2"/>
          <p:cNvSpPr>
            <a:spLocks noGrp="1"/>
          </p:cNvSpPr>
          <p:nvPr>
            <p:ph sz="half" idx="1"/>
          </p:nvPr>
        </p:nvSpPr>
        <p:spPr>
          <a:xfrm>
            <a:off x="303610" y="6197203"/>
            <a:ext cx="2848570" cy="5715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259336" y="6197203"/>
            <a:ext cx="2848570" cy="57150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4004659"/>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58" tIns="32128" rIns="64258" bIns="32128"/>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291" indent="0">
              <a:buNone/>
              <a:defRPr sz="1400" b="1"/>
            </a:lvl2pPr>
            <a:lvl3pPr marL="642585" indent="0">
              <a:buNone/>
              <a:defRPr sz="1300" b="1"/>
            </a:lvl3pPr>
            <a:lvl4pPr marL="963876" indent="0">
              <a:buNone/>
              <a:defRPr sz="1100" b="1"/>
            </a:lvl4pPr>
            <a:lvl5pPr marL="1285171" indent="0">
              <a:buNone/>
              <a:defRPr sz="1100" b="1"/>
            </a:lvl5pPr>
            <a:lvl6pPr marL="1606464" indent="0">
              <a:buNone/>
              <a:defRPr sz="1100" b="1"/>
            </a:lvl6pPr>
            <a:lvl7pPr marL="1927756" indent="0">
              <a:buNone/>
              <a:defRPr sz="1100" b="1"/>
            </a:lvl7pPr>
            <a:lvl8pPr marL="2249051" indent="0">
              <a:buNone/>
              <a:defRPr sz="1100" b="1"/>
            </a:lvl8pPr>
            <a:lvl9pPr marL="2570344"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291" indent="0">
              <a:buNone/>
              <a:defRPr sz="1400" b="1"/>
            </a:lvl2pPr>
            <a:lvl3pPr marL="642585" indent="0">
              <a:buNone/>
              <a:defRPr sz="1300" b="1"/>
            </a:lvl3pPr>
            <a:lvl4pPr marL="963876" indent="0">
              <a:buNone/>
              <a:defRPr sz="1100" b="1"/>
            </a:lvl4pPr>
            <a:lvl5pPr marL="1285171" indent="0">
              <a:buNone/>
              <a:defRPr sz="1100" b="1"/>
            </a:lvl5pPr>
            <a:lvl6pPr marL="1606464" indent="0">
              <a:buNone/>
              <a:defRPr sz="1100" b="1"/>
            </a:lvl6pPr>
            <a:lvl7pPr marL="1927756" indent="0">
              <a:buNone/>
              <a:defRPr sz="1100" b="1"/>
            </a:lvl7pPr>
            <a:lvl8pPr marL="2249051" indent="0">
              <a:buNone/>
              <a:defRPr sz="1100" b="1"/>
            </a:lvl8pPr>
            <a:lvl9pPr marL="2570344"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2240074"/>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58" tIns="32128" rIns="64258" bIns="32128"/>
          <a:lstStyle/>
          <a:p>
            <a:r>
              <a:rPr lang="en-US" smtClean="0"/>
              <a:t>Click to edit Master title style</a:t>
            </a:r>
            <a:endParaRPr lang="en-US"/>
          </a:p>
        </p:txBody>
      </p:sp>
    </p:spTree>
    <p:extLst>
      <p:ext uri="{BB962C8B-B14F-4D97-AF65-F5344CB8AC3E}">
        <p14:creationId xmlns:p14="http://schemas.microsoft.com/office/powerpoint/2010/main" val="924701082"/>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6538386"/>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7" y="273483"/>
            <a:ext cx="3008189" cy="1161975"/>
          </a:xfrm>
          <a:prstGeom prst="rect">
            <a:avLst/>
          </a:prstGeom>
        </p:spPr>
        <p:txBody>
          <a:bodyPr vert="horz" lIns="64258" tIns="32128" rIns="64258" bIns="32128"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7" y="1435448"/>
            <a:ext cx="3008189" cy="4690318"/>
          </a:xfrm>
        </p:spPr>
        <p:txBody>
          <a:bodyPr/>
          <a:lstStyle>
            <a:lvl1pPr marL="0" indent="0">
              <a:buNone/>
              <a:defRPr sz="1000"/>
            </a:lvl1pPr>
            <a:lvl2pPr marL="321291" indent="0">
              <a:buNone/>
              <a:defRPr sz="800"/>
            </a:lvl2pPr>
            <a:lvl3pPr marL="642585" indent="0">
              <a:buNone/>
              <a:defRPr sz="700"/>
            </a:lvl3pPr>
            <a:lvl4pPr marL="963876" indent="0">
              <a:buNone/>
              <a:defRPr sz="600"/>
            </a:lvl4pPr>
            <a:lvl5pPr marL="1285171" indent="0">
              <a:buNone/>
              <a:defRPr sz="600"/>
            </a:lvl5pPr>
            <a:lvl6pPr marL="1606464" indent="0">
              <a:buNone/>
              <a:defRPr sz="600"/>
            </a:lvl6pPr>
            <a:lvl7pPr marL="1927756" indent="0">
              <a:buNone/>
              <a:defRPr sz="600"/>
            </a:lvl7pPr>
            <a:lvl8pPr marL="2249051" indent="0">
              <a:buNone/>
              <a:defRPr sz="600"/>
            </a:lvl8pPr>
            <a:lvl9pPr marL="2570344" indent="0">
              <a:buNone/>
              <a:defRPr sz="600"/>
            </a:lvl9pPr>
          </a:lstStyle>
          <a:p>
            <a:pPr lvl="0"/>
            <a:r>
              <a:rPr lang="en-US" smtClean="0"/>
              <a:t>Click to edit Master text styles</a:t>
            </a:r>
          </a:p>
        </p:txBody>
      </p:sp>
    </p:spTree>
    <p:extLst>
      <p:ext uri="{BB962C8B-B14F-4D97-AF65-F5344CB8AC3E}">
        <p14:creationId xmlns:p14="http://schemas.microsoft.com/office/powerpoint/2010/main" val="622684561"/>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5" y="4800824"/>
            <a:ext cx="5486177" cy="567035"/>
          </a:xfrm>
          <a:prstGeom prst="rect">
            <a:avLst/>
          </a:prstGeom>
        </p:spPr>
        <p:txBody>
          <a:bodyPr vert="horz" lIns="64258" tIns="32128" rIns="64258" bIns="32128"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5" y="612800"/>
            <a:ext cx="5486177" cy="4114354"/>
          </a:xfrm>
        </p:spPr>
        <p:txBody>
          <a:bodyPr/>
          <a:lstStyle>
            <a:lvl1pPr marL="0" indent="0">
              <a:buNone/>
              <a:defRPr sz="2200"/>
            </a:lvl1pPr>
            <a:lvl2pPr marL="321291" indent="0">
              <a:buNone/>
              <a:defRPr sz="2000"/>
            </a:lvl2pPr>
            <a:lvl3pPr marL="642585" indent="0">
              <a:buNone/>
              <a:defRPr sz="1700"/>
            </a:lvl3pPr>
            <a:lvl4pPr marL="963876" indent="0">
              <a:buNone/>
              <a:defRPr sz="1400"/>
            </a:lvl4pPr>
            <a:lvl5pPr marL="1285171" indent="0">
              <a:buNone/>
              <a:defRPr sz="1400"/>
            </a:lvl5pPr>
            <a:lvl6pPr marL="1606464" indent="0">
              <a:buNone/>
              <a:defRPr sz="1400"/>
            </a:lvl6pPr>
            <a:lvl7pPr marL="1927756" indent="0">
              <a:buNone/>
              <a:defRPr sz="1400"/>
            </a:lvl7pPr>
            <a:lvl8pPr marL="2249051" indent="0">
              <a:buNone/>
              <a:defRPr sz="1400"/>
            </a:lvl8pPr>
            <a:lvl9pPr marL="2570344" indent="0">
              <a:buNone/>
              <a:defRPr sz="1400"/>
            </a:lvl9pPr>
          </a:lstStyle>
          <a:p>
            <a:pPr lvl="0"/>
            <a:r>
              <a:rPr lang="en-US" noProof="0" smtClean="0">
                <a:sym typeface="Helvetica Neue" charset="0"/>
              </a:rPr>
              <a:t>Drag picture to placeholder or click icon to add</a:t>
            </a:r>
          </a:p>
        </p:txBody>
      </p:sp>
      <p:sp>
        <p:nvSpPr>
          <p:cNvPr id="4" name="Text Placeholder 3"/>
          <p:cNvSpPr>
            <a:spLocks noGrp="1"/>
          </p:cNvSpPr>
          <p:nvPr>
            <p:ph type="body" sz="half" idx="2"/>
          </p:nvPr>
        </p:nvSpPr>
        <p:spPr>
          <a:xfrm>
            <a:off x="1792645" y="5367860"/>
            <a:ext cx="5486177" cy="804788"/>
          </a:xfrm>
        </p:spPr>
        <p:txBody>
          <a:bodyPr/>
          <a:lstStyle>
            <a:lvl1pPr marL="0" indent="0">
              <a:buNone/>
              <a:defRPr sz="1000"/>
            </a:lvl1pPr>
            <a:lvl2pPr marL="321291" indent="0">
              <a:buNone/>
              <a:defRPr sz="800"/>
            </a:lvl2pPr>
            <a:lvl3pPr marL="642585" indent="0">
              <a:buNone/>
              <a:defRPr sz="700"/>
            </a:lvl3pPr>
            <a:lvl4pPr marL="963876" indent="0">
              <a:buNone/>
              <a:defRPr sz="600"/>
            </a:lvl4pPr>
            <a:lvl5pPr marL="1285171" indent="0">
              <a:buNone/>
              <a:defRPr sz="600"/>
            </a:lvl5pPr>
            <a:lvl6pPr marL="1606464" indent="0">
              <a:buNone/>
              <a:defRPr sz="600"/>
            </a:lvl6pPr>
            <a:lvl7pPr marL="1927756" indent="0">
              <a:buNone/>
              <a:defRPr sz="600"/>
            </a:lvl7pPr>
            <a:lvl8pPr marL="2249051" indent="0">
              <a:buNone/>
              <a:defRPr sz="600"/>
            </a:lvl8pPr>
            <a:lvl9pPr marL="2570344" indent="0">
              <a:buNone/>
              <a:defRPr sz="600"/>
            </a:lvl9pPr>
          </a:lstStyle>
          <a:p>
            <a:pPr lvl="0"/>
            <a:r>
              <a:rPr lang="en-US" smtClean="0"/>
              <a:t>Click to edit Master text styles</a:t>
            </a:r>
          </a:p>
        </p:txBody>
      </p:sp>
    </p:spTree>
    <p:extLst>
      <p:ext uri="{BB962C8B-B14F-4D97-AF65-F5344CB8AC3E}">
        <p14:creationId xmlns:p14="http://schemas.microsoft.com/office/powerpoint/2010/main" val="696043300"/>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58" tIns="32128" rIns="64258" bIns="32128"/>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2494404"/>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226" y="274598"/>
            <a:ext cx="2095128" cy="6494115"/>
          </a:xfrm>
          <a:prstGeom prst="rect">
            <a:avLst/>
          </a:prstGeom>
        </p:spPr>
        <p:txBody>
          <a:bodyPr vert="eaVert" lIns="64258" tIns="32128" rIns="64258" bIns="32128"/>
          <a:lstStyle/>
          <a:p>
            <a:r>
              <a:rPr lang="en-US" smtClean="0"/>
              <a:t>Click to edit Master title style</a:t>
            </a:r>
            <a:endParaRPr lang="en-US"/>
          </a:p>
        </p:txBody>
      </p:sp>
      <p:sp>
        <p:nvSpPr>
          <p:cNvPr id="3" name="Vertical Text Placeholder 2"/>
          <p:cNvSpPr>
            <a:spLocks noGrp="1"/>
          </p:cNvSpPr>
          <p:nvPr>
            <p:ph type="body" orient="vert" idx="1"/>
          </p:nvPr>
        </p:nvSpPr>
        <p:spPr>
          <a:xfrm>
            <a:off x="303610" y="274598"/>
            <a:ext cx="6180460" cy="64941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5065287"/>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01836" y="57513"/>
            <a:ext cx="8340328" cy="982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715" tIns="35715" rIns="35715" bIns="35715" numCol="1" anchor="b" anchorCtr="0" compatLnSpc="1">
            <a:prstTxWarp prst="textNoShape">
              <a:avLst/>
            </a:prstTxWarp>
          </a:bodyPr>
          <a:lstStyle/>
          <a:p>
            <a:pPr lvl="0"/>
            <a:r>
              <a:rPr lang="en-US" dirty="0" smtClean="0">
                <a:sym typeface="Helvetica Neue Light" charset="0"/>
              </a:rPr>
              <a:t>Click to edit Master title style</a:t>
            </a:r>
            <a:endParaRPr lang="en-US" dirty="0">
              <a:sym typeface="Helvetica Neue Light" charset="0"/>
            </a:endParaRPr>
          </a:p>
        </p:txBody>
      </p:sp>
      <p:sp>
        <p:nvSpPr>
          <p:cNvPr id="2051" name="Line 2"/>
          <p:cNvSpPr>
            <a:spLocks noChangeShapeType="1"/>
          </p:cNvSpPr>
          <p:nvPr/>
        </p:nvSpPr>
        <p:spPr bwMode="auto">
          <a:xfrm>
            <a:off x="401836" y="1019274"/>
            <a:ext cx="8233172"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dirty="0">
              <a:latin typeface="Helvetica Neue Light"/>
            </a:endParaRPr>
          </a:p>
        </p:txBody>
      </p:sp>
      <p:sp>
        <p:nvSpPr>
          <p:cNvPr id="2" name="Rectangle 3"/>
          <p:cNvSpPr>
            <a:spLocks noGrp="1" noChangeArrowheads="1"/>
          </p:cNvSpPr>
          <p:nvPr>
            <p:ph type="body" idx="1"/>
          </p:nvPr>
        </p:nvSpPr>
        <p:spPr bwMode="auto">
          <a:xfrm>
            <a:off x="401836" y="1634133"/>
            <a:ext cx="8340328" cy="46166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715" tIns="35715" rIns="35715" bIns="35715" numCol="1" anchor="t" anchorCtr="0" compatLnSpc="1">
            <a:prstTxWarp prst="textNoShape">
              <a:avLst/>
            </a:prstTxWarp>
          </a:bodyPr>
          <a:lstStyle/>
          <a:p>
            <a:pPr lvl="0"/>
            <a:r>
              <a:rPr lang="en-US" dirty="0" smtClean="0">
                <a:sym typeface="Helvetica Neue" charset="0"/>
              </a:rPr>
              <a:t>Click to edit Master text styles</a:t>
            </a:r>
          </a:p>
          <a:p>
            <a:pPr lvl="1"/>
            <a:r>
              <a:rPr lang="en-US" dirty="0" smtClean="0">
                <a:sym typeface="Helvetica Neue" charset="0"/>
              </a:rPr>
              <a:t>Second level</a:t>
            </a:r>
          </a:p>
          <a:p>
            <a:pPr lvl="2"/>
            <a:r>
              <a:rPr lang="en-US" dirty="0" smtClean="0">
                <a:sym typeface="Helvetica Neue" charset="0"/>
              </a:rPr>
              <a:t>Third level</a:t>
            </a:r>
          </a:p>
          <a:p>
            <a:pPr lvl="3"/>
            <a:r>
              <a:rPr lang="en-US" dirty="0" smtClean="0">
                <a:sym typeface="Helvetica Neue" charset="0"/>
              </a:rPr>
              <a:t>Fourth level</a:t>
            </a:r>
          </a:p>
          <a:p>
            <a:pPr lvl="4"/>
            <a:r>
              <a:rPr lang="en-US" dirty="0" smtClean="0">
                <a:sym typeface="Helvetica Neue" charset="0"/>
              </a:rPr>
              <a:t>Fifth level</a:t>
            </a:r>
            <a:endParaRPr lang="en-US" dirty="0">
              <a:sym typeface="Helvetica Neue" charset="0"/>
            </a:endParaRPr>
          </a:p>
        </p:txBody>
      </p:sp>
      <p:sp>
        <p:nvSpPr>
          <p:cNvPr id="5" name="Slide Number Placeholder 2"/>
          <p:cNvSpPr>
            <a:spLocks noGrp="1"/>
          </p:cNvSpPr>
          <p:nvPr>
            <p:ph type="sldNum" sz="quarter" idx="4"/>
          </p:nvPr>
        </p:nvSpPr>
        <p:spPr>
          <a:xfrm>
            <a:off x="6553275" y="6356822"/>
            <a:ext cx="2133079" cy="365001"/>
          </a:xfrm>
          <a:prstGeom prst="rect">
            <a:avLst/>
          </a:prstGeom>
        </p:spPr>
        <p:txBody>
          <a:bodyPr vert="horz" lIns="64288" tIns="32144" rIns="64288" bIns="32144" rtlCol="0" anchor="ctr"/>
          <a:lstStyle>
            <a:lvl1pPr algn="r">
              <a:defRPr sz="1300">
                <a:solidFill>
                  <a:schemeClr val="tx1">
                    <a:tint val="75000"/>
                  </a:schemeClr>
                </a:solidFill>
                <a:latin typeface="Helvetica Neue Light"/>
              </a:defRPr>
            </a:lvl1pPr>
          </a:lstStyle>
          <a:p>
            <a:fld id="{0A358137-3D84-6645-A1B9-9548E8CF655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xmlns:p14="http://schemas.microsoft.com/office/powerpoint/2010/main"/>
  <p:hf hdr="0" ftr="0" dt="0"/>
  <p:txStyles>
    <p:titleStyle>
      <a:lvl1pPr algn="l" rtl="0" eaLnBrk="1" fontAlgn="base" hangingPunct="1">
        <a:spcBef>
          <a:spcPct val="0"/>
        </a:spcBef>
        <a:spcAft>
          <a:spcPct val="0"/>
        </a:spcAft>
        <a:defRPr sz="4000" b="0">
          <a:solidFill>
            <a:schemeClr val="tx1"/>
          </a:solidFill>
          <a:latin typeface="+mj-lt"/>
          <a:ea typeface="+mj-ea"/>
          <a:cs typeface="+mj-cs"/>
          <a:sym typeface="Helvetica Neue Light" charset="0"/>
        </a:defRPr>
      </a:lvl1pPr>
      <a:lvl2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2pPr>
      <a:lvl3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3pPr>
      <a:lvl4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4pPr>
      <a:lvl5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5pPr>
      <a:lvl6pPr marL="321440"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6pPr>
      <a:lvl7pPr marL="642882"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7pPr>
      <a:lvl8pPr marL="964323"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8pPr>
      <a:lvl9pPr marL="1285763"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187508" indent="-187508" algn="l" rtl="0" eaLnBrk="1" fontAlgn="base" hangingPunct="1">
        <a:spcBef>
          <a:spcPts val="3375"/>
        </a:spcBef>
        <a:spcAft>
          <a:spcPct val="0"/>
        </a:spcAft>
        <a:buClr>
          <a:srgbClr val="606060"/>
        </a:buClr>
        <a:buSzPct val="100000"/>
        <a:buFont typeface="Helvetica Neue" charset="0"/>
        <a:buChar char="•"/>
        <a:defRPr sz="2800">
          <a:solidFill>
            <a:srgbClr val="000000"/>
          </a:solidFill>
          <a:latin typeface="+mj-lt"/>
          <a:ea typeface="+mn-ea"/>
          <a:cs typeface="+mn-cs"/>
          <a:sym typeface="Helvetica Neue" charset="0"/>
        </a:defRPr>
      </a:lvl1pPr>
      <a:lvl2pPr marL="464303" indent="-187508" algn="l" rtl="0" eaLnBrk="1" fontAlgn="base" hangingPunct="1">
        <a:spcBef>
          <a:spcPts val="3375"/>
        </a:spcBef>
        <a:spcAft>
          <a:spcPct val="0"/>
        </a:spcAft>
        <a:buClr>
          <a:srgbClr val="606060"/>
        </a:buClr>
        <a:buSzPct val="100000"/>
        <a:buFont typeface="Helvetica Neue" charset="0"/>
        <a:buChar char="•"/>
        <a:defRPr sz="2800">
          <a:solidFill>
            <a:srgbClr val="000000"/>
          </a:solidFill>
          <a:latin typeface="+mj-lt"/>
          <a:ea typeface="+mn-ea"/>
          <a:cs typeface="+mn-cs"/>
          <a:sym typeface="Helvetica Neue" charset="0"/>
        </a:defRPr>
      </a:lvl2pPr>
      <a:lvl3pPr marL="776815" indent="-187508" algn="l" rtl="0" eaLnBrk="1" fontAlgn="base" hangingPunct="1">
        <a:spcBef>
          <a:spcPts val="3375"/>
        </a:spcBef>
        <a:spcAft>
          <a:spcPct val="0"/>
        </a:spcAft>
        <a:buClr>
          <a:srgbClr val="606060"/>
        </a:buClr>
        <a:buSzPct val="100000"/>
        <a:buFont typeface="Helvetica Neue" charset="0"/>
        <a:buChar char="•"/>
        <a:defRPr sz="2800">
          <a:solidFill>
            <a:srgbClr val="000000"/>
          </a:solidFill>
          <a:latin typeface="+mj-lt"/>
          <a:ea typeface="+mn-ea"/>
          <a:cs typeface="+mn-cs"/>
          <a:sym typeface="Helvetica Neue" charset="0"/>
        </a:defRPr>
      </a:lvl3pPr>
      <a:lvl4pPr marL="1089328" indent="-187508" algn="l" rtl="0" eaLnBrk="1" fontAlgn="base" hangingPunct="1">
        <a:spcBef>
          <a:spcPts val="3375"/>
        </a:spcBef>
        <a:spcAft>
          <a:spcPct val="0"/>
        </a:spcAft>
        <a:buClr>
          <a:srgbClr val="606060"/>
        </a:buClr>
        <a:buSzPct val="100000"/>
        <a:buFont typeface="Helvetica Neue" charset="0"/>
        <a:buChar char="•"/>
        <a:defRPr sz="2800">
          <a:solidFill>
            <a:srgbClr val="000000"/>
          </a:solidFill>
          <a:latin typeface="+mj-lt"/>
          <a:ea typeface="+mn-ea"/>
          <a:cs typeface="+mn-cs"/>
          <a:sym typeface="Helvetica Neue" charset="0"/>
        </a:defRPr>
      </a:lvl4pPr>
      <a:lvl5pPr marL="1401839" indent="-187508" algn="l" rtl="0" eaLnBrk="1" fontAlgn="base" hangingPunct="1">
        <a:spcBef>
          <a:spcPts val="3375"/>
        </a:spcBef>
        <a:spcAft>
          <a:spcPct val="0"/>
        </a:spcAft>
        <a:buClr>
          <a:srgbClr val="606060"/>
        </a:buClr>
        <a:buSzPct val="100000"/>
        <a:buFont typeface="Helvetica Neue" charset="0"/>
        <a:buChar char="•"/>
        <a:defRPr sz="2800">
          <a:solidFill>
            <a:srgbClr val="000000"/>
          </a:solidFill>
          <a:latin typeface="+mj-lt"/>
          <a:ea typeface="+mn-ea"/>
          <a:cs typeface="+mn-cs"/>
          <a:sym typeface="Helvetica Neue" charset="0"/>
        </a:defRPr>
      </a:lvl5pPr>
      <a:lvl6pPr marL="1723280" indent="-187508"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6pPr>
      <a:lvl7pPr marL="2044722" indent="-187508"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7pPr>
      <a:lvl8pPr marL="2366162" indent="-187508"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8pPr>
      <a:lvl9pPr marL="2687603" indent="-187508"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9pPr>
    </p:bodyStyle>
    <p:otherStyle>
      <a:defPPr>
        <a:defRPr lang="en-US"/>
      </a:defPPr>
      <a:lvl1pPr marL="0" algn="l" defTabSz="321440" rtl="0" eaLnBrk="1" latinLnBrk="0" hangingPunct="1">
        <a:defRPr sz="1300" kern="1200">
          <a:solidFill>
            <a:schemeClr val="tx1"/>
          </a:solidFill>
          <a:latin typeface="+mn-lt"/>
          <a:ea typeface="+mn-ea"/>
          <a:cs typeface="+mn-cs"/>
        </a:defRPr>
      </a:lvl1pPr>
      <a:lvl2pPr marL="321440" algn="l" defTabSz="321440" rtl="0" eaLnBrk="1" latinLnBrk="0" hangingPunct="1">
        <a:defRPr sz="1300" kern="1200">
          <a:solidFill>
            <a:schemeClr val="tx1"/>
          </a:solidFill>
          <a:latin typeface="+mn-lt"/>
          <a:ea typeface="+mn-ea"/>
          <a:cs typeface="+mn-cs"/>
        </a:defRPr>
      </a:lvl2pPr>
      <a:lvl3pPr marL="642882" algn="l" defTabSz="321440" rtl="0" eaLnBrk="1" latinLnBrk="0" hangingPunct="1">
        <a:defRPr sz="1300" kern="1200">
          <a:solidFill>
            <a:schemeClr val="tx1"/>
          </a:solidFill>
          <a:latin typeface="+mn-lt"/>
          <a:ea typeface="+mn-ea"/>
          <a:cs typeface="+mn-cs"/>
        </a:defRPr>
      </a:lvl3pPr>
      <a:lvl4pPr marL="964323" algn="l" defTabSz="321440" rtl="0" eaLnBrk="1" latinLnBrk="0" hangingPunct="1">
        <a:defRPr sz="1300" kern="1200">
          <a:solidFill>
            <a:schemeClr val="tx1"/>
          </a:solidFill>
          <a:latin typeface="+mn-lt"/>
          <a:ea typeface="+mn-ea"/>
          <a:cs typeface="+mn-cs"/>
        </a:defRPr>
      </a:lvl4pPr>
      <a:lvl5pPr marL="1285763" algn="l" defTabSz="321440" rtl="0" eaLnBrk="1" latinLnBrk="0" hangingPunct="1">
        <a:defRPr sz="1300" kern="1200">
          <a:solidFill>
            <a:schemeClr val="tx1"/>
          </a:solidFill>
          <a:latin typeface="+mn-lt"/>
          <a:ea typeface="+mn-ea"/>
          <a:cs typeface="+mn-cs"/>
        </a:defRPr>
      </a:lvl5pPr>
      <a:lvl6pPr marL="1607205" algn="l" defTabSz="321440" rtl="0" eaLnBrk="1" latinLnBrk="0" hangingPunct="1">
        <a:defRPr sz="1300" kern="1200">
          <a:solidFill>
            <a:schemeClr val="tx1"/>
          </a:solidFill>
          <a:latin typeface="+mn-lt"/>
          <a:ea typeface="+mn-ea"/>
          <a:cs typeface="+mn-cs"/>
        </a:defRPr>
      </a:lvl6pPr>
      <a:lvl7pPr marL="1928645" algn="l" defTabSz="321440" rtl="0" eaLnBrk="1" latinLnBrk="0" hangingPunct="1">
        <a:defRPr sz="1300" kern="1200">
          <a:solidFill>
            <a:schemeClr val="tx1"/>
          </a:solidFill>
          <a:latin typeface="+mn-lt"/>
          <a:ea typeface="+mn-ea"/>
          <a:cs typeface="+mn-cs"/>
        </a:defRPr>
      </a:lvl7pPr>
      <a:lvl8pPr marL="2250086" algn="l" defTabSz="321440" rtl="0" eaLnBrk="1" latinLnBrk="0" hangingPunct="1">
        <a:defRPr sz="1300" kern="1200">
          <a:solidFill>
            <a:schemeClr val="tx1"/>
          </a:solidFill>
          <a:latin typeface="+mn-lt"/>
          <a:ea typeface="+mn-ea"/>
          <a:cs typeface="+mn-cs"/>
        </a:defRPr>
      </a:lvl8pPr>
      <a:lvl9pPr marL="2571527" algn="l" defTabSz="321440" rtl="0" eaLnBrk="1" latinLnBrk="0" hangingPunct="1">
        <a:defRPr sz="13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body" idx="1"/>
          </p:nvPr>
        </p:nvSpPr>
        <p:spPr bwMode="auto">
          <a:xfrm>
            <a:off x="401837" y="1634133"/>
            <a:ext cx="3571875" cy="46166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697" tIns="35697" rIns="35697" bIns="35697" numCol="1" anchor="t" anchorCtr="0" compatLnSpc="1">
            <a:prstTxWarp prst="textNoShape">
              <a:avLst/>
            </a:prstTxWarp>
          </a:bodyPr>
          <a:lstStyle/>
          <a:p>
            <a:pPr lvl="0"/>
            <a:r>
              <a:rPr lang="en-US" dirty="0" smtClean="0">
                <a:sym typeface="Helvetica Neue" charset="0"/>
              </a:rPr>
              <a:t>Click to edit Master text styles</a:t>
            </a:r>
          </a:p>
          <a:p>
            <a:pPr lvl="1"/>
            <a:r>
              <a:rPr lang="en-US" dirty="0" smtClean="0">
                <a:sym typeface="Helvetica Neue" charset="0"/>
              </a:rPr>
              <a:t>Second level</a:t>
            </a:r>
          </a:p>
          <a:p>
            <a:pPr lvl="2"/>
            <a:r>
              <a:rPr lang="en-US" dirty="0" smtClean="0">
                <a:sym typeface="Helvetica Neue" charset="0"/>
              </a:rPr>
              <a:t>Third level</a:t>
            </a:r>
          </a:p>
          <a:p>
            <a:pPr lvl="3"/>
            <a:r>
              <a:rPr lang="en-US" dirty="0" smtClean="0">
                <a:sym typeface="Helvetica Neue" charset="0"/>
              </a:rPr>
              <a:t>Fourth level</a:t>
            </a:r>
          </a:p>
          <a:p>
            <a:pPr lvl="4"/>
            <a:r>
              <a:rPr lang="en-US" dirty="0" smtClean="0">
                <a:sym typeface="Helvetica Neue" charset="0"/>
              </a:rPr>
              <a:t>Fifth level</a:t>
            </a:r>
            <a:endParaRPr lang="en-US" dirty="0">
              <a:sym typeface="Helvetica Neue" charset="0"/>
            </a:endParaRPr>
          </a:p>
        </p:txBody>
      </p:sp>
      <p:sp>
        <p:nvSpPr>
          <p:cNvPr id="11266" name="Rectangle 2"/>
          <p:cNvSpPr>
            <a:spLocks noGrp="1" noChangeArrowheads="1"/>
          </p:cNvSpPr>
          <p:nvPr>
            <p:ph type="title"/>
          </p:nvPr>
        </p:nvSpPr>
        <p:spPr bwMode="auto">
          <a:xfrm>
            <a:off x="401836" y="232172"/>
            <a:ext cx="8340328" cy="982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697" tIns="35697" rIns="35697" bIns="35697" numCol="1" anchor="b" anchorCtr="0" compatLnSpc="1">
            <a:prstTxWarp prst="textNoShape">
              <a:avLst/>
            </a:prstTxWarp>
          </a:bodyPr>
          <a:lstStyle/>
          <a:p>
            <a:pPr lvl="0"/>
            <a:r>
              <a:rPr lang="en-US" smtClean="0">
                <a:sym typeface="Helvetica Neue Light" charset="0"/>
              </a:rPr>
              <a:t>Click to edit Master title style</a:t>
            </a:r>
            <a:endParaRPr lang="en-US">
              <a:sym typeface="Helvetica Neue Light" charset="0"/>
            </a:endParaRPr>
          </a:p>
        </p:txBody>
      </p:sp>
      <p:sp>
        <p:nvSpPr>
          <p:cNvPr id="11268" name="Line 3"/>
          <p:cNvSpPr>
            <a:spLocks noChangeShapeType="1"/>
          </p:cNvSpPr>
          <p:nvPr/>
        </p:nvSpPr>
        <p:spPr bwMode="auto">
          <a:xfrm>
            <a:off x="455414" y="1384102"/>
            <a:ext cx="8233172"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dirty="0">
              <a:latin typeface="Helvetica Neue Light"/>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xmlns:p14="http://schemas.microsoft.com/office/powerpoint/2010/main"/>
  <p:hf hdr="0" ftr="0" dt="0"/>
  <p:txStyles>
    <p:titleStyle>
      <a:lvl1pPr algn="l" rtl="0" eaLnBrk="1" fontAlgn="base" hangingPunct="1">
        <a:spcBef>
          <a:spcPct val="0"/>
        </a:spcBef>
        <a:spcAft>
          <a:spcPct val="0"/>
        </a:spcAft>
        <a:defRPr sz="3000">
          <a:solidFill>
            <a:schemeClr val="tx1"/>
          </a:solidFill>
          <a:latin typeface="+mj-lt"/>
          <a:ea typeface="+mj-ea"/>
          <a:cs typeface="+mj-cs"/>
          <a:sym typeface="Helvetica Neue Light" charset="0"/>
        </a:defRPr>
      </a:lvl1pPr>
      <a:lvl2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2pPr>
      <a:lvl3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3pPr>
      <a:lvl4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4pPr>
      <a:lvl5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5pPr>
      <a:lvl6pPr marL="321291"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6pPr>
      <a:lvl7pPr marL="642585"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7pPr>
      <a:lvl8pPr marL="963876"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8pPr>
      <a:lvl9pPr marL="1285171"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187423" indent="-187423"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Helvetica Neue Light"/>
          <a:ea typeface="+mn-ea"/>
          <a:cs typeface="+mn-cs"/>
          <a:sym typeface="Helvetica Neue" charset="0"/>
        </a:defRPr>
      </a:lvl1pPr>
      <a:lvl2pPr marL="464090" indent="-187423"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Helvetica Neue Light"/>
          <a:ea typeface="+mn-ea"/>
          <a:cs typeface="+mn-cs"/>
          <a:sym typeface="Helvetica Neue" charset="0"/>
        </a:defRPr>
      </a:lvl2pPr>
      <a:lvl3pPr marL="776457" indent="-187423"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Helvetica Neue Light"/>
          <a:ea typeface="+mn-ea"/>
          <a:cs typeface="+mn-cs"/>
          <a:sym typeface="Helvetica Neue" charset="0"/>
        </a:defRPr>
      </a:lvl3pPr>
      <a:lvl4pPr marL="1088826" indent="-187423"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Helvetica Neue Light"/>
          <a:ea typeface="+mn-ea"/>
          <a:cs typeface="+mn-cs"/>
          <a:sym typeface="Helvetica Neue" charset="0"/>
        </a:defRPr>
      </a:lvl4pPr>
      <a:lvl5pPr marL="1401193" indent="-187423"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Helvetica Neue Light"/>
          <a:ea typeface="+mn-ea"/>
          <a:cs typeface="+mn-cs"/>
          <a:sym typeface="Helvetica Neue" charset="0"/>
        </a:defRPr>
      </a:lvl5pPr>
      <a:lvl6pPr marL="1722488" indent="-187423"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6pPr>
      <a:lvl7pPr marL="2043782" indent="-187423"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7pPr>
      <a:lvl8pPr marL="2365073" indent="-187423"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8pPr>
      <a:lvl9pPr marL="2686367" indent="-187423"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9pPr>
    </p:bodyStyle>
    <p:otherStyle>
      <a:defPPr>
        <a:defRPr lang="en-US"/>
      </a:defPPr>
      <a:lvl1pPr marL="0" algn="l" defTabSz="321291" rtl="0" eaLnBrk="1" latinLnBrk="0" hangingPunct="1">
        <a:defRPr sz="1300" kern="1200">
          <a:solidFill>
            <a:schemeClr val="tx1"/>
          </a:solidFill>
          <a:latin typeface="+mn-lt"/>
          <a:ea typeface="+mn-ea"/>
          <a:cs typeface="+mn-cs"/>
        </a:defRPr>
      </a:lvl1pPr>
      <a:lvl2pPr marL="321291" algn="l" defTabSz="321291" rtl="0" eaLnBrk="1" latinLnBrk="0" hangingPunct="1">
        <a:defRPr sz="1300" kern="1200">
          <a:solidFill>
            <a:schemeClr val="tx1"/>
          </a:solidFill>
          <a:latin typeface="+mn-lt"/>
          <a:ea typeface="+mn-ea"/>
          <a:cs typeface="+mn-cs"/>
        </a:defRPr>
      </a:lvl2pPr>
      <a:lvl3pPr marL="642585" algn="l" defTabSz="321291" rtl="0" eaLnBrk="1" latinLnBrk="0" hangingPunct="1">
        <a:defRPr sz="1300" kern="1200">
          <a:solidFill>
            <a:schemeClr val="tx1"/>
          </a:solidFill>
          <a:latin typeface="+mn-lt"/>
          <a:ea typeface="+mn-ea"/>
          <a:cs typeface="+mn-cs"/>
        </a:defRPr>
      </a:lvl3pPr>
      <a:lvl4pPr marL="963876" algn="l" defTabSz="321291" rtl="0" eaLnBrk="1" latinLnBrk="0" hangingPunct="1">
        <a:defRPr sz="1300" kern="1200">
          <a:solidFill>
            <a:schemeClr val="tx1"/>
          </a:solidFill>
          <a:latin typeface="+mn-lt"/>
          <a:ea typeface="+mn-ea"/>
          <a:cs typeface="+mn-cs"/>
        </a:defRPr>
      </a:lvl4pPr>
      <a:lvl5pPr marL="1285171" algn="l" defTabSz="321291" rtl="0" eaLnBrk="1" latinLnBrk="0" hangingPunct="1">
        <a:defRPr sz="1300" kern="1200">
          <a:solidFill>
            <a:schemeClr val="tx1"/>
          </a:solidFill>
          <a:latin typeface="+mn-lt"/>
          <a:ea typeface="+mn-ea"/>
          <a:cs typeface="+mn-cs"/>
        </a:defRPr>
      </a:lvl5pPr>
      <a:lvl6pPr marL="1606464" algn="l" defTabSz="321291" rtl="0" eaLnBrk="1" latinLnBrk="0" hangingPunct="1">
        <a:defRPr sz="1300" kern="1200">
          <a:solidFill>
            <a:schemeClr val="tx1"/>
          </a:solidFill>
          <a:latin typeface="+mn-lt"/>
          <a:ea typeface="+mn-ea"/>
          <a:cs typeface="+mn-cs"/>
        </a:defRPr>
      </a:lvl6pPr>
      <a:lvl7pPr marL="1927756" algn="l" defTabSz="321291" rtl="0" eaLnBrk="1" latinLnBrk="0" hangingPunct="1">
        <a:defRPr sz="1300" kern="1200">
          <a:solidFill>
            <a:schemeClr val="tx1"/>
          </a:solidFill>
          <a:latin typeface="+mn-lt"/>
          <a:ea typeface="+mn-ea"/>
          <a:cs typeface="+mn-cs"/>
        </a:defRPr>
      </a:lvl7pPr>
      <a:lvl8pPr marL="2249051" algn="l" defTabSz="321291" rtl="0" eaLnBrk="1" latinLnBrk="0" hangingPunct="1">
        <a:defRPr sz="1300" kern="1200">
          <a:solidFill>
            <a:schemeClr val="tx1"/>
          </a:solidFill>
          <a:latin typeface="+mn-lt"/>
          <a:ea typeface="+mn-ea"/>
          <a:cs typeface="+mn-cs"/>
        </a:defRPr>
      </a:lvl8pPr>
      <a:lvl9pPr marL="2570344" algn="l" defTabSz="321291" rtl="0" eaLnBrk="1" latinLnBrk="0" hangingPunct="1">
        <a:defRPr sz="13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body" idx="1"/>
          </p:nvPr>
        </p:nvSpPr>
        <p:spPr bwMode="auto">
          <a:xfrm>
            <a:off x="5884664" y="1634133"/>
            <a:ext cx="2857500" cy="46166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695" tIns="35695" rIns="35695" bIns="35695" numCol="1" anchor="t" anchorCtr="0" compatLnSpc="1">
            <a:prstTxWarp prst="textNoShape">
              <a:avLst/>
            </a:prstTxWarp>
          </a:bodyPr>
          <a:lstStyle/>
          <a:p>
            <a:pPr lvl="0"/>
            <a:r>
              <a:rPr lang="en-US" dirty="0" smtClean="0">
                <a:sym typeface="Helvetica Neue" charset="0"/>
              </a:rPr>
              <a:t>Click to edit Master text styles</a:t>
            </a:r>
          </a:p>
          <a:p>
            <a:pPr lvl="1"/>
            <a:r>
              <a:rPr lang="en-US" dirty="0" smtClean="0">
                <a:sym typeface="Helvetica Neue" charset="0"/>
              </a:rPr>
              <a:t>Second level</a:t>
            </a:r>
          </a:p>
          <a:p>
            <a:pPr lvl="2"/>
            <a:r>
              <a:rPr lang="en-US" dirty="0" smtClean="0">
                <a:sym typeface="Helvetica Neue" charset="0"/>
              </a:rPr>
              <a:t>Third level</a:t>
            </a:r>
          </a:p>
          <a:p>
            <a:pPr lvl="3"/>
            <a:r>
              <a:rPr lang="en-US" dirty="0" smtClean="0">
                <a:sym typeface="Helvetica Neue" charset="0"/>
              </a:rPr>
              <a:t>Fourth level</a:t>
            </a:r>
          </a:p>
          <a:p>
            <a:pPr lvl="4"/>
            <a:r>
              <a:rPr lang="en-US" dirty="0" smtClean="0">
                <a:sym typeface="Helvetica Neue" charset="0"/>
              </a:rPr>
              <a:t>Fifth level</a:t>
            </a:r>
            <a:endParaRPr lang="en-US" dirty="0">
              <a:sym typeface="Helvetica Neue" charset="0"/>
            </a:endParaRPr>
          </a:p>
        </p:txBody>
      </p:sp>
      <p:sp>
        <p:nvSpPr>
          <p:cNvPr id="12290" name="Rectangle 2"/>
          <p:cNvSpPr>
            <a:spLocks noGrp="1" noChangeArrowheads="1"/>
          </p:cNvSpPr>
          <p:nvPr>
            <p:ph type="title"/>
          </p:nvPr>
        </p:nvSpPr>
        <p:spPr bwMode="auto">
          <a:xfrm>
            <a:off x="401836" y="232172"/>
            <a:ext cx="8340328" cy="982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695" tIns="35695" rIns="35695" bIns="35695" numCol="1" anchor="b" anchorCtr="0" compatLnSpc="1">
            <a:prstTxWarp prst="textNoShape">
              <a:avLst/>
            </a:prstTxWarp>
          </a:bodyPr>
          <a:lstStyle/>
          <a:p>
            <a:pPr lvl="0"/>
            <a:r>
              <a:rPr lang="en-US" smtClean="0">
                <a:sym typeface="Helvetica Neue Light" charset="0"/>
              </a:rPr>
              <a:t>Click to edit Master title style</a:t>
            </a:r>
            <a:endParaRPr lang="en-US">
              <a:sym typeface="Helvetica Neue Light" charset="0"/>
            </a:endParaRPr>
          </a:p>
        </p:txBody>
      </p:sp>
      <p:sp>
        <p:nvSpPr>
          <p:cNvPr id="12292" name="Line 3"/>
          <p:cNvSpPr>
            <a:spLocks noChangeShapeType="1"/>
          </p:cNvSpPr>
          <p:nvPr/>
        </p:nvSpPr>
        <p:spPr bwMode="auto">
          <a:xfrm>
            <a:off x="455414" y="1384102"/>
            <a:ext cx="8233172"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dirty="0">
              <a:latin typeface="Helvetica Neue Light"/>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xmlns:p14="http://schemas.microsoft.com/office/powerpoint/2010/main"/>
  <p:hf hdr="0" ftr="0" dt="0"/>
  <p:txStyles>
    <p:titleStyle>
      <a:lvl1pPr algn="l" rtl="0" eaLnBrk="1" fontAlgn="base" hangingPunct="1">
        <a:spcBef>
          <a:spcPct val="0"/>
        </a:spcBef>
        <a:spcAft>
          <a:spcPct val="0"/>
        </a:spcAft>
        <a:defRPr sz="3000">
          <a:solidFill>
            <a:schemeClr val="tx1"/>
          </a:solidFill>
          <a:latin typeface="+mj-lt"/>
          <a:ea typeface="+mj-ea"/>
          <a:cs typeface="+mj-cs"/>
          <a:sym typeface="Helvetica Neue Light" charset="0"/>
        </a:defRPr>
      </a:lvl1pPr>
      <a:lvl2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2pPr>
      <a:lvl3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3pPr>
      <a:lvl4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4pPr>
      <a:lvl5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5pPr>
      <a:lvl6pPr marL="321275"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6pPr>
      <a:lvl7pPr marL="642552"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7pPr>
      <a:lvl8pPr marL="963826"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8pPr>
      <a:lvl9pPr marL="1285105"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187413" indent="-187413"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Helvetica Neue Light"/>
          <a:ea typeface="+mn-ea"/>
          <a:cs typeface="+mn-cs"/>
          <a:sym typeface="Helvetica Neue" charset="0"/>
        </a:defRPr>
      </a:lvl1pPr>
      <a:lvl2pPr marL="464066" indent="-187413"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Helvetica Neue Light"/>
          <a:ea typeface="+mn-ea"/>
          <a:cs typeface="+mn-cs"/>
          <a:sym typeface="Helvetica Neue" charset="0"/>
        </a:defRPr>
      </a:lvl2pPr>
      <a:lvl3pPr marL="776417" indent="-187413"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Helvetica Neue Light"/>
          <a:ea typeface="+mn-ea"/>
          <a:cs typeface="+mn-cs"/>
          <a:sym typeface="Helvetica Neue" charset="0"/>
        </a:defRPr>
      </a:lvl3pPr>
      <a:lvl4pPr marL="1088770" indent="-187413"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Helvetica Neue Light"/>
          <a:ea typeface="+mn-ea"/>
          <a:cs typeface="+mn-cs"/>
          <a:sym typeface="Helvetica Neue" charset="0"/>
        </a:defRPr>
      </a:lvl4pPr>
      <a:lvl5pPr marL="1401122" indent="-187413"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Helvetica Neue Light"/>
          <a:ea typeface="+mn-ea"/>
          <a:cs typeface="+mn-cs"/>
          <a:sym typeface="Helvetica Neue" charset="0"/>
        </a:defRPr>
      </a:lvl5pPr>
      <a:lvl6pPr marL="1722400" indent="-187413"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6pPr>
      <a:lvl7pPr marL="2043678" indent="-187413"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7pPr>
      <a:lvl8pPr marL="2364952" indent="-187413"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8pPr>
      <a:lvl9pPr marL="2686229" indent="-187413"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9pPr>
    </p:bodyStyle>
    <p:otherStyle>
      <a:defPPr>
        <a:defRPr lang="en-US"/>
      </a:defPPr>
      <a:lvl1pPr marL="0" algn="l" defTabSz="321275" rtl="0" eaLnBrk="1" latinLnBrk="0" hangingPunct="1">
        <a:defRPr sz="1300" kern="1200">
          <a:solidFill>
            <a:schemeClr val="tx1"/>
          </a:solidFill>
          <a:latin typeface="+mn-lt"/>
          <a:ea typeface="+mn-ea"/>
          <a:cs typeface="+mn-cs"/>
        </a:defRPr>
      </a:lvl1pPr>
      <a:lvl2pPr marL="321275" algn="l" defTabSz="321275" rtl="0" eaLnBrk="1" latinLnBrk="0" hangingPunct="1">
        <a:defRPr sz="1300" kern="1200">
          <a:solidFill>
            <a:schemeClr val="tx1"/>
          </a:solidFill>
          <a:latin typeface="+mn-lt"/>
          <a:ea typeface="+mn-ea"/>
          <a:cs typeface="+mn-cs"/>
        </a:defRPr>
      </a:lvl2pPr>
      <a:lvl3pPr marL="642552" algn="l" defTabSz="321275" rtl="0" eaLnBrk="1" latinLnBrk="0" hangingPunct="1">
        <a:defRPr sz="1300" kern="1200">
          <a:solidFill>
            <a:schemeClr val="tx1"/>
          </a:solidFill>
          <a:latin typeface="+mn-lt"/>
          <a:ea typeface="+mn-ea"/>
          <a:cs typeface="+mn-cs"/>
        </a:defRPr>
      </a:lvl3pPr>
      <a:lvl4pPr marL="963826" algn="l" defTabSz="321275" rtl="0" eaLnBrk="1" latinLnBrk="0" hangingPunct="1">
        <a:defRPr sz="1300" kern="1200">
          <a:solidFill>
            <a:schemeClr val="tx1"/>
          </a:solidFill>
          <a:latin typeface="+mn-lt"/>
          <a:ea typeface="+mn-ea"/>
          <a:cs typeface="+mn-cs"/>
        </a:defRPr>
      </a:lvl4pPr>
      <a:lvl5pPr marL="1285105" algn="l" defTabSz="321275" rtl="0" eaLnBrk="1" latinLnBrk="0" hangingPunct="1">
        <a:defRPr sz="1300" kern="1200">
          <a:solidFill>
            <a:schemeClr val="tx1"/>
          </a:solidFill>
          <a:latin typeface="+mn-lt"/>
          <a:ea typeface="+mn-ea"/>
          <a:cs typeface="+mn-cs"/>
        </a:defRPr>
      </a:lvl5pPr>
      <a:lvl6pPr marL="1606382" algn="l" defTabSz="321275" rtl="0" eaLnBrk="1" latinLnBrk="0" hangingPunct="1">
        <a:defRPr sz="1300" kern="1200">
          <a:solidFill>
            <a:schemeClr val="tx1"/>
          </a:solidFill>
          <a:latin typeface="+mn-lt"/>
          <a:ea typeface="+mn-ea"/>
          <a:cs typeface="+mn-cs"/>
        </a:defRPr>
      </a:lvl6pPr>
      <a:lvl7pPr marL="1927658" algn="l" defTabSz="321275" rtl="0" eaLnBrk="1" latinLnBrk="0" hangingPunct="1">
        <a:defRPr sz="1300" kern="1200">
          <a:solidFill>
            <a:schemeClr val="tx1"/>
          </a:solidFill>
          <a:latin typeface="+mn-lt"/>
          <a:ea typeface="+mn-ea"/>
          <a:cs typeface="+mn-cs"/>
        </a:defRPr>
      </a:lvl7pPr>
      <a:lvl8pPr marL="2248936" algn="l" defTabSz="321275" rtl="0" eaLnBrk="1" latinLnBrk="0" hangingPunct="1">
        <a:defRPr sz="1300" kern="1200">
          <a:solidFill>
            <a:schemeClr val="tx1"/>
          </a:solidFill>
          <a:latin typeface="+mn-lt"/>
          <a:ea typeface="+mn-ea"/>
          <a:cs typeface="+mn-cs"/>
        </a:defRPr>
      </a:lvl8pPr>
      <a:lvl9pPr marL="2570212" algn="l" defTabSz="321275" rtl="0" eaLnBrk="1" latinLnBrk="0" hangingPunct="1">
        <a:defRPr sz="13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body" idx="1"/>
          </p:nvPr>
        </p:nvSpPr>
        <p:spPr bwMode="auto">
          <a:xfrm>
            <a:off x="401836" y="607231"/>
            <a:ext cx="8340328" cy="5643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693" tIns="35693" rIns="35693" bIns="35693" numCol="1" anchor="t" anchorCtr="0" compatLnSpc="1">
            <a:prstTxWarp prst="textNoShape">
              <a:avLst/>
            </a:prstTxWarp>
          </a:bodyPr>
          <a:lstStyle/>
          <a:p>
            <a:pPr lvl="0"/>
            <a:r>
              <a:rPr lang="en-US" dirty="0" smtClean="0">
                <a:sym typeface="Helvetica Neue" charset="0"/>
              </a:rPr>
              <a:t>Click to edit Master text styles</a:t>
            </a:r>
          </a:p>
          <a:p>
            <a:pPr lvl="1"/>
            <a:r>
              <a:rPr lang="en-US" dirty="0" smtClean="0">
                <a:sym typeface="Helvetica Neue" charset="0"/>
              </a:rPr>
              <a:t>Second level</a:t>
            </a:r>
          </a:p>
          <a:p>
            <a:pPr lvl="2"/>
            <a:r>
              <a:rPr lang="en-US" dirty="0" smtClean="0">
                <a:sym typeface="Helvetica Neue" charset="0"/>
              </a:rPr>
              <a:t>Third level</a:t>
            </a:r>
          </a:p>
          <a:p>
            <a:pPr lvl="3"/>
            <a:r>
              <a:rPr lang="en-US" dirty="0" smtClean="0">
                <a:sym typeface="Helvetica Neue" charset="0"/>
              </a:rPr>
              <a:t>Fourth level</a:t>
            </a:r>
          </a:p>
          <a:p>
            <a:pPr lvl="4"/>
            <a:r>
              <a:rPr lang="en-US" dirty="0" smtClean="0">
                <a:sym typeface="Helvetica Neue" charset="0"/>
              </a:rPr>
              <a:t>Fifth level</a:t>
            </a:r>
            <a:endParaRPr lang="en-US" dirty="0">
              <a:sym typeface="Helvetica Neue" charset="0"/>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xmlns:p14="http://schemas.microsoft.com/office/powerpoint/2010/main"/>
  <p:hf hdr="0" ftr="0" dt="0"/>
  <p:txStyles>
    <p:titleStyle>
      <a:lvl1pPr algn="l" rtl="0" eaLnBrk="1" fontAlgn="base" hangingPunct="1">
        <a:spcBef>
          <a:spcPct val="0"/>
        </a:spcBef>
        <a:spcAft>
          <a:spcPct val="0"/>
        </a:spcAft>
        <a:defRPr sz="3000">
          <a:solidFill>
            <a:schemeClr val="tx1"/>
          </a:solidFill>
          <a:latin typeface="+mj-lt"/>
          <a:ea typeface="+mj-ea"/>
          <a:cs typeface="+mj-cs"/>
          <a:sym typeface="Helvetica Neue Light" charset="0"/>
        </a:defRPr>
      </a:lvl1pPr>
      <a:lvl2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2pPr>
      <a:lvl3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3pPr>
      <a:lvl4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4pPr>
      <a:lvl5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5pPr>
      <a:lvl6pPr marL="321258"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6pPr>
      <a:lvl7pPr marL="642519"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7pPr>
      <a:lvl8pPr marL="963776"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8pPr>
      <a:lvl9pPr marL="1285039"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187404" indent="-187404" algn="l" rtl="0" eaLnBrk="1" fontAlgn="base" hangingPunct="1">
        <a:spcBef>
          <a:spcPts val="5062"/>
        </a:spcBef>
        <a:spcAft>
          <a:spcPct val="0"/>
        </a:spcAft>
        <a:buClr>
          <a:srgbClr val="606060"/>
        </a:buClr>
        <a:buSzPct val="100000"/>
        <a:buFont typeface="Helvetica Neue" charset="0"/>
        <a:buChar char="•"/>
        <a:defRPr sz="1800">
          <a:solidFill>
            <a:srgbClr val="606060"/>
          </a:solidFill>
          <a:latin typeface="Helvetica Neue Light"/>
          <a:ea typeface="+mn-ea"/>
          <a:cs typeface="+mn-cs"/>
          <a:sym typeface="Helvetica Neue" charset="0"/>
        </a:defRPr>
      </a:lvl1pPr>
      <a:lvl2pPr marL="464042" indent="-187404" algn="l" rtl="0" eaLnBrk="1" fontAlgn="base" hangingPunct="1">
        <a:spcBef>
          <a:spcPts val="5062"/>
        </a:spcBef>
        <a:spcAft>
          <a:spcPct val="0"/>
        </a:spcAft>
        <a:buClr>
          <a:srgbClr val="606060"/>
        </a:buClr>
        <a:buSzPct val="100000"/>
        <a:buFont typeface="Helvetica Neue" charset="0"/>
        <a:buChar char="•"/>
        <a:defRPr sz="1800">
          <a:solidFill>
            <a:srgbClr val="606060"/>
          </a:solidFill>
          <a:latin typeface="Helvetica Neue Light"/>
          <a:ea typeface="+mn-ea"/>
          <a:cs typeface="+mn-cs"/>
          <a:sym typeface="Helvetica Neue" charset="0"/>
        </a:defRPr>
      </a:lvl2pPr>
      <a:lvl3pPr marL="776377" indent="-187404" algn="l" rtl="0" eaLnBrk="1" fontAlgn="base" hangingPunct="1">
        <a:spcBef>
          <a:spcPts val="5062"/>
        </a:spcBef>
        <a:spcAft>
          <a:spcPct val="0"/>
        </a:spcAft>
        <a:buClr>
          <a:srgbClr val="606060"/>
        </a:buClr>
        <a:buSzPct val="100000"/>
        <a:buFont typeface="Helvetica Neue" charset="0"/>
        <a:buChar char="•"/>
        <a:defRPr sz="1800">
          <a:solidFill>
            <a:srgbClr val="606060"/>
          </a:solidFill>
          <a:latin typeface="Helvetica Neue Light"/>
          <a:ea typeface="+mn-ea"/>
          <a:cs typeface="+mn-cs"/>
          <a:sym typeface="Helvetica Neue" charset="0"/>
        </a:defRPr>
      </a:lvl3pPr>
      <a:lvl4pPr marL="1088714" indent="-187404" algn="l" rtl="0" eaLnBrk="1" fontAlgn="base" hangingPunct="1">
        <a:spcBef>
          <a:spcPts val="5062"/>
        </a:spcBef>
        <a:spcAft>
          <a:spcPct val="0"/>
        </a:spcAft>
        <a:buClr>
          <a:srgbClr val="606060"/>
        </a:buClr>
        <a:buSzPct val="100000"/>
        <a:buFont typeface="Helvetica Neue" charset="0"/>
        <a:buChar char="•"/>
        <a:defRPr sz="1800">
          <a:solidFill>
            <a:srgbClr val="606060"/>
          </a:solidFill>
          <a:latin typeface="Helvetica Neue Light"/>
          <a:ea typeface="+mn-ea"/>
          <a:cs typeface="+mn-cs"/>
          <a:sym typeface="Helvetica Neue" charset="0"/>
        </a:defRPr>
      </a:lvl4pPr>
      <a:lvl5pPr marL="1401050" indent="-187404" algn="l" rtl="0" eaLnBrk="1" fontAlgn="base" hangingPunct="1">
        <a:spcBef>
          <a:spcPts val="5062"/>
        </a:spcBef>
        <a:spcAft>
          <a:spcPct val="0"/>
        </a:spcAft>
        <a:buClr>
          <a:srgbClr val="606060"/>
        </a:buClr>
        <a:buSzPct val="100000"/>
        <a:buFont typeface="Helvetica Neue" charset="0"/>
        <a:buChar char="•"/>
        <a:defRPr sz="1800">
          <a:solidFill>
            <a:srgbClr val="606060"/>
          </a:solidFill>
          <a:latin typeface="Helvetica Neue Light"/>
          <a:ea typeface="+mn-ea"/>
          <a:cs typeface="+mn-cs"/>
          <a:sym typeface="Helvetica Neue" charset="0"/>
        </a:defRPr>
      </a:lvl5pPr>
      <a:lvl6pPr marL="1722312" indent="-187404" algn="l" rtl="0" eaLnBrk="1" fontAlgn="base" hangingPunct="1">
        <a:spcBef>
          <a:spcPts val="5062"/>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6pPr>
      <a:lvl7pPr marL="2043574" indent="-187404" algn="l" rtl="0" eaLnBrk="1" fontAlgn="base" hangingPunct="1">
        <a:spcBef>
          <a:spcPts val="5062"/>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7pPr>
      <a:lvl8pPr marL="2364831" indent="-187404" algn="l" rtl="0" eaLnBrk="1" fontAlgn="base" hangingPunct="1">
        <a:spcBef>
          <a:spcPts val="5062"/>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8pPr>
      <a:lvl9pPr marL="2686092" indent="-187404" algn="l" rtl="0" eaLnBrk="1" fontAlgn="base" hangingPunct="1">
        <a:spcBef>
          <a:spcPts val="5062"/>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9pPr>
    </p:bodyStyle>
    <p:otherStyle>
      <a:defPPr>
        <a:defRPr lang="en-US"/>
      </a:defPPr>
      <a:lvl1pPr marL="0" algn="l" defTabSz="321258" rtl="0" eaLnBrk="1" latinLnBrk="0" hangingPunct="1">
        <a:defRPr sz="1300" kern="1200">
          <a:solidFill>
            <a:schemeClr val="tx1"/>
          </a:solidFill>
          <a:latin typeface="+mn-lt"/>
          <a:ea typeface="+mn-ea"/>
          <a:cs typeface="+mn-cs"/>
        </a:defRPr>
      </a:lvl1pPr>
      <a:lvl2pPr marL="321258" algn="l" defTabSz="321258" rtl="0" eaLnBrk="1" latinLnBrk="0" hangingPunct="1">
        <a:defRPr sz="1300" kern="1200">
          <a:solidFill>
            <a:schemeClr val="tx1"/>
          </a:solidFill>
          <a:latin typeface="+mn-lt"/>
          <a:ea typeface="+mn-ea"/>
          <a:cs typeface="+mn-cs"/>
        </a:defRPr>
      </a:lvl2pPr>
      <a:lvl3pPr marL="642519" algn="l" defTabSz="321258" rtl="0" eaLnBrk="1" latinLnBrk="0" hangingPunct="1">
        <a:defRPr sz="1300" kern="1200">
          <a:solidFill>
            <a:schemeClr val="tx1"/>
          </a:solidFill>
          <a:latin typeface="+mn-lt"/>
          <a:ea typeface="+mn-ea"/>
          <a:cs typeface="+mn-cs"/>
        </a:defRPr>
      </a:lvl3pPr>
      <a:lvl4pPr marL="963776" algn="l" defTabSz="321258" rtl="0" eaLnBrk="1" latinLnBrk="0" hangingPunct="1">
        <a:defRPr sz="1300" kern="1200">
          <a:solidFill>
            <a:schemeClr val="tx1"/>
          </a:solidFill>
          <a:latin typeface="+mn-lt"/>
          <a:ea typeface="+mn-ea"/>
          <a:cs typeface="+mn-cs"/>
        </a:defRPr>
      </a:lvl4pPr>
      <a:lvl5pPr marL="1285039" algn="l" defTabSz="321258" rtl="0" eaLnBrk="1" latinLnBrk="0" hangingPunct="1">
        <a:defRPr sz="1300" kern="1200">
          <a:solidFill>
            <a:schemeClr val="tx1"/>
          </a:solidFill>
          <a:latin typeface="+mn-lt"/>
          <a:ea typeface="+mn-ea"/>
          <a:cs typeface="+mn-cs"/>
        </a:defRPr>
      </a:lvl5pPr>
      <a:lvl6pPr marL="1606299" algn="l" defTabSz="321258" rtl="0" eaLnBrk="1" latinLnBrk="0" hangingPunct="1">
        <a:defRPr sz="1300" kern="1200">
          <a:solidFill>
            <a:schemeClr val="tx1"/>
          </a:solidFill>
          <a:latin typeface="+mn-lt"/>
          <a:ea typeface="+mn-ea"/>
          <a:cs typeface="+mn-cs"/>
        </a:defRPr>
      </a:lvl6pPr>
      <a:lvl7pPr marL="1927559" algn="l" defTabSz="321258" rtl="0" eaLnBrk="1" latinLnBrk="0" hangingPunct="1">
        <a:defRPr sz="1300" kern="1200">
          <a:solidFill>
            <a:schemeClr val="tx1"/>
          </a:solidFill>
          <a:latin typeface="+mn-lt"/>
          <a:ea typeface="+mn-ea"/>
          <a:cs typeface="+mn-cs"/>
        </a:defRPr>
      </a:lvl7pPr>
      <a:lvl8pPr marL="2248821" algn="l" defTabSz="321258" rtl="0" eaLnBrk="1" latinLnBrk="0" hangingPunct="1">
        <a:defRPr sz="1300" kern="1200">
          <a:solidFill>
            <a:schemeClr val="tx1"/>
          </a:solidFill>
          <a:latin typeface="+mn-lt"/>
          <a:ea typeface="+mn-ea"/>
          <a:cs typeface="+mn-cs"/>
        </a:defRPr>
      </a:lvl8pPr>
      <a:lvl9pPr marL="2570081" algn="l" defTabSz="321258" rtl="0" eaLnBrk="1" latinLnBrk="0" hangingPunct="1">
        <a:defRPr sz="13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bwMode="auto">
          <a:xfrm>
            <a:off x="401836" y="232172"/>
            <a:ext cx="8340328" cy="982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691" tIns="35691" rIns="35691" bIns="35691" numCol="1" anchor="b" anchorCtr="0" compatLnSpc="1">
            <a:prstTxWarp prst="textNoShape">
              <a:avLst/>
            </a:prstTxWarp>
          </a:bodyPr>
          <a:lstStyle/>
          <a:p>
            <a:pPr lvl="0"/>
            <a:r>
              <a:rPr lang="en-US" smtClean="0">
                <a:sym typeface="Helvetica Neue Light" charset="0"/>
              </a:rPr>
              <a:t>Click to edit Master title style</a:t>
            </a:r>
            <a:endParaRPr lang="en-US">
              <a:sym typeface="Helvetica Neue Light" charset="0"/>
            </a:endParaRPr>
          </a:p>
        </p:txBody>
      </p:sp>
      <p:sp>
        <p:nvSpPr>
          <p:cNvPr id="14339" name="Line 2"/>
          <p:cNvSpPr>
            <a:spLocks noChangeShapeType="1"/>
          </p:cNvSpPr>
          <p:nvPr/>
        </p:nvSpPr>
        <p:spPr bwMode="auto">
          <a:xfrm>
            <a:off x="455414" y="1384102"/>
            <a:ext cx="8233172"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dirty="0">
              <a:latin typeface="Helvetica Neue Light"/>
            </a:endParaRP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xmlns:p14="http://schemas.microsoft.com/office/powerpoint/2010/main"/>
  <p:hf hdr="0" ftr="0" dt="0"/>
  <p:txStyles>
    <p:titleStyle>
      <a:lvl1pPr algn="l" rtl="0" eaLnBrk="1" fontAlgn="base" hangingPunct="1">
        <a:spcBef>
          <a:spcPct val="0"/>
        </a:spcBef>
        <a:spcAft>
          <a:spcPct val="0"/>
        </a:spcAft>
        <a:defRPr sz="3000">
          <a:solidFill>
            <a:schemeClr val="tx1"/>
          </a:solidFill>
          <a:latin typeface="+mj-lt"/>
          <a:ea typeface="+mj-ea"/>
          <a:cs typeface="+mj-cs"/>
          <a:sym typeface="Helvetica Neue Light" charset="0"/>
        </a:defRPr>
      </a:lvl1pPr>
      <a:lvl2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2pPr>
      <a:lvl3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3pPr>
      <a:lvl4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4pPr>
      <a:lvl5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5pPr>
      <a:lvl6pPr marL="321241"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6pPr>
      <a:lvl7pPr marL="642486"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7pPr>
      <a:lvl8pPr marL="963727"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8pPr>
      <a:lvl9pPr marL="1284973"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187394" indent="-187394"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1pPr>
      <a:lvl2pPr marL="499707" indent="-187394"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2pPr>
      <a:lvl3pPr marL="812033" indent="-187394"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3pPr>
      <a:lvl4pPr marL="1124351" indent="-187394"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4pPr>
      <a:lvl5pPr marL="1436674" indent="-187394"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5pPr>
      <a:lvl6pPr marL="1757916" indent="-187394"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6pPr>
      <a:lvl7pPr marL="2079157" indent="-187394"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7pPr>
      <a:lvl8pPr marL="2400402" indent="-187394"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8pPr>
      <a:lvl9pPr marL="2721642" indent="-187394"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9pPr>
    </p:bodyStyle>
    <p:otherStyle>
      <a:defPPr>
        <a:defRPr lang="en-US"/>
      </a:defPPr>
      <a:lvl1pPr marL="0" algn="l" defTabSz="321241" rtl="0" eaLnBrk="1" latinLnBrk="0" hangingPunct="1">
        <a:defRPr sz="1300" kern="1200">
          <a:solidFill>
            <a:schemeClr val="tx1"/>
          </a:solidFill>
          <a:latin typeface="+mn-lt"/>
          <a:ea typeface="+mn-ea"/>
          <a:cs typeface="+mn-cs"/>
        </a:defRPr>
      </a:lvl1pPr>
      <a:lvl2pPr marL="321241" algn="l" defTabSz="321241" rtl="0" eaLnBrk="1" latinLnBrk="0" hangingPunct="1">
        <a:defRPr sz="1300" kern="1200">
          <a:solidFill>
            <a:schemeClr val="tx1"/>
          </a:solidFill>
          <a:latin typeface="+mn-lt"/>
          <a:ea typeface="+mn-ea"/>
          <a:cs typeface="+mn-cs"/>
        </a:defRPr>
      </a:lvl2pPr>
      <a:lvl3pPr marL="642486" algn="l" defTabSz="321241" rtl="0" eaLnBrk="1" latinLnBrk="0" hangingPunct="1">
        <a:defRPr sz="1300" kern="1200">
          <a:solidFill>
            <a:schemeClr val="tx1"/>
          </a:solidFill>
          <a:latin typeface="+mn-lt"/>
          <a:ea typeface="+mn-ea"/>
          <a:cs typeface="+mn-cs"/>
        </a:defRPr>
      </a:lvl3pPr>
      <a:lvl4pPr marL="963727" algn="l" defTabSz="321241" rtl="0" eaLnBrk="1" latinLnBrk="0" hangingPunct="1">
        <a:defRPr sz="1300" kern="1200">
          <a:solidFill>
            <a:schemeClr val="tx1"/>
          </a:solidFill>
          <a:latin typeface="+mn-lt"/>
          <a:ea typeface="+mn-ea"/>
          <a:cs typeface="+mn-cs"/>
        </a:defRPr>
      </a:lvl4pPr>
      <a:lvl5pPr marL="1284973" algn="l" defTabSz="321241" rtl="0" eaLnBrk="1" latinLnBrk="0" hangingPunct="1">
        <a:defRPr sz="1300" kern="1200">
          <a:solidFill>
            <a:schemeClr val="tx1"/>
          </a:solidFill>
          <a:latin typeface="+mn-lt"/>
          <a:ea typeface="+mn-ea"/>
          <a:cs typeface="+mn-cs"/>
        </a:defRPr>
      </a:lvl5pPr>
      <a:lvl6pPr marL="1606216" algn="l" defTabSz="321241" rtl="0" eaLnBrk="1" latinLnBrk="0" hangingPunct="1">
        <a:defRPr sz="1300" kern="1200">
          <a:solidFill>
            <a:schemeClr val="tx1"/>
          </a:solidFill>
          <a:latin typeface="+mn-lt"/>
          <a:ea typeface="+mn-ea"/>
          <a:cs typeface="+mn-cs"/>
        </a:defRPr>
      </a:lvl6pPr>
      <a:lvl7pPr marL="1927460" algn="l" defTabSz="321241" rtl="0" eaLnBrk="1" latinLnBrk="0" hangingPunct="1">
        <a:defRPr sz="1300" kern="1200">
          <a:solidFill>
            <a:schemeClr val="tx1"/>
          </a:solidFill>
          <a:latin typeface="+mn-lt"/>
          <a:ea typeface="+mn-ea"/>
          <a:cs typeface="+mn-cs"/>
        </a:defRPr>
      </a:lvl7pPr>
      <a:lvl8pPr marL="2248706" algn="l" defTabSz="321241" rtl="0" eaLnBrk="1" latinLnBrk="0" hangingPunct="1">
        <a:defRPr sz="1300" kern="1200">
          <a:solidFill>
            <a:schemeClr val="tx1"/>
          </a:solidFill>
          <a:latin typeface="+mn-lt"/>
          <a:ea typeface="+mn-ea"/>
          <a:cs typeface="+mn-cs"/>
        </a:defRPr>
      </a:lvl8pPr>
      <a:lvl9pPr marL="2569949" algn="l" defTabSz="321241" rtl="0" eaLnBrk="1" latinLnBrk="0" hangingPunct="1">
        <a:defRPr sz="13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1" name="Rectangle 1"/>
          <p:cNvSpPr>
            <a:spLocks noGrp="1" noChangeArrowheads="1"/>
          </p:cNvSpPr>
          <p:nvPr>
            <p:ph type="body" idx="1"/>
          </p:nvPr>
        </p:nvSpPr>
        <p:spPr bwMode="auto">
          <a:xfrm>
            <a:off x="401836" y="1634133"/>
            <a:ext cx="8340328" cy="46166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689" tIns="35689" rIns="35689" bIns="35689" numCol="1" anchor="t" anchorCtr="0" compatLnSpc="1">
            <a:prstTxWarp prst="textNoShape">
              <a:avLst/>
            </a:prstTxWarp>
          </a:bodyPr>
          <a:lstStyle/>
          <a:p>
            <a:pPr lvl="0"/>
            <a:r>
              <a:rPr lang="en-US" dirty="0" smtClean="0">
                <a:sym typeface="Helvetica Neue" charset="0"/>
              </a:rPr>
              <a:t>Click to edit Master text styles</a:t>
            </a:r>
          </a:p>
          <a:p>
            <a:pPr lvl="1"/>
            <a:r>
              <a:rPr lang="en-US" dirty="0" smtClean="0">
                <a:sym typeface="Helvetica Neue" charset="0"/>
              </a:rPr>
              <a:t>Second level</a:t>
            </a:r>
          </a:p>
          <a:p>
            <a:pPr lvl="2"/>
            <a:r>
              <a:rPr lang="en-US" dirty="0" smtClean="0">
                <a:sym typeface="Helvetica Neue" charset="0"/>
              </a:rPr>
              <a:t>Third level</a:t>
            </a:r>
          </a:p>
          <a:p>
            <a:pPr lvl="3"/>
            <a:r>
              <a:rPr lang="en-US" dirty="0" smtClean="0">
                <a:sym typeface="Helvetica Neue" charset="0"/>
              </a:rPr>
              <a:t>Fourth level</a:t>
            </a:r>
          </a:p>
          <a:p>
            <a:pPr lvl="4"/>
            <a:r>
              <a:rPr lang="en-US" dirty="0" smtClean="0">
                <a:sym typeface="Helvetica Neue" charset="0"/>
              </a:rPr>
              <a:t>Fifth level</a:t>
            </a:r>
            <a:endParaRPr lang="en-US" dirty="0">
              <a:sym typeface="Helvetica Neue" charset="0"/>
            </a:endParaRPr>
          </a:p>
        </p:txBody>
      </p:sp>
      <p:sp>
        <p:nvSpPr>
          <p:cNvPr id="15362" name="Rectangle 2"/>
          <p:cNvSpPr>
            <a:spLocks noGrp="1" noChangeArrowheads="1"/>
          </p:cNvSpPr>
          <p:nvPr>
            <p:ph type="title"/>
          </p:nvPr>
        </p:nvSpPr>
        <p:spPr bwMode="auto">
          <a:xfrm>
            <a:off x="401836" y="232172"/>
            <a:ext cx="8340328" cy="982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689" tIns="35689" rIns="35689" bIns="35689" numCol="1" anchor="b" anchorCtr="0" compatLnSpc="1">
            <a:prstTxWarp prst="textNoShape">
              <a:avLst/>
            </a:prstTxWarp>
          </a:bodyPr>
          <a:lstStyle/>
          <a:p>
            <a:pPr lvl="0"/>
            <a:r>
              <a:rPr lang="en-US" smtClean="0">
                <a:sym typeface="Helvetica Neue Light" charset="0"/>
              </a:rPr>
              <a:t>Click to edit Master title style</a:t>
            </a:r>
            <a:endParaRPr lang="en-US">
              <a:sym typeface="Helvetica Neue Light" charset="0"/>
            </a:endParaRPr>
          </a:p>
        </p:txBody>
      </p:sp>
      <p:sp>
        <p:nvSpPr>
          <p:cNvPr id="15364" name="Line 3"/>
          <p:cNvSpPr>
            <a:spLocks noChangeShapeType="1"/>
          </p:cNvSpPr>
          <p:nvPr/>
        </p:nvSpPr>
        <p:spPr bwMode="auto">
          <a:xfrm>
            <a:off x="455414" y="1384102"/>
            <a:ext cx="8233172"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dirty="0">
              <a:latin typeface="Helvetica Neue Light"/>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xmlns:p14="http://schemas.microsoft.com/office/powerpoint/2010/main"/>
  <p:hf hdr="0" ftr="0" dt="0"/>
  <p:txStyles>
    <p:titleStyle>
      <a:lvl1pPr algn="l" rtl="0" eaLnBrk="1" fontAlgn="base" hangingPunct="1">
        <a:spcBef>
          <a:spcPct val="0"/>
        </a:spcBef>
        <a:spcAft>
          <a:spcPct val="0"/>
        </a:spcAft>
        <a:defRPr sz="3000">
          <a:solidFill>
            <a:schemeClr val="tx1"/>
          </a:solidFill>
          <a:latin typeface="+mj-lt"/>
          <a:ea typeface="+mj-ea"/>
          <a:cs typeface="+mj-cs"/>
          <a:sym typeface="Helvetica Neue Light" charset="0"/>
        </a:defRPr>
      </a:lvl1pPr>
      <a:lvl2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2pPr>
      <a:lvl3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3pPr>
      <a:lvl4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4pPr>
      <a:lvl5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5pPr>
      <a:lvl6pPr marL="321225"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6pPr>
      <a:lvl7pPr marL="642453"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7pPr>
      <a:lvl8pPr marL="963678"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8pPr>
      <a:lvl9pPr marL="1284908"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187385" indent="-187385"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Helvetica Neue Light"/>
          <a:ea typeface="+mn-ea"/>
          <a:cs typeface="+mn-cs"/>
          <a:sym typeface="Helvetica Neue" charset="0"/>
        </a:defRPr>
      </a:lvl1pPr>
      <a:lvl2pPr marL="463995" indent="-187385"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Helvetica Neue Light"/>
          <a:ea typeface="+mn-ea"/>
          <a:cs typeface="+mn-cs"/>
          <a:sym typeface="Helvetica Neue" charset="0"/>
        </a:defRPr>
      </a:lvl2pPr>
      <a:lvl3pPr marL="776297" indent="-187385"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Helvetica Neue Light"/>
          <a:ea typeface="+mn-ea"/>
          <a:cs typeface="+mn-cs"/>
          <a:sym typeface="Helvetica Neue" charset="0"/>
        </a:defRPr>
      </a:lvl3pPr>
      <a:lvl4pPr marL="1088602" indent="-187385"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Helvetica Neue Light"/>
          <a:ea typeface="+mn-ea"/>
          <a:cs typeface="+mn-cs"/>
          <a:sym typeface="Helvetica Neue" charset="0"/>
        </a:defRPr>
      </a:lvl4pPr>
      <a:lvl5pPr marL="1400906" indent="-187385"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Helvetica Neue Light"/>
          <a:ea typeface="+mn-ea"/>
          <a:cs typeface="+mn-cs"/>
          <a:sym typeface="Helvetica Neue" charset="0"/>
        </a:defRPr>
      </a:lvl5pPr>
      <a:lvl6pPr marL="1722136" indent="-187385"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6pPr>
      <a:lvl7pPr marL="2043365" indent="-187385"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7pPr>
      <a:lvl8pPr marL="2364589" indent="-187385"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8pPr>
      <a:lvl9pPr marL="2685817" indent="-187385"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9pPr>
    </p:bodyStyle>
    <p:otherStyle>
      <a:defPPr>
        <a:defRPr lang="en-US"/>
      </a:defPPr>
      <a:lvl1pPr marL="0" algn="l" defTabSz="321225" rtl="0" eaLnBrk="1" latinLnBrk="0" hangingPunct="1">
        <a:defRPr sz="1300" kern="1200">
          <a:solidFill>
            <a:schemeClr val="tx1"/>
          </a:solidFill>
          <a:latin typeface="+mn-lt"/>
          <a:ea typeface="+mn-ea"/>
          <a:cs typeface="+mn-cs"/>
        </a:defRPr>
      </a:lvl1pPr>
      <a:lvl2pPr marL="321225" algn="l" defTabSz="321225" rtl="0" eaLnBrk="1" latinLnBrk="0" hangingPunct="1">
        <a:defRPr sz="1300" kern="1200">
          <a:solidFill>
            <a:schemeClr val="tx1"/>
          </a:solidFill>
          <a:latin typeface="+mn-lt"/>
          <a:ea typeface="+mn-ea"/>
          <a:cs typeface="+mn-cs"/>
        </a:defRPr>
      </a:lvl2pPr>
      <a:lvl3pPr marL="642453" algn="l" defTabSz="321225" rtl="0" eaLnBrk="1" latinLnBrk="0" hangingPunct="1">
        <a:defRPr sz="1300" kern="1200">
          <a:solidFill>
            <a:schemeClr val="tx1"/>
          </a:solidFill>
          <a:latin typeface="+mn-lt"/>
          <a:ea typeface="+mn-ea"/>
          <a:cs typeface="+mn-cs"/>
        </a:defRPr>
      </a:lvl3pPr>
      <a:lvl4pPr marL="963678" algn="l" defTabSz="321225" rtl="0" eaLnBrk="1" latinLnBrk="0" hangingPunct="1">
        <a:defRPr sz="1300" kern="1200">
          <a:solidFill>
            <a:schemeClr val="tx1"/>
          </a:solidFill>
          <a:latin typeface="+mn-lt"/>
          <a:ea typeface="+mn-ea"/>
          <a:cs typeface="+mn-cs"/>
        </a:defRPr>
      </a:lvl4pPr>
      <a:lvl5pPr marL="1284908" algn="l" defTabSz="321225" rtl="0" eaLnBrk="1" latinLnBrk="0" hangingPunct="1">
        <a:defRPr sz="1300" kern="1200">
          <a:solidFill>
            <a:schemeClr val="tx1"/>
          </a:solidFill>
          <a:latin typeface="+mn-lt"/>
          <a:ea typeface="+mn-ea"/>
          <a:cs typeface="+mn-cs"/>
        </a:defRPr>
      </a:lvl5pPr>
      <a:lvl6pPr marL="1606134" algn="l" defTabSz="321225" rtl="0" eaLnBrk="1" latinLnBrk="0" hangingPunct="1">
        <a:defRPr sz="1300" kern="1200">
          <a:solidFill>
            <a:schemeClr val="tx1"/>
          </a:solidFill>
          <a:latin typeface="+mn-lt"/>
          <a:ea typeface="+mn-ea"/>
          <a:cs typeface="+mn-cs"/>
        </a:defRPr>
      </a:lvl6pPr>
      <a:lvl7pPr marL="1927362" algn="l" defTabSz="321225" rtl="0" eaLnBrk="1" latinLnBrk="0" hangingPunct="1">
        <a:defRPr sz="1300" kern="1200">
          <a:solidFill>
            <a:schemeClr val="tx1"/>
          </a:solidFill>
          <a:latin typeface="+mn-lt"/>
          <a:ea typeface="+mn-ea"/>
          <a:cs typeface="+mn-cs"/>
        </a:defRPr>
      </a:lvl7pPr>
      <a:lvl8pPr marL="2248591" algn="l" defTabSz="321225" rtl="0" eaLnBrk="1" latinLnBrk="0" hangingPunct="1">
        <a:defRPr sz="1300" kern="1200">
          <a:solidFill>
            <a:schemeClr val="tx1"/>
          </a:solidFill>
          <a:latin typeface="+mn-lt"/>
          <a:ea typeface="+mn-ea"/>
          <a:cs typeface="+mn-cs"/>
        </a:defRPr>
      </a:lvl8pPr>
      <a:lvl9pPr marL="2569817" algn="l" defTabSz="321225" rtl="0" eaLnBrk="1" latinLnBrk="0" hangingPunct="1">
        <a:defRPr sz="13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xmlns:p14="http://schemas.microsoft.com/office/powerpoint/2010/main"/>
  <p:hf hdr="0" ftr="0" dt="0"/>
  <p:txStyles>
    <p:titleStyle>
      <a:lvl1pPr algn="l" rtl="0" eaLnBrk="1" fontAlgn="base" hangingPunct="1">
        <a:spcBef>
          <a:spcPct val="0"/>
        </a:spcBef>
        <a:spcAft>
          <a:spcPct val="0"/>
        </a:spcAft>
        <a:defRPr sz="3000">
          <a:solidFill>
            <a:schemeClr val="tx1"/>
          </a:solidFill>
          <a:latin typeface="+mj-lt"/>
          <a:ea typeface="+mj-ea"/>
          <a:cs typeface="+mj-cs"/>
          <a:sym typeface="Helvetica Neue Light" charset="0"/>
        </a:defRPr>
      </a:lvl1pPr>
      <a:lvl2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2pPr>
      <a:lvl3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3pPr>
      <a:lvl4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4pPr>
      <a:lvl5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5pPr>
      <a:lvl6pPr marL="321208"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6pPr>
      <a:lvl7pPr marL="642420"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7pPr>
      <a:lvl8pPr marL="963629"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8pPr>
      <a:lvl9pPr marL="1284842"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187375" indent="-187375"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1pPr>
      <a:lvl2pPr marL="499655" indent="-187375"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2pPr>
      <a:lvl3pPr marL="811950" indent="-187375"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3pPr>
      <a:lvl4pPr marL="1124236" indent="-187375"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4pPr>
      <a:lvl5pPr marL="1436528" indent="-187375"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5pPr>
      <a:lvl6pPr marL="1757736" indent="-187375"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6pPr>
      <a:lvl7pPr marL="2078944" indent="-187375"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7pPr>
      <a:lvl8pPr marL="2400156" indent="-187375"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8pPr>
      <a:lvl9pPr marL="2721364" indent="-187375"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9pPr>
    </p:bodyStyle>
    <p:otherStyle>
      <a:defPPr>
        <a:defRPr lang="en-US"/>
      </a:defPPr>
      <a:lvl1pPr marL="0" algn="l" defTabSz="321208" rtl="0" eaLnBrk="1" latinLnBrk="0" hangingPunct="1">
        <a:defRPr sz="1300" kern="1200">
          <a:solidFill>
            <a:schemeClr val="tx1"/>
          </a:solidFill>
          <a:latin typeface="+mn-lt"/>
          <a:ea typeface="+mn-ea"/>
          <a:cs typeface="+mn-cs"/>
        </a:defRPr>
      </a:lvl1pPr>
      <a:lvl2pPr marL="321208" algn="l" defTabSz="321208" rtl="0" eaLnBrk="1" latinLnBrk="0" hangingPunct="1">
        <a:defRPr sz="1300" kern="1200">
          <a:solidFill>
            <a:schemeClr val="tx1"/>
          </a:solidFill>
          <a:latin typeface="+mn-lt"/>
          <a:ea typeface="+mn-ea"/>
          <a:cs typeface="+mn-cs"/>
        </a:defRPr>
      </a:lvl2pPr>
      <a:lvl3pPr marL="642420" algn="l" defTabSz="321208" rtl="0" eaLnBrk="1" latinLnBrk="0" hangingPunct="1">
        <a:defRPr sz="1300" kern="1200">
          <a:solidFill>
            <a:schemeClr val="tx1"/>
          </a:solidFill>
          <a:latin typeface="+mn-lt"/>
          <a:ea typeface="+mn-ea"/>
          <a:cs typeface="+mn-cs"/>
        </a:defRPr>
      </a:lvl3pPr>
      <a:lvl4pPr marL="963629" algn="l" defTabSz="321208" rtl="0" eaLnBrk="1" latinLnBrk="0" hangingPunct="1">
        <a:defRPr sz="1300" kern="1200">
          <a:solidFill>
            <a:schemeClr val="tx1"/>
          </a:solidFill>
          <a:latin typeface="+mn-lt"/>
          <a:ea typeface="+mn-ea"/>
          <a:cs typeface="+mn-cs"/>
        </a:defRPr>
      </a:lvl4pPr>
      <a:lvl5pPr marL="1284842" algn="l" defTabSz="321208" rtl="0" eaLnBrk="1" latinLnBrk="0" hangingPunct="1">
        <a:defRPr sz="1300" kern="1200">
          <a:solidFill>
            <a:schemeClr val="tx1"/>
          </a:solidFill>
          <a:latin typeface="+mn-lt"/>
          <a:ea typeface="+mn-ea"/>
          <a:cs typeface="+mn-cs"/>
        </a:defRPr>
      </a:lvl5pPr>
      <a:lvl6pPr marL="1606052" algn="l" defTabSz="321208" rtl="0" eaLnBrk="1" latinLnBrk="0" hangingPunct="1">
        <a:defRPr sz="1300" kern="1200">
          <a:solidFill>
            <a:schemeClr val="tx1"/>
          </a:solidFill>
          <a:latin typeface="+mn-lt"/>
          <a:ea typeface="+mn-ea"/>
          <a:cs typeface="+mn-cs"/>
        </a:defRPr>
      </a:lvl6pPr>
      <a:lvl7pPr marL="1927263" algn="l" defTabSz="321208" rtl="0" eaLnBrk="1" latinLnBrk="0" hangingPunct="1">
        <a:defRPr sz="1300" kern="1200">
          <a:solidFill>
            <a:schemeClr val="tx1"/>
          </a:solidFill>
          <a:latin typeface="+mn-lt"/>
          <a:ea typeface="+mn-ea"/>
          <a:cs typeface="+mn-cs"/>
        </a:defRPr>
      </a:lvl7pPr>
      <a:lvl8pPr marL="2248476" algn="l" defTabSz="321208" rtl="0" eaLnBrk="1" latinLnBrk="0" hangingPunct="1">
        <a:defRPr sz="1300" kern="1200">
          <a:solidFill>
            <a:schemeClr val="tx1"/>
          </a:solidFill>
          <a:latin typeface="+mn-lt"/>
          <a:ea typeface="+mn-ea"/>
          <a:cs typeface="+mn-cs"/>
        </a:defRPr>
      </a:lvl8pPr>
      <a:lvl9pPr marL="2569686" algn="l" defTabSz="321208" rtl="0" eaLnBrk="1" latinLnBrk="0" hangingPunct="1">
        <a:defRPr sz="13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09" name="Rectangle 1"/>
          <p:cNvSpPr>
            <a:spLocks noGrp="1" noChangeArrowheads="1"/>
          </p:cNvSpPr>
          <p:nvPr>
            <p:ph type="body" idx="1"/>
          </p:nvPr>
        </p:nvSpPr>
        <p:spPr bwMode="auto">
          <a:xfrm>
            <a:off x="401837" y="3527227"/>
            <a:ext cx="3571875" cy="22324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685" tIns="35685" rIns="35685" bIns="35685" numCol="1" anchor="t" anchorCtr="0" compatLnSpc="1">
            <a:prstTxWarp prst="textNoShape">
              <a:avLst/>
            </a:prstTxWarp>
          </a:bodyPr>
          <a:lstStyle/>
          <a:p>
            <a:pPr lvl="0"/>
            <a:r>
              <a:rPr lang="en-US" dirty="0" smtClean="0">
                <a:sym typeface="Helvetica Neue" charset="0"/>
              </a:rPr>
              <a:t>Click to edit Master text styles</a:t>
            </a:r>
          </a:p>
          <a:p>
            <a:pPr lvl="1"/>
            <a:r>
              <a:rPr lang="en-US" dirty="0" smtClean="0">
                <a:sym typeface="Helvetica Neue" charset="0"/>
              </a:rPr>
              <a:t>Second level</a:t>
            </a:r>
          </a:p>
          <a:p>
            <a:pPr lvl="2"/>
            <a:r>
              <a:rPr lang="en-US" dirty="0" smtClean="0">
                <a:sym typeface="Helvetica Neue" charset="0"/>
              </a:rPr>
              <a:t>Third level</a:t>
            </a:r>
          </a:p>
          <a:p>
            <a:pPr lvl="3"/>
            <a:r>
              <a:rPr lang="en-US" dirty="0" smtClean="0">
                <a:sym typeface="Helvetica Neue" charset="0"/>
              </a:rPr>
              <a:t>Fourth level</a:t>
            </a:r>
          </a:p>
          <a:p>
            <a:pPr lvl="4"/>
            <a:r>
              <a:rPr lang="en-US" dirty="0" smtClean="0">
                <a:sym typeface="Helvetica Neue" charset="0"/>
              </a:rPr>
              <a:t>Fifth level</a:t>
            </a:r>
            <a:endParaRPr lang="en-US" dirty="0">
              <a:sym typeface="Helvetica Neue" charset="0"/>
            </a:endParaRPr>
          </a:p>
        </p:txBody>
      </p:sp>
      <p:sp>
        <p:nvSpPr>
          <p:cNvPr id="17411" name="Line 2"/>
          <p:cNvSpPr>
            <a:spLocks noChangeShapeType="1"/>
          </p:cNvSpPr>
          <p:nvPr/>
        </p:nvSpPr>
        <p:spPr bwMode="auto">
          <a:xfrm>
            <a:off x="455430" y="3339703"/>
            <a:ext cx="3432349"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dirty="0">
              <a:latin typeface="Helvetica Neue Light"/>
            </a:endParaRPr>
          </a:p>
        </p:txBody>
      </p:sp>
      <p:sp>
        <p:nvSpPr>
          <p:cNvPr id="2" name="Rectangle 3"/>
          <p:cNvSpPr>
            <a:spLocks noGrp="1" noChangeArrowheads="1"/>
          </p:cNvSpPr>
          <p:nvPr>
            <p:ph type="title"/>
          </p:nvPr>
        </p:nvSpPr>
        <p:spPr bwMode="auto">
          <a:xfrm>
            <a:off x="401837" y="928687"/>
            <a:ext cx="3571875" cy="22324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685" tIns="35685" rIns="35685" bIns="35685" numCol="1" anchor="b" anchorCtr="0" compatLnSpc="1">
            <a:prstTxWarp prst="textNoShape">
              <a:avLst/>
            </a:prstTxWarp>
          </a:bodyPr>
          <a:lstStyle/>
          <a:p>
            <a:pPr lvl="0"/>
            <a:r>
              <a:rPr lang="en-US" smtClean="0">
                <a:sym typeface="Helvetica Neue Light" charset="0"/>
              </a:rPr>
              <a:t>Click to edit Master title style</a:t>
            </a:r>
            <a:endParaRPr lang="en-US">
              <a:sym typeface="Helvetica Neue Light" charset="0"/>
            </a:endParaRP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xmlns:p14="http://schemas.microsoft.com/office/powerpoint/2010/main"/>
  <p:hf hdr="0" ftr="0" dt="0"/>
  <p:txStyles>
    <p:titleStyle>
      <a:lvl1pPr algn="l" rtl="0" eaLnBrk="1" fontAlgn="base" hangingPunct="1">
        <a:spcBef>
          <a:spcPct val="0"/>
        </a:spcBef>
        <a:spcAft>
          <a:spcPct val="0"/>
        </a:spcAft>
        <a:defRPr sz="3000">
          <a:solidFill>
            <a:schemeClr val="tx1"/>
          </a:solidFill>
          <a:latin typeface="+mj-lt"/>
          <a:ea typeface="+mj-ea"/>
          <a:cs typeface="+mj-cs"/>
          <a:sym typeface="Helvetica Neue Light" charset="0"/>
        </a:defRPr>
      </a:lvl1pPr>
      <a:lvl2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2pPr>
      <a:lvl3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3pPr>
      <a:lvl4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4pPr>
      <a:lvl5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5pPr>
      <a:lvl6pPr marL="321192"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6pPr>
      <a:lvl7pPr marL="642387"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7pPr>
      <a:lvl8pPr marL="963580"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8pPr>
      <a:lvl9pPr marL="1284776"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40899" indent="-240899" algn="l" rtl="0" eaLnBrk="1" fontAlgn="base" hangingPunct="1">
        <a:spcBef>
          <a:spcPct val="0"/>
        </a:spcBef>
        <a:spcAft>
          <a:spcPct val="0"/>
        </a:spcAft>
        <a:defRPr sz="1800">
          <a:solidFill>
            <a:srgbClr val="606060"/>
          </a:solidFill>
          <a:latin typeface="Helvetica Neue Light"/>
          <a:ea typeface="+mn-ea"/>
          <a:cs typeface="+mn-cs"/>
          <a:sym typeface="Helvetica Neue" charset="0"/>
        </a:defRPr>
      </a:lvl1pPr>
      <a:lvl2pPr marL="521942" indent="-200745" algn="l" rtl="0" eaLnBrk="1" fontAlgn="base" hangingPunct="1">
        <a:spcBef>
          <a:spcPct val="0"/>
        </a:spcBef>
        <a:spcAft>
          <a:spcPct val="0"/>
        </a:spcAft>
        <a:defRPr sz="1800">
          <a:solidFill>
            <a:srgbClr val="606060"/>
          </a:solidFill>
          <a:latin typeface="Helvetica Neue Light"/>
          <a:ea typeface="+mn-ea"/>
          <a:cs typeface="+mn-cs"/>
          <a:sym typeface="Helvetica Neue" charset="0"/>
        </a:defRPr>
      </a:lvl2pPr>
      <a:lvl3pPr marL="802987" indent="-160598" algn="l" rtl="0" eaLnBrk="1" fontAlgn="base" hangingPunct="1">
        <a:spcBef>
          <a:spcPct val="0"/>
        </a:spcBef>
        <a:spcAft>
          <a:spcPct val="0"/>
        </a:spcAft>
        <a:defRPr sz="1800">
          <a:solidFill>
            <a:srgbClr val="606060"/>
          </a:solidFill>
          <a:latin typeface="Helvetica Neue Light"/>
          <a:ea typeface="+mn-ea"/>
          <a:cs typeface="+mn-cs"/>
          <a:sym typeface="Helvetica Neue" charset="0"/>
        </a:defRPr>
      </a:lvl3pPr>
      <a:lvl4pPr marL="1124178" indent="-160598" algn="l" rtl="0" eaLnBrk="1" fontAlgn="base" hangingPunct="1">
        <a:spcBef>
          <a:spcPct val="0"/>
        </a:spcBef>
        <a:spcAft>
          <a:spcPct val="0"/>
        </a:spcAft>
        <a:defRPr sz="1800">
          <a:solidFill>
            <a:srgbClr val="606060"/>
          </a:solidFill>
          <a:latin typeface="Helvetica Neue Light"/>
          <a:ea typeface="+mn-ea"/>
          <a:cs typeface="+mn-cs"/>
          <a:sym typeface="Helvetica Neue" charset="0"/>
        </a:defRPr>
      </a:lvl4pPr>
      <a:lvl5pPr marL="1445374" indent="-160598" algn="l" rtl="0" eaLnBrk="1" fontAlgn="base" hangingPunct="1">
        <a:spcBef>
          <a:spcPct val="0"/>
        </a:spcBef>
        <a:spcAft>
          <a:spcPct val="0"/>
        </a:spcAft>
        <a:defRPr sz="1800">
          <a:solidFill>
            <a:srgbClr val="606060"/>
          </a:solidFill>
          <a:latin typeface="Helvetica Neue Light"/>
          <a:ea typeface="+mn-ea"/>
          <a:cs typeface="+mn-cs"/>
          <a:sym typeface="Helvetica Neue" charset="0"/>
        </a:defRPr>
      </a:lvl5pPr>
      <a:lvl6pPr marL="321192" algn="l" rtl="0" eaLnBrk="1" fontAlgn="base" hangingPunct="1">
        <a:spcBef>
          <a:spcPct val="0"/>
        </a:spcBef>
        <a:spcAft>
          <a:spcPct val="0"/>
        </a:spcAft>
        <a:defRPr sz="1800">
          <a:solidFill>
            <a:srgbClr val="606060"/>
          </a:solidFill>
          <a:latin typeface="+mn-lt"/>
          <a:ea typeface="+mn-ea"/>
          <a:cs typeface="+mn-cs"/>
          <a:sym typeface="Helvetica Neue" charset="0"/>
        </a:defRPr>
      </a:lvl6pPr>
      <a:lvl7pPr marL="642387" algn="l" rtl="0" eaLnBrk="1" fontAlgn="base" hangingPunct="1">
        <a:spcBef>
          <a:spcPct val="0"/>
        </a:spcBef>
        <a:spcAft>
          <a:spcPct val="0"/>
        </a:spcAft>
        <a:defRPr sz="1800">
          <a:solidFill>
            <a:srgbClr val="606060"/>
          </a:solidFill>
          <a:latin typeface="+mn-lt"/>
          <a:ea typeface="+mn-ea"/>
          <a:cs typeface="+mn-cs"/>
          <a:sym typeface="Helvetica Neue" charset="0"/>
        </a:defRPr>
      </a:lvl7pPr>
      <a:lvl8pPr marL="963580" algn="l" rtl="0" eaLnBrk="1" fontAlgn="base" hangingPunct="1">
        <a:spcBef>
          <a:spcPct val="0"/>
        </a:spcBef>
        <a:spcAft>
          <a:spcPct val="0"/>
        </a:spcAft>
        <a:defRPr sz="1800">
          <a:solidFill>
            <a:srgbClr val="606060"/>
          </a:solidFill>
          <a:latin typeface="+mn-lt"/>
          <a:ea typeface="+mn-ea"/>
          <a:cs typeface="+mn-cs"/>
          <a:sym typeface="Helvetica Neue" charset="0"/>
        </a:defRPr>
      </a:lvl8pPr>
      <a:lvl9pPr marL="1284776" algn="l" rtl="0" eaLnBrk="1" fontAlgn="base" hangingPunct="1">
        <a:spcBef>
          <a:spcPct val="0"/>
        </a:spcBef>
        <a:spcAft>
          <a:spcPct val="0"/>
        </a:spcAft>
        <a:defRPr sz="1800">
          <a:solidFill>
            <a:srgbClr val="606060"/>
          </a:solidFill>
          <a:latin typeface="+mn-lt"/>
          <a:ea typeface="+mn-ea"/>
          <a:cs typeface="+mn-cs"/>
          <a:sym typeface="Helvetica Neue" charset="0"/>
        </a:defRPr>
      </a:lvl9pPr>
    </p:bodyStyle>
    <p:otherStyle>
      <a:defPPr>
        <a:defRPr lang="en-US"/>
      </a:defPPr>
      <a:lvl1pPr marL="0" algn="l" defTabSz="321192" rtl="0" eaLnBrk="1" latinLnBrk="0" hangingPunct="1">
        <a:defRPr sz="1300" kern="1200">
          <a:solidFill>
            <a:schemeClr val="tx1"/>
          </a:solidFill>
          <a:latin typeface="+mn-lt"/>
          <a:ea typeface="+mn-ea"/>
          <a:cs typeface="+mn-cs"/>
        </a:defRPr>
      </a:lvl1pPr>
      <a:lvl2pPr marL="321192" algn="l" defTabSz="321192" rtl="0" eaLnBrk="1" latinLnBrk="0" hangingPunct="1">
        <a:defRPr sz="1300" kern="1200">
          <a:solidFill>
            <a:schemeClr val="tx1"/>
          </a:solidFill>
          <a:latin typeface="+mn-lt"/>
          <a:ea typeface="+mn-ea"/>
          <a:cs typeface="+mn-cs"/>
        </a:defRPr>
      </a:lvl2pPr>
      <a:lvl3pPr marL="642387" algn="l" defTabSz="321192" rtl="0" eaLnBrk="1" latinLnBrk="0" hangingPunct="1">
        <a:defRPr sz="1300" kern="1200">
          <a:solidFill>
            <a:schemeClr val="tx1"/>
          </a:solidFill>
          <a:latin typeface="+mn-lt"/>
          <a:ea typeface="+mn-ea"/>
          <a:cs typeface="+mn-cs"/>
        </a:defRPr>
      </a:lvl3pPr>
      <a:lvl4pPr marL="963580" algn="l" defTabSz="321192" rtl="0" eaLnBrk="1" latinLnBrk="0" hangingPunct="1">
        <a:defRPr sz="1300" kern="1200">
          <a:solidFill>
            <a:schemeClr val="tx1"/>
          </a:solidFill>
          <a:latin typeface="+mn-lt"/>
          <a:ea typeface="+mn-ea"/>
          <a:cs typeface="+mn-cs"/>
        </a:defRPr>
      </a:lvl4pPr>
      <a:lvl5pPr marL="1284776" algn="l" defTabSz="321192" rtl="0" eaLnBrk="1" latinLnBrk="0" hangingPunct="1">
        <a:defRPr sz="1300" kern="1200">
          <a:solidFill>
            <a:schemeClr val="tx1"/>
          </a:solidFill>
          <a:latin typeface="+mn-lt"/>
          <a:ea typeface="+mn-ea"/>
          <a:cs typeface="+mn-cs"/>
        </a:defRPr>
      </a:lvl5pPr>
      <a:lvl6pPr marL="1605970" algn="l" defTabSz="321192" rtl="0" eaLnBrk="1" latinLnBrk="0" hangingPunct="1">
        <a:defRPr sz="1300" kern="1200">
          <a:solidFill>
            <a:schemeClr val="tx1"/>
          </a:solidFill>
          <a:latin typeface="+mn-lt"/>
          <a:ea typeface="+mn-ea"/>
          <a:cs typeface="+mn-cs"/>
        </a:defRPr>
      </a:lvl6pPr>
      <a:lvl7pPr marL="1927164" algn="l" defTabSz="321192" rtl="0" eaLnBrk="1" latinLnBrk="0" hangingPunct="1">
        <a:defRPr sz="1300" kern="1200">
          <a:solidFill>
            <a:schemeClr val="tx1"/>
          </a:solidFill>
          <a:latin typeface="+mn-lt"/>
          <a:ea typeface="+mn-ea"/>
          <a:cs typeface="+mn-cs"/>
        </a:defRPr>
      </a:lvl7pPr>
      <a:lvl8pPr marL="2248361" algn="l" defTabSz="321192" rtl="0" eaLnBrk="1" latinLnBrk="0" hangingPunct="1">
        <a:defRPr sz="1300" kern="1200">
          <a:solidFill>
            <a:schemeClr val="tx1"/>
          </a:solidFill>
          <a:latin typeface="+mn-lt"/>
          <a:ea typeface="+mn-ea"/>
          <a:cs typeface="+mn-cs"/>
        </a:defRPr>
      </a:lvl8pPr>
      <a:lvl9pPr marL="2569554" algn="l" defTabSz="321192" rtl="0" eaLnBrk="1" latinLnBrk="0" hangingPunct="1">
        <a:defRPr sz="13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bwMode="auto">
          <a:xfrm>
            <a:off x="991195" y="5473899"/>
            <a:ext cx="4071938" cy="11965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683" tIns="35683" rIns="35683" bIns="35683" numCol="1" anchor="ctr" anchorCtr="0" compatLnSpc="1">
            <a:prstTxWarp prst="textNoShape">
              <a:avLst/>
            </a:prstTxWarp>
          </a:bodyPr>
          <a:lstStyle/>
          <a:p>
            <a:pPr lvl="0"/>
            <a:r>
              <a:rPr lang="en-US" smtClean="0">
                <a:sym typeface="Helvetica Neue Light" charset="0"/>
              </a:rPr>
              <a:t>Click to edit Master title style</a:t>
            </a:r>
            <a:endParaRPr lang="en-US">
              <a:sym typeface="Helvetica Neue Light" charset="0"/>
            </a:endParaRPr>
          </a:p>
        </p:txBody>
      </p:sp>
      <p:sp>
        <p:nvSpPr>
          <p:cNvPr id="18435" name="Line 2"/>
          <p:cNvSpPr>
            <a:spLocks noChangeShapeType="1"/>
          </p:cNvSpPr>
          <p:nvPr/>
        </p:nvSpPr>
        <p:spPr bwMode="auto">
          <a:xfrm flipH="1">
            <a:off x="5304234" y="5607844"/>
            <a:ext cx="0" cy="1000125"/>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dirty="0">
              <a:latin typeface="Helvetica Neue Light"/>
            </a:endParaRPr>
          </a:p>
        </p:txBody>
      </p:sp>
      <p:sp>
        <p:nvSpPr>
          <p:cNvPr id="2" name="Rectangle 3"/>
          <p:cNvSpPr>
            <a:spLocks noGrp="1" noChangeArrowheads="1"/>
          </p:cNvSpPr>
          <p:nvPr>
            <p:ph type="body" idx="1"/>
          </p:nvPr>
        </p:nvSpPr>
        <p:spPr bwMode="auto">
          <a:xfrm>
            <a:off x="5518547" y="5956101"/>
            <a:ext cx="3482578"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683" tIns="35683" rIns="35683" bIns="35683" numCol="1" anchor="t" anchorCtr="0" compatLnSpc="1">
            <a:prstTxWarp prst="textNoShape">
              <a:avLst/>
            </a:prstTxWarp>
          </a:bodyPr>
          <a:lstStyle/>
          <a:p>
            <a:pPr lvl="0"/>
            <a:r>
              <a:rPr lang="en-US" dirty="0" smtClean="0">
                <a:sym typeface="Helvetica Neue" charset="0"/>
              </a:rPr>
              <a:t>Click to edit Master text styles</a:t>
            </a:r>
          </a:p>
          <a:p>
            <a:pPr lvl="1"/>
            <a:r>
              <a:rPr lang="en-US" dirty="0" smtClean="0">
                <a:sym typeface="Helvetica Neue" charset="0"/>
              </a:rPr>
              <a:t>Second level</a:t>
            </a:r>
          </a:p>
          <a:p>
            <a:pPr lvl="2"/>
            <a:r>
              <a:rPr lang="en-US" dirty="0" smtClean="0">
                <a:sym typeface="Helvetica Neue" charset="0"/>
              </a:rPr>
              <a:t>Third level</a:t>
            </a:r>
          </a:p>
          <a:p>
            <a:pPr lvl="3"/>
            <a:r>
              <a:rPr lang="en-US" dirty="0" smtClean="0">
                <a:sym typeface="Helvetica Neue" charset="0"/>
              </a:rPr>
              <a:t>Fourth level</a:t>
            </a:r>
          </a:p>
          <a:p>
            <a:pPr lvl="4"/>
            <a:r>
              <a:rPr lang="en-US" dirty="0" smtClean="0">
                <a:sym typeface="Helvetica Neue" charset="0"/>
              </a:rPr>
              <a:t>Fifth level</a:t>
            </a:r>
            <a:endParaRPr lang="en-US" dirty="0">
              <a:sym typeface="Helvetica Neue" charset="0"/>
            </a:endParaRP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xmlns:p14="http://schemas.microsoft.com/office/powerpoint/2010/main"/>
  <p:hf hdr="0" ftr="0" dt="0"/>
  <p:txStyles>
    <p:titleStyle>
      <a:lvl1pPr algn="r" rtl="0" eaLnBrk="1" fontAlgn="base" hangingPunct="1">
        <a:spcBef>
          <a:spcPct val="0"/>
        </a:spcBef>
        <a:spcAft>
          <a:spcPct val="0"/>
        </a:spcAft>
        <a:defRPr sz="3000">
          <a:solidFill>
            <a:schemeClr val="tx1"/>
          </a:solidFill>
          <a:latin typeface="+mj-lt"/>
          <a:ea typeface="+mj-ea"/>
          <a:cs typeface="+mj-cs"/>
          <a:sym typeface="Helvetica Neue Light" charset="0"/>
        </a:defRPr>
      </a:lvl1pPr>
      <a:lvl2pPr algn="r"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2pPr>
      <a:lvl3pPr algn="r"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3pPr>
      <a:lvl4pPr algn="r"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4pPr>
      <a:lvl5pPr algn="r"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5pPr>
      <a:lvl6pPr marL="321175" algn="r"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6pPr>
      <a:lvl7pPr marL="642354" algn="r"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7pPr>
      <a:lvl8pPr marL="963530" algn="r"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8pPr>
      <a:lvl9pPr marL="1284710" algn="r"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40887" indent="-240887" algn="l" rtl="0" eaLnBrk="1" fontAlgn="base" hangingPunct="1">
        <a:spcBef>
          <a:spcPct val="0"/>
        </a:spcBef>
        <a:spcAft>
          <a:spcPct val="0"/>
        </a:spcAft>
        <a:defRPr sz="1800">
          <a:solidFill>
            <a:srgbClr val="999999"/>
          </a:solidFill>
          <a:latin typeface="Helvetica Neue Light"/>
          <a:ea typeface="+mn-ea"/>
          <a:cs typeface="+mn-cs"/>
          <a:sym typeface="Helvetica Neue" charset="0"/>
        </a:defRPr>
      </a:lvl1pPr>
      <a:lvl2pPr marL="521915" indent="-200735" algn="l" rtl="0" eaLnBrk="1" fontAlgn="base" hangingPunct="1">
        <a:spcBef>
          <a:spcPct val="0"/>
        </a:spcBef>
        <a:spcAft>
          <a:spcPct val="0"/>
        </a:spcAft>
        <a:defRPr sz="1800">
          <a:solidFill>
            <a:srgbClr val="999999"/>
          </a:solidFill>
          <a:latin typeface="Helvetica Neue Light"/>
          <a:ea typeface="+mn-ea"/>
          <a:cs typeface="+mn-cs"/>
          <a:sym typeface="Helvetica Neue" charset="0"/>
        </a:defRPr>
      </a:lvl2pPr>
      <a:lvl3pPr marL="802946" indent="-160589" algn="l" rtl="0" eaLnBrk="1" fontAlgn="base" hangingPunct="1">
        <a:spcBef>
          <a:spcPct val="0"/>
        </a:spcBef>
        <a:spcAft>
          <a:spcPct val="0"/>
        </a:spcAft>
        <a:defRPr sz="1800">
          <a:solidFill>
            <a:srgbClr val="999999"/>
          </a:solidFill>
          <a:latin typeface="Helvetica Neue Light"/>
          <a:ea typeface="+mn-ea"/>
          <a:cs typeface="+mn-cs"/>
          <a:sym typeface="Helvetica Neue" charset="0"/>
        </a:defRPr>
      </a:lvl3pPr>
      <a:lvl4pPr marL="1124120" indent="-160589" algn="l" rtl="0" eaLnBrk="1" fontAlgn="base" hangingPunct="1">
        <a:spcBef>
          <a:spcPct val="0"/>
        </a:spcBef>
        <a:spcAft>
          <a:spcPct val="0"/>
        </a:spcAft>
        <a:defRPr sz="1800">
          <a:solidFill>
            <a:srgbClr val="999999"/>
          </a:solidFill>
          <a:latin typeface="Helvetica Neue Light"/>
          <a:ea typeface="+mn-ea"/>
          <a:cs typeface="+mn-cs"/>
          <a:sym typeface="Helvetica Neue" charset="0"/>
        </a:defRPr>
      </a:lvl4pPr>
      <a:lvl5pPr marL="1445300" indent="-160589" algn="l" rtl="0" eaLnBrk="1" fontAlgn="base" hangingPunct="1">
        <a:spcBef>
          <a:spcPct val="0"/>
        </a:spcBef>
        <a:spcAft>
          <a:spcPct val="0"/>
        </a:spcAft>
        <a:defRPr sz="1800">
          <a:solidFill>
            <a:srgbClr val="999999"/>
          </a:solidFill>
          <a:latin typeface="Helvetica Neue Light"/>
          <a:ea typeface="+mn-ea"/>
          <a:cs typeface="+mn-cs"/>
          <a:sym typeface="Helvetica Neue" charset="0"/>
        </a:defRPr>
      </a:lvl5pPr>
      <a:lvl6pPr marL="321175" algn="l" rtl="0" eaLnBrk="1" fontAlgn="base" hangingPunct="1">
        <a:spcBef>
          <a:spcPct val="0"/>
        </a:spcBef>
        <a:spcAft>
          <a:spcPct val="0"/>
        </a:spcAft>
        <a:defRPr sz="1800">
          <a:solidFill>
            <a:srgbClr val="999999"/>
          </a:solidFill>
          <a:latin typeface="+mn-lt"/>
          <a:ea typeface="+mn-ea"/>
          <a:cs typeface="+mn-cs"/>
          <a:sym typeface="Helvetica Neue" charset="0"/>
        </a:defRPr>
      </a:lvl6pPr>
      <a:lvl7pPr marL="642354" algn="l" rtl="0" eaLnBrk="1" fontAlgn="base" hangingPunct="1">
        <a:spcBef>
          <a:spcPct val="0"/>
        </a:spcBef>
        <a:spcAft>
          <a:spcPct val="0"/>
        </a:spcAft>
        <a:defRPr sz="1800">
          <a:solidFill>
            <a:srgbClr val="999999"/>
          </a:solidFill>
          <a:latin typeface="+mn-lt"/>
          <a:ea typeface="+mn-ea"/>
          <a:cs typeface="+mn-cs"/>
          <a:sym typeface="Helvetica Neue" charset="0"/>
        </a:defRPr>
      </a:lvl7pPr>
      <a:lvl8pPr marL="963530" algn="l" rtl="0" eaLnBrk="1" fontAlgn="base" hangingPunct="1">
        <a:spcBef>
          <a:spcPct val="0"/>
        </a:spcBef>
        <a:spcAft>
          <a:spcPct val="0"/>
        </a:spcAft>
        <a:defRPr sz="1800">
          <a:solidFill>
            <a:srgbClr val="999999"/>
          </a:solidFill>
          <a:latin typeface="+mn-lt"/>
          <a:ea typeface="+mn-ea"/>
          <a:cs typeface="+mn-cs"/>
          <a:sym typeface="Helvetica Neue" charset="0"/>
        </a:defRPr>
      </a:lvl8pPr>
      <a:lvl9pPr marL="1284710" algn="l" rtl="0" eaLnBrk="1" fontAlgn="base" hangingPunct="1">
        <a:spcBef>
          <a:spcPct val="0"/>
        </a:spcBef>
        <a:spcAft>
          <a:spcPct val="0"/>
        </a:spcAft>
        <a:defRPr sz="1800">
          <a:solidFill>
            <a:srgbClr val="999999"/>
          </a:solidFill>
          <a:latin typeface="+mn-lt"/>
          <a:ea typeface="+mn-ea"/>
          <a:cs typeface="+mn-cs"/>
          <a:sym typeface="Helvetica Neue" charset="0"/>
        </a:defRPr>
      </a:lvl9pPr>
    </p:bodyStyle>
    <p:otherStyle>
      <a:defPPr>
        <a:defRPr lang="en-US"/>
      </a:defPPr>
      <a:lvl1pPr marL="0" algn="l" defTabSz="321175" rtl="0" eaLnBrk="1" latinLnBrk="0" hangingPunct="1">
        <a:defRPr sz="1300" kern="1200">
          <a:solidFill>
            <a:schemeClr val="tx1"/>
          </a:solidFill>
          <a:latin typeface="+mn-lt"/>
          <a:ea typeface="+mn-ea"/>
          <a:cs typeface="+mn-cs"/>
        </a:defRPr>
      </a:lvl1pPr>
      <a:lvl2pPr marL="321175" algn="l" defTabSz="321175" rtl="0" eaLnBrk="1" latinLnBrk="0" hangingPunct="1">
        <a:defRPr sz="1300" kern="1200">
          <a:solidFill>
            <a:schemeClr val="tx1"/>
          </a:solidFill>
          <a:latin typeface="+mn-lt"/>
          <a:ea typeface="+mn-ea"/>
          <a:cs typeface="+mn-cs"/>
        </a:defRPr>
      </a:lvl2pPr>
      <a:lvl3pPr marL="642354" algn="l" defTabSz="321175" rtl="0" eaLnBrk="1" latinLnBrk="0" hangingPunct="1">
        <a:defRPr sz="1300" kern="1200">
          <a:solidFill>
            <a:schemeClr val="tx1"/>
          </a:solidFill>
          <a:latin typeface="+mn-lt"/>
          <a:ea typeface="+mn-ea"/>
          <a:cs typeface="+mn-cs"/>
        </a:defRPr>
      </a:lvl3pPr>
      <a:lvl4pPr marL="963530" algn="l" defTabSz="321175" rtl="0" eaLnBrk="1" latinLnBrk="0" hangingPunct="1">
        <a:defRPr sz="1300" kern="1200">
          <a:solidFill>
            <a:schemeClr val="tx1"/>
          </a:solidFill>
          <a:latin typeface="+mn-lt"/>
          <a:ea typeface="+mn-ea"/>
          <a:cs typeface="+mn-cs"/>
        </a:defRPr>
      </a:lvl4pPr>
      <a:lvl5pPr marL="1284710" algn="l" defTabSz="321175" rtl="0" eaLnBrk="1" latinLnBrk="0" hangingPunct="1">
        <a:defRPr sz="1300" kern="1200">
          <a:solidFill>
            <a:schemeClr val="tx1"/>
          </a:solidFill>
          <a:latin typeface="+mn-lt"/>
          <a:ea typeface="+mn-ea"/>
          <a:cs typeface="+mn-cs"/>
        </a:defRPr>
      </a:lvl5pPr>
      <a:lvl6pPr marL="1605888" algn="l" defTabSz="321175" rtl="0" eaLnBrk="1" latinLnBrk="0" hangingPunct="1">
        <a:defRPr sz="1300" kern="1200">
          <a:solidFill>
            <a:schemeClr val="tx1"/>
          </a:solidFill>
          <a:latin typeface="+mn-lt"/>
          <a:ea typeface="+mn-ea"/>
          <a:cs typeface="+mn-cs"/>
        </a:defRPr>
      </a:lvl6pPr>
      <a:lvl7pPr marL="1927066" algn="l" defTabSz="321175" rtl="0" eaLnBrk="1" latinLnBrk="0" hangingPunct="1">
        <a:defRPr sz="1300" kern="1200">
          <a:solidFill>
            <a:schemeClr val="tx1"/>
          </a:solidFill>
          <a:latin typeface="+mn-lt"/>
          <a:ea typeface="+mn-ea"/>
          <a:cs typeface="+mn-cs"/>
        </a:defRPr>
      </a:lvl7pPr>
      <a:lvl8pPr marL="2248246" algn="l" defTabSz="321175" rtl="0" eaLnBrk="1" latinLnBrk="0" hangingPunct="1">
        <a:defRPr sz="1300" kern="1200">
          <a:solidFill>
            <a:schemeClr val="tx1"/>
          </a:solidFill>
          <a:latin typeface="+mn-lt"/>
          <a:ea typeface="+mn-ea"/>
          <a:cs typeface="+mn-cs"/>
        </a:defRPr>
      </a:lvl8pPr>
      <a:lvl9pPr marL="2569423" algn="l" defTabSz="321175" rtl="0" eaLnBrk="1" latinLnBrk="0" hangingPunct="1">
        <a:defRPr sz="13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bwMode="auto">
          <a:xfrm>
            <a:off x="401836" y="2607487"/>
            <a:ext cx="8340328" cy="164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681" tIns="35681" rIns="35681" bIns="35681" numCol="1" anchor="ctr" anchorCtr="0" compatLnSpc="1">
            <a:prstTxWarp prst="textNoShape">
              <a:avLst/>
            </a:prstTxWarp>
          </a:bodyPr>
          <a:lstStyle/>
          <a:p>
            <a:pPr lvl="0"/>
            <a:r>
              <a:rPr lang="en-US" smtClean="0">
                <a:sym typeface="Helvetica Neue Light" charset="0"/>
              </a:rPr>
              <a:t>Click to edit Master title style</a:t>
            </a:r>
            <a:endParaRPr lang="en-US">
              <a:sym typeface="Helvetica Neue Light" charset="0"/>
            </a:endParaRP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xmlns:p14="http://schemas.microsoft.com/office/powerpoint/2010/main"/>
  <p:hf hdr="0" ftr="0" dt="0"/>
  <p:txStyles>
    <p:titleStyle>
      <a:lvl1pPr algn="l" rtl="0" eaLnBrk="1" fontAlgn="base" hangingPunct="1">
        <a:spcBef>
          <a:spcPct val="0"/>
        </a:spcBef>
        <a:spcAft>
          <a:spcPct val="0"/>
        </a:spcAft>
        <a:defRPr sz="3000">
          <a:solidFill>
            <a:schemeClr val="tx1"/>
          </a:solidFill>
          <a:latin typeface="+mj-lt"/>
          <a:ea typeface="+mj-ea"/>
          <a:cs typeface="+mj-cs"/>
          <a:sym typeface="Helvetica Neue Light" charset="0"/>
        </a:defRPr>
      </a:lvl1pPr>
      <a:lvl2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2pPr>
      <a:lvl3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3pPr>
      <a:lvl4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4pPr>
      <a:lvl5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5pPr>
      <a:lvl6pPr marL="321159"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6pPr>
      <a:lvl7pPr marL="642321"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7pPr>
      <a:lvl8pPr marL="963480"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8pPr>
      <a:lvl9pPr marL="1284645"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40874" indent="-240874" algn="l" rtl="0" eaLnBrk="1" fontAlgn="base" hangingPunct="1">
        <a:spcBef>
          <a:spcPct val="0"/>
        </a:spcBef>
        <a:spcAft>
          <a:spcPct val="0"/>
        </a:spcAft>
        <a:defRPr sz="1800">
          <a:solidFill>
            <a:srgbClr val="606060"/>
          </a:solidFill>
          <a:latin typeface="+mn-lt"/>
          <a:ea typeface="+mn-ea"/>
          <a:cs typeface="+mn-cs"/>
          <a:sym typeface="Helvetica Neue" charset="0"/>
        </a:defRPr>
      </a:lvl1pPr>
      <a:lvl2pPr marL="521889" indent="-200725" algn="l" rtl="0" eaLnBrk="1" fontAlgn="base" hangingPunct="1">
        <a:spcBef>
          <a:spcPct val="0"/>
        </a:spcBef>
        <a:spcAft>
          <a:spcPct val="0"/>
        </a:spcAft>
        <a:defRPr sz="1800">
          <a:solidFill>
            <a:srgbClr val="606060"/>
          </a:solidFill>
          <a:latin typeface="+mn-lt"/>
          <a:ea typeface="+mn-ea"/>
          <a:cs typeface="+mn-cs"/>
          <a:sym typeface="Helvetica Neue" charset="0"/>
        </a:defRPr>
      </a:lvl2pPr>
      <a:lvl3pPr marL="802905" indent="-160581" algn="l" rtl="0" eaLnBrk="1" fontAlgn="base" hangingPunct="1">
        <a:spcBef>
          <a:spcPct val="0"/>
        </a:spcBef>
        <a:spcAft>
          <a:spcPct val="0"/>
        </a:spcAft>
        <a:defRPr sz="1800">
          <a:solidFill>
            <a:srgbClr val="606060"/>
          </a:solidFill>
          <a:latin typeface="+mn-lt"/>
          <a:ea typeface="+mn-ea"/>
          <a:cs typeface="+mn-cs"/>
          <a:sym typeface="Helvetica Neue" charset="0"/>
        </a:defRPr>
      </a:lvl3pPr>
      <a:lvl4pPr marL="1124062" indent="-160581" algn="l" rtl="0" eaLnBrk="1" fontAlgn="base" hangingPunct="1">
        <a:spcBef>
          <a:spcPct val="0"/>
        </a:spcBef>
        <a:spcAft>
          <a:spcPct val="0"/>
        </a:spcAft>
        <a:defRPr sz="1800">
          <a:solidFill>
            <a:srgbClr val="606060"/>
          </a:solidFill>
          <a:latin typeface="+mn-lt"/>
          <a:ea typeface="+mn-ea"/>
          <a:cs typeface="+mn-cs"/>
          <a:sym typeface="Helvetica Neue" charset="0"/>
        </a:defRPr>
      </a:lvl4pPr>
      <a:lvl5pPr marL="1445226" indent="-160581" algn="l" rtl="0" eaLnBrk="1" fontAlgn="base" hangingPunct="1">
        <a:spcBef>
          <a:spcPct val="0"/>
        </a:spcBef>
        <a:spcAft>
          <a:spcPct val="0"/>
        </a:spcAft>
        <a:defRPr sz="1800">
          <a:solidFill>
            <a:srgbClr val="606060"/>
          </a:solidFill>
          <a:latin typeface="+mn-lt"/>
          <a:ea typeface="+mn-ea"/>
          <a:cs typeface="+mn-cs"/>
          <a:sym typeface="Helvetica Neue" charset="0"/>
        </a:defRPr>
      </a:lvl5pPr>
      <a:lvl6pPr marL="321159" algn="l" rtl="0" eaLnBrk="1" fontAlgn="base" hangingPunct="1">
        <a:spcBef>
          <a:spcPct val="0"/>
        </a:spcBef>
        <a:spcAft>
          <a:spcPct val="0"/>
        </a:spcAft>
        <a:defRPr sz="1800">
          <a:solidFill>
            <a:srgbClr val="606060"/>
          </a:solidFill>
          <a:latin typeface="+mn-lt"/>
          <a:ea typeface="+mn-ea"/>
          <a:cs typeface="+mn-cs"/>
          <a:sym typeface="Helvetica Neue" charset="0"/>
        </a:defRPr>
      </a:lvl6pPr>
      <a:lvl7pPr marL="642321" algn="l" rtl="0" eaLnBrk="1" fontAlgn="base" hangingPunct="1">
        <a:spcBef>
          <a:spcPct val="0"/>
        </a:spcBef>
        <a:spcAft>
          <a:spcPct val="0"/>
        </a:spcAft>
        <a:defRPr sz="1800">
          <a:solidFill>
            <a:srgbClr val="606060"/>
          </a:solidFill>
          <a:latin typeface="+mn-lt"/>
          <a:ea typeface="+mn-ea"/>
          <a:cs typeface="+mn-cs"/>
          <a:sym typeface="Helvetica Neue" charset="0"/>
        </a:defRPr>
      </a:lvl7pPr>
      <a:lvl8pPr marL="963480" algn="l" rtl="0" eaLnBrk="1" fontAlgn="base" hangingPunct="1">
        <a:spcBef>
          <a:spcPct val="0"/>
        </a:spcBef>
        <a:spcAft>
          <a:spcPct val="0"/>
        </a:spcAft>
        <a:defRPr sz="1800">
          <a:solidFill>
            <a:srgbClr val="606060"/>
          </a:solidFill>
          <a:latin typeface="+mn-lt"/>
          <a:ea typeface="+mn-ea"/>
          <a:cs typeface="+mn-cs"/>
          <a:sym typeface="Helvetica Neue" charset="0"/>
        </a:defRPr>
      </a:lvl8pPr>
      <a:lvl9pPr marL="1284645" algn="l" rtl="0" eaLnBrk="1" fontAlgn="base" hangingPunct="1">
        <a:spcBef>
          <a:spcPct val="0"/>
        </a:spcBef>
        <a:spcAft>
          <a:spcPct val="0"/>
        </a:spcAft>
        <a:defRPr sz="1800">
          <a:solidFill>
            <a:srgbClr val="606060"/>
          </a:solidFill>
          <a:latin typeface="+mn-lt"/>
          <a:ea typeface="+mn-ea"/>
          <a:cs typeface="+mn-cs"/>
          <a:sym typeface="Helvetica Neue" charset="0"/>
        </a:defRPr>
      </a:lvl9pPr>
    </p:bodyStyle>
    <p:otherStyle>
      <a:defPPr>
        <a:defRPr lang="en-US"/>
      </a:defPPr>
      <a:lvl1pPr marL="0" algn="l" defTabSz="321159" rtl="0" eaLnBrk="1" latinLnBrk="0" hangingPunct="1">
        <a:defRPr sz="1300" kern="1200">
          <a:solidFill>
            <a:schemeClr val="tx1"/>
          </a:solidFill>
          <a:latin typeface="+mn-lt"/>
          <a:ea typeface="+mn-ea"/>
          <a:cs typeface="+mn-cs"/>
        </a:defRPr>
      </a:lvl1pPr>
      <a:lvl2pPr marL="321159" algn="l" defTabSz="321159" rtl="0" eaLnBrk="1" latinLnBrk="0" hangingPunct="1">
        <a:defRPr sz="1300" kern="1200">
          <a:solidFill>
            <a:schemeClr val="tx1"/>
          </a:solidFill>
          <a:latin typeface="+mn-lt"/>
          <a:ea typeface="+mn-ea"/>
          <a:cs typeface="+mn-cs"/>
        </a:defRPr>
      </a:lvl2pPr>
      <a:lvl3pPr marL="642321" algn="l" defTabSz="321159" rtl="0" eaLnBrk="1" latinLnBrk="0" hangingPunct="1">
        <a:defRPr sz="1300" kern="1200">
          <a:solidFill>
            <a:schemeClr val="tx1"/>
          </a:solidFill>
          <a:latin typeface="+mn-lt"/>
          <a:ea typeface="+mn-ea"/>
          <a:cs typeface="+mn-cs"/>
        </a:defRPr>
      </a:lvl3pPr>
      <a:lvl4pPr marL="963480" algn="l" defTabSz="321159" rtl="0" eaLnBrk="1" latinLnBrk="0" hangingPunct="1">
        <a:defRPr sz="1300" kern="1200">
          <a:solidFill>
            <a:schemeClr val="tx1"/>
          </a:solidFill>
          <a:latin typeface="+mn-lt"/>
          <a:ea typeface="+mn-ea"/>
          <a:cs typeface="+mn-cs"/>
        </a:defRPr>
      </a:lvl4pPr>
      <a:lvl5pPr marL="1284645" algn="l" defTabSz="321159" rtl="0" eaLnBrk="1" latinLnBrk="0" hangingPunct="1">
        <a:defRPr sz="1300" kern="1200">
          <a:solidFill>
            <a:schemeClr val="tx1"/>
          </a:solidFill>
          <a:latin typeface="+mn-lt"/>
          <a:ea typeface="+mn-ea"/>
          <a:cs typeface="+mn-cs"/>
        </a:defRPr>
      </a:lvl5pPr>
      <a:lvl6pPr marL="1605806" algn="l" defTabSz="321159" rtl="0" eaLnBrk="1" latinLnBrk="0" hangingPunct="1">
        <a:defRPr sz="1300" kern="1200">
          <a:solidFill>
            <a:schemeClr val="tx1"/>
          </a:solidFill>
          <a:latin typeface="+mn-lt"/>
          <a:ea typeface="+mn-ea"/>
          <a:cs typeface="+mn-cs"/>
        </a:defRPr>
      </a:lvl6pPr>
      <a:lvl7pPr marL="1926967" algn="l" defTabSz="321159" rtl="0" eaLnBrk="1" latinLnBrk="0" hangingPunct="1">
        <a:defRPr sz="1300" kern="1200">
          <a:solidFill>
            <a:schemeClr val="tx1"/>
          </a:solidFill>
          <a:latin typeface="+mn-lt"/>
          <a:ea typeface="+mn-ea"/>
          <a:cs typeface="+mn-cs"/>
        </a:defRPr>
      </a:lvl7pPr>
      <a:lvl8pPr marL="2248131" algn="l" defTabSz="321159" rtl="0" eaLnBrk="1" latinLnBrk="0" hangingPunct="1">
        <a:defRPr sz="1300" kern="1200">
          <a:solidFill>
            <a:schemeClr val="tx1"/>
          </a:solidFill>
          <a:latin typeface="+mn-lt"/>
          <a:ea typeface="+mn-ea"/>
          <a:cs typeface="+mn-cs"/>
        </a:defRPr>
      </a:lvl8pPr>
      <a:lvl9pPr marL="2569291" algn="l" defTabSz="321159" rtl="0" eaLnBrk="1" latinLnBrk="0" hangingPunct="1">
        <a:defRPr sz="13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5"/>
            <a:ext cx="8229600" cy="1143000"/>
          </a:xfrm>
          <a:prstGeom prst="rect">
            <a:avLst/>
          </a:prstGeom>
        </p:spPr>
        <p:txBody>
          <a:bodyPr vert="horz" lIns="91422" tIns="45711" rIns="91422" bIns="457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23900" y="1600200"/>
            <a:ext cx="7962900" cy="4525965"/>
          </a:xfrm>
          <a:prstGeom prst="rect">
            <a:avLst/>
          </a:prstGeom>
        </p:spPr>
        <p:txBody>
          <a:bodyPr vert="horz" lIns="91422" tIns="45711" rIns="91422" bIns="4571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9"/>
            <a:ext cx="2133600" cy="365123"/>
          </a:xfrm>
          <a:prstGeom prst="rect">
            <a:avLst/>
          </a:prstGeom>
        </p:spPr>
        <p:txBody>
          <a:bodyPr vert="horz" lIns="91422" tIns="45711" rIns="91422" bIns="45711" rtlCol="0" anchor="ctr"/>
          <a:lstStyle>
            <a:lvl1pPr algn="l">
              <a:defRPr sz="1200">
                <a:solidFill>
                  <a:schemeClr val="tx1">
                    <a:tint val="75000"/>
                  </a:schemeClr>
                </a:solidFill>
              </a:defRPr>
            </a:lvl1pPr>
          </a:lstStyle>
          <a:p>
            <a:pPr defTabSz="457113"/>
            <a:fld id="{4C77E3D2-1E7E-E445-BDAC-DE85E2672695}" type="datetime1">
              <a:rPr lang="en-US" smtClean="0">
                <a:solidFill>
                  <a:prstClr val="black">
                    <a:tint val="75000"/>
                  </a:prstClr>
                </a:solidFill>
                <a:latin typeface="Gill Sans MT"/>
              </a:rPr>
              <a:pPr defTabSz="457113"/>
              <a:t>5/23/13</a:t>
            </a:fld>
            <a:endParaRPr lang="en-US">
              <a:solidFill>
                <a:prstClr val="black">
                  <a:tint val="75000"/>
                </a:prstClr>
              </a:solidFill>
              <a:latin typeface="Gill Sans MT"/>
            </a:endParaRPr>
          </a:p>
        </p:txBody>
      </p:sp>
      <p:sp>
        <p:nvSpPr>
          <p:cNvPr id="5" name="Footer Placeholder 4"/>
          <p:cNvSpPr>
            <a:spLocks noGrp="1"/>
          </p:cNvSpPr>
          <p:nvPr>
            <p:ph type="ftr" sz="quarter" idx="3"/>
          </p:nvPr>
        </p:nvSpPr>
        <p:spPr>
          <a:xfrm>
            <a:off x="3124200" y="6356359"/>
            <a:ext cx="2895600" cy="365123"/>
          </a:xfrm>
          <a:prstGeom prst="rect">
            <a:avLst/>
          </a:prstGeom>
        </p:spPr>
        <p:txBody>
          <a:bodyPr vert="horz" lIns="91422" tIns="45711" rIns="91422" bIns="45711" rtlCol="0" anchor="ctr"/>
          <a:lstStyle>
            <a:lvl1pPr algn="ctr">
              <a:defRPr sz="1200">
                <a:solidFill>
                  <a:schemeClr val="tx1">
                    <a:tint val="75000"/>
                  </a:schemeClr>
                </a:solidFill>
              </a:defRPr>
            </a:lvl1pPr>
          </a:lstStyle>
          <a:p>
            <a:pPr defTabSz="457113"/>
            <a:endParaRPr lang="en-US">
              <a:solidFill>
                <a:prstClr val="black">
                  <a:tint val="75000"/>
                </a:prstClr>
              </a:solidFill>
              <a:latin typeface="Gill Sans MT"/>
            </a:endParaRPr>
          </a:p>
        </p:txBody>
      </p:sp>
      <p:sp>
        <p:nvSpPr>
          <p:cNvPr id="6" name="Slide Number Placeholder 5"/>
          <p:cNvSpPr>
            <a:spLocks noGrp="1"/>
          </p:cNvSpPr>
          <p:nvPr>
            <p:ph type="sldNum" sz="quarter" idx="4"/>
          </p:nvPr>
        </p:nvSpPr>
        <p:spPr>
          <a:xfrm>
            <a:off x="6553200" y="6356359"/>
            <a:ext cx="2133600" cy="365123"/>
          </a:xfrm>
          <a:prstGeom prst="rect">
            <a:avLst/>
          </a:prstGeom>
        </p:spPr>
        <p:txBody>
          <a:bodyPr vert="horz" lIns="91422" tIns="45711" rIns="91422" bIns="45711" rtlCol="0" anchor="ctr"/>
          <a:lstStyle>
            <a:lvl1pPr algn="r">
              <a:defRPr sz="1200">
                <a:solidFill>
                  <a:schemeClr val="tx1">
                    <a:tint val="75000"/>
                  </a:schemeClr>
                </a:solidFill>
              </a:defRPr>
            </a:lvl1pPr>
          </a:lstStyle>
          <a:p>
            <a:pPr defTabSz="457113"/>
            <a:fld id="{F3D397F9-2499-E244-8D41-F28B228DBCAE}" type="slidenum">
              <a:rPr lang="en-US" smtClean="0">
                <a:solidFill>
                  <a:prstClr val="black">
                    <a:tint val="75000"/>
                  </a:prstClr>
                </a:solidFill>
                <a:latin typeface="Gill Sans MT"/>
              </a:rPr>
              <a:pPr defTabSz="457113"/>
              <a:t>‹#›</a:t>
            </a:fld>
            <a:r>
              <a:rPr lang="en-US" dirty="0" smtClean="0">
                <a:solidFill>
                  <a:prstClr val="black">
                    <a:tint val="75000"/>
                  </a:prstClr>
                </a:solidFill>
                <a:latin typeface="Gill Sans MT"/>
              </a:rPr>
              <a:t> of 54</a:t>
            </a:r>
            <a:endParaRPr lang="en-US" dirty="0">
              <a:solidFill>
                <a:prstClr val="black">
                  <a:tint val="75000"/>
                </a:prstClr>
              </a:solidFill>
              <a:latin typeface="Gill Sans MT"/>
            </a:endParaRPr>
          </a:p>
        </p:txBody>
      </p:sp>
    </p:spTree>
    <p:extLst>
      <p:ext uri="{BB962C8B-B14F-4D97-AF65-F5344CB8AC3E}">
        <p14:creationId xmlns:p14="http://schemas.microsoft.com/office/powerpoint/2010/main" val="1367387002"/>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iming>
    <p:tnLst>
      <p:par>
        <p:cTn xmlns:p14="http://schemas.microsoft.com/office/powerpoint/2010/main" id="1" dur="indefinite" restart="never" nodeType="tmRoot"/>
      </p:par>
    </p:tnLst>
  </p:timing>
  <p:hf hdr="0" ftr="0" dt="0"/>
  <p:txStyles>
    <p:titleStyle>
      <a:lvl1pPr algn="ctr" defTabSz="457113" rtl="0" eaLnBrk="1" latinLnBrk="0" hangingPunct="1">
        <a:spcBef>
          <a:spcPct val="0"/>
        </a:spcBef>
        <a:buNone/>
        <a:defRPr sz="4500" kern="1200">
          <a:solidFill>
            <a:schemeClr val="tx1"/>
          </a:solidFill>
          <a:latin typeface="+mj-lt"/>
          <a:ea typeface="+mj-ea"/>
          <a:cs typeface="+mj-cs"/>
        </a:defRPr>
      </a:lvl1pPr>
    </p:titleStyle>
    <p:bodyStyle>
      <a:lvl1pPr marL="342835" indent="-342835" algn="l" defTabSz="457113" rtl="0" eaLnBrk="1" latinLnBrk="0" hangingPunct="1">
        <a:spcBef>
          <a:spcPct val="20000"/>
        </a:spcBef>
        <a:buFont typeface="Arial"/>
        <a:buChar char="•"/>
        <a:defRPr sz="3100" kern="1200">
          <a:solidFill>
            <a:schemeClr val="tx1"/>
          </a:solidFill>
          <a:latin typeface="+mn-lt"/>
          <a:ea typeface="+mn-ea"/>
          <a:cs typeface="+mn-cs"/>
        </a:defRPr>
      </a:lvl1pPr>
      <a:lvl2pPr marL="742809" indent="-285697" algn="l" defTabSz="457113" rtl="0" eaLnBrk="1" latinLnBrk="0" hangingPunct="1">
        <a:spcBef>
          <a:spcPct val="20000"/>
        </a:spcBef>
        <a:buFont typeface="Arial"/>
        <a:buChar char="–"/>
        <a:defRPr sz="2700" kern="1200">
          <a:solidFill>
            <a:schemeClr val="tx1"/>
          </a:solidFill>
          <a:latin typeface="+mn-lt"/>
          <a:ea typeface="+mn-ea"/>
          <a:cs typeface="+mn-cs"/>
        </a:defRPr>
      </a:lvl2pPr>
      <a:lvl3pPr marL="1142784" indent="-228556" algn="l" defTabSz="457113" rtl="0" eaLnBrk="1" latinLnBrk="0" hangingPunct="1">
        <a:spcBef>
          <a:spcPct val="20000"/>
        </a:spcBef>
        <a:buFont typeface="Arial"/>
        <a:buChar char="•"/>
        <a:defRPr sz="2300" kern="1200">
          <a:solidFill>
            <a:schemeClr val="tx1"/>
          </a:solidFill>
          <a:latin typeface="+mn-lt"/>
          <a:ea typeface="+mn-ea"/>
          <a:cs typeface="+mn-cs"/>
        </a:defRPr>
      </a:lvl3pPr>
      <a:lvl4pPr marL="1599897" indent="-228556" algn="l" defTabSz="457113" rtl="0" eaLnBrk="1" latinLnBrk="0" hangingPunct="1">
        <a:spcBef>
          <a:spcPct val="20000"/>
        </a:spcBef>
        <a:buFont typeface="Arial"/>
        <a:buChar char="–"/>
        <a:defRPr sz="1900" kern="1200">
          <a:solidFill>
            <a:schemeClr val="tx1"/>
          </a:solidFill>
          <a:latin typeface="+mn-lt"/>
          <a:ea typeface="+mn-ea"/>
          <a:cs typeface="+mn-cs"/>
        </a:defRPr>
      </a:lvl4pPr>
      <a:lvl5pPr marL="2057010" indent="-228556" algn="l" defTabSz="457113" rtl="0" eaLnBrk="1" latinLnBrk="0" hangingPunct="1">
        <a:spcBef>
          <a:spcPct val="20000"/>
        </a:spcBef>
        <a:buFont typeface="Arial"/>
        <a:buChar char="»"/>
        <a:defRPr sz="1900" kern="1200">
          <a:solidFill>
            <a:schemeClr val="tx1"/>
          </a:solidFill>
          <a:latin typeface="+mn-lt"/>
          <a:ea typeface="+mn-ea"/>
          <a:cs typeface="+mn-cs"/>
        </a:defRPr>
      </a:lvl5pPr>
      <a:lvl6pPr marL="2514123" indent="-228556" algn="l" defTabSz="457113" rtl="0" eaLnBrk="1" latinLnBrk="0" hangingPunct="1">
        <a:spcBef>
          <a:spcPct val="20000"/>
        </a:spcBef>
        <a:buFont typeface="Arial"/>
        <a:buChar char="•"/>
        <a:defRPr sz="1900" kern="1200">
          <a:solidFill>
            <a:schemeClr val="tx1"/>
          </a:solidFill>
          <a:latin typeface="+mn-lt"/>
          <a:ea typeface="+mn-ea"/>
          <a:cs typeface="+mn-cs"/>
        </a:defRPr>
      </a:lvl6pPr>
      <a:lvl7pPr marL="2971238" indent="-228556" algn="l" defTabSz="457113" rtl="0" eaLnBrk="1" latinLnBrk="0" hangingPunct="1">
        <a:spcBef>
          <a:spcPct val="20000"/>
        </a:spcBef>
        <a:buFont typeface="Arial"/>
        <a:buChar char="•"/>
        <a:defRPr sz="1900" kern="1200">
          <a:solidFill>
            <a:schemeClr val="tx1"/>
          </a:solidFill>
          <a:latin typeface="+mn-lt"/>
          <a:ea typeface="+mn-ea"/>
          <a:cs typeface="+mn-cs"/>
        </a:defRPr>
      </a:lvl7pPr>
      <a:lvl8pPr marL="3428351" indent="-228556" algn="l" defTabSz="457113" rtl="0" eaLnBrk="1" latinLnBrk="0" hangingPunct="1">
        <a:spcBef>
          <a:spcPct val="20000"/>
        </a:spcBef>
        <a:buFont typeface="Arial"/>
        <a:buChar char="•"/>
        <a:defRPr sz="1900" kern="1200">
          <a:solidFill>
            <a:schemeClr val="tx1"/>
          </a:solidFill>
          <a:latin typeface="+mn-lt"/>
          <a:ea typeface="+mn-ea"/>
          <a:cs typeface="+mn-cs"/>
        </a:defRPr>
      </a:lvl8pPr>
      <a:lvl9pPr marL="3885463" indent="-228556" algn="l" defTabSz="457113"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57113" rtl="0" eaLnBrk="1" latinLnBrk="0" hangingPunct="1">
        <a:defRPr sz="1700" kern="1200">
          <a:solidFill>
            <a:schemeClr val="tx1"/>
          </a:solidFill>
          <a:latin typeface="+mn-lt"/>
          <a:ea typeface="+mn-ea"/>
          <a:cs typeface="+mn-cs"/>
        </a:defRPr>
      </a:lvl1pPr>
      <a:lvl2pPr marL="457113" algn="l" defTabSz="457113" rtl="0" eaLnBrk="1" latinLnBrk="0" hangingPunct="1">
        <a:defRPr sz="1700" kern="1200">
          <a:solidFill>
            <a:schemeClr val="tx1"/>
          </a:solidFill>
          <a:latin typeface="+mn-lt"/>
          <a:ea typeface="+mn-ea"/>
          <a:cs typeface="+mn-cs"/>
        </a:defRPr>
      </a:lvl2pPr>
      <a:lvl3pPr marL="914226" algn="l" defTabSz="457113" rtl="0" eaLnBrk="1" latinLnBrk="0" hangingPunct="1">
        <a:defRPr sz="1700" kern="1200">
          <a:solidFill>
            <a:schemeClr val="tx1"/>
          </a:solidFill>
          <a:latin typeface="+mn-lt"/>
          <a:ea typeface="+mn-ea"/>
          <a:cs typeface="+mn-cs"/>
        </a:defRPr>
      </a:lvl3pPr>
      <a:lvl4pPr marL="1371341" algn="l" defTabSz="457113" rtl="0" eaLnBrk="1" latinLnBrk="0" hangingPunct="1">
        <a:defRPr sz="1700" kern="1200">
          <a:solidFill>
            <a:schemeClr val="tx1"/>
          </a:solidFill>
          <a:latin typeface="+mn-lt"/>
          <a:ea typeface="+mn-ea"/>
          <a:cs typeface="+mn-cs"/>
        </a:defRPr>
      </a:lvl4pPr>
      <a:lvl5pPr marL="1828453" algn="l" defTabSz="457113" rtl="0" eaLnBrk="1" latinLnBrk="0" hangingPunct="1">
        <a:defRPr sz="1700" kern="1200">
          <a:solidFill>
            <a:schemeClr val="tx1"/>
          </a:solidFill>
          <a:latin typeface="+mn-lt"/>
          <a:ea typeface="+mn-ea"/>
          <a:cs typeface="+mn-cs"/>
        </a:defRPr>
      </a:lvl5pPr>
      <a:lvl6pPr marL="2285566" algn="l" defTabSz="457113" rtl="0" eaLnBrk="1" latinLnBrk="0" hangingPunct="1">
        <a:defRPr sz="1700" kern="1200">
          <a:solidFill>
            <a:schemeClr val="tx1"/>
          </a:solidFill>
          <a:latin typeface="+mn-lt"/>
          <a:ea typeface="+mn-ea"/>
          <a:cs typeface="+mn-cs"/>
        </a:defRPr>
      </a:lvl6pPr>
      <a:lvl7pPr marL="2742679" algn="l" defTabSz="457113" rtl="0" eaLnBrk="1" latinLnBrk="0" hangingPunct="1">
        <a:defRPr sz="1700" kern="1200">
          <a:solidFill>
            <a:schemeClr val="tx1"/>
          </a:solidFill>
          <a:latin typeface="+mn-lt"/>
          <a:ea typeface="+mn-ea"/>
          <a:cs typeface="+mn-cs"/>
        </a:defRPr>
      </a:lvl7pPr>
      <a:lvl8pPr marL="3199794" algn="l" defTabSz="457113" rtl="0" eaLnBrk="1" latinLnBrk="0" hangingPunct="1">
        <a:defRPr sz="1700" kern="1200">
          <a:solidFill>
            <a:schemeClr val="tx1"/>
          </a:solidFill>
          <a:latin typeface="+mn-lt"/>
          <a:ea typeface="+mn-ea"/>
          <a:cs typeface="+mn-cs"/>
        </a:defRPr>
      </a:lvl8pPr>
      <a:lvl9pPr marL="3656907" algn="l" defTabSz="457113"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body" idx="1"/>
          </p:nvPr>
        </p:nvSpPr>
        <p:spPr bwMode="auto">
          <a:xfrm>
            <a:off x="303609" y="6197203"/>
            <a:ext cx="5804297"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713" tIns="35713" rIns="35713" bIns="35713" numCol="1" anchor="t" anchorCtr="0" compatLnSpc="1">
            <a:prstTxWarp prst="textNoShape">
              <a:avLst/>
            </a:prstTxWarp>
          </a:bodyPr>
          <a:lstStyle/>
          <a:p>
            <a:pPr lvl="0"/>
            <a:r>
              <a:rPr lang="en-US" dirty="0" smtClean="0">
                <a:sym typeface="Helvetica Neue" charset="0"/>
              </a:rPr>
              <a:t>Click to edit Master text styles</a:t>
            </a:r>
          </a:p>
          <a:p>
            <a:pPr lvl="1"/>
            <a:r>
              <a:rPr lang="en-US" dirty="0" smtClean="0">
                <a:sym typeface="Helvetica Neue" charset="0"/>
              </a:rPr>
              <a:t>Second level</a:t>
            </a:r>
          </a:p>
          <a:p>
            <a:pPr lvl="2"/>
            <a:r>
              <a:rPr lang="en-US" dirty="0" smtClean="0">
                <a:sym typeface="Helvetica Neue" charset="0"/>
              </a:rPr>
              <a:t>Third level</a:t>
            </a:r>
          </a:p>
          <a:p>
            <a:pPr lvl="3"/>
            <a:r>
              <a:rPr lang="en-US" dirty="0" smtClean="0">
                <a:sym typeface="Helvetica Neue" charset="0"/>
              </a:rPr>
              <a:t>Fourth level</a:t>
            </a:r>
          </a:p>
          <a:p>
            <a:pPr lvl="4"/>
            <a:r>
              <a:rPr lang="en-US" dirty="0" smtClean="0">
                <a:sym typeface="Helvetica Neue" charset="0"/>
              </a:rPr>
              <a:t>Fifth level</a:t>
            </a:r>
            <a:endParaRPr lang="en-US" dirty="0">
              <a:sym typeface="Helvetica Neue" charset="0"/>
            </a:endParaRPr>
          </a:p>
        </p:txBody>
      </p:sp>
      <p:sp>
        <p:nvSpPr>
          <p:cNvPr id="3075" name="Line 2"/>
          <p:cNvSpPr>
            <a:spLocks noChangeShapeType="1"/>
          </p:cNvSpPr>
          <p:nvPr/>
        </p:nvSpPr>
        <p:spPr bwMode="auto">
          <a:xfrm flipH="1">
            <a:off x="6374681" y="365002"/>
            <a:ext cx="1116" cy="5600030"/>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dirty="0">
              <a:latin typeface="Helvetica Neue Light"/>
            </a:endParaRPr>
          </a:p>
        </p:txBody>
      </p:sp>
      <p:sp>
        <p:nvSpPr>
          <p:cNvPr id="3076" name="Line 3"/>
          <p:cNvSpPr>
            <a:spLocks noChangeShapeType="1"/>
          </p:cNvSpPr>
          <p:nvPr/>
        </p:nvSpPr>
        <p:spPr bwMode="auto">
          <a:xfrm>
            <a:off x="6374682" y="2174379"/>
            <a:ext cx="2412131" cy="0"/>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dirty="0">
              <a:latin typeface="Helvetica Neue Light"/>
            </a:endParaRPr>
          </a:p>
        </p:txBody>
      </p:sp>
      <p:sp>
        <p:nvSpPr>
          <p:cNvPr id="3077" name="Line 4"/>
          <p:cNvSpPr>
            <a:spLocks noChangeShapeType="1"/>
          </p:cNvSpPr>
          <p:nvPr/>
        </p:nvSpPr>
        <p:spPr bwMode="auto">
          <a:xfrm>
            <a:off x="6374682" y="4129980"/>
            <a:ext cx="2412131" cy="0"/>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dirty="0">
              <a:latin typeface="Helvetica Neue Light"/>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xmlns:p14="http://schemas.microsoft.com/office/powerpoint/2010/main"/>
  <p:hf hdr="0" ftr="0" dt="0"/>
  <p:txStyles>
    <p:titleStyle>
      <a:lvl1pPr algn="r" rtl="0" eaLnBrk="1" fontAlgn="base" hangingPunct="1">
        <a:spcBef>
          <a:spcPct val="0"/>
        </a:spcBef>
        <a:spcAft>
          <a:spcPct val="0"/>
        </a:spcAft>
        <a:defRPr sz="1800">
          <a:solidFill>
            <a:schemeClr val="tx1"/>
          </a:solidFill>
          <a:latin typeface="+mj-lt"/>
          <a:ea typeface="+mj-ea"/>
          <a:cs typeface="+mj-cs"/>
          <a:sym typeface="Helvetica Neue Light" charset="0"/>
        </a:defRPr>
      </a:lvl1pPr>
      <a:lvl2pPr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2pPr>
      <a:lvl3pPr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3pPr>
      <a:lvl4pPr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4pPr>
      <a:lvl5pPr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5pPr>
      <a:lvl6pPr marL="321424"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6pPr>
      <a:lvl7pPr marL="642849"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7pPr>
      <a:lvl8pPr marL="964274"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8pPr>
      <a:lvl9pPr marL="1285697"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41068" indent="-241068" algn="l" rtl="0" eaLnBrk="1" fontAlgn="base" hangingPunct="1">
        <a:spcBef>
          <a:spcPct val="0"/>
        </a:spcBef>
        <a:spcAft>
          <a:spcPct val="0"/>
        </a:spcAft>
        <a:defRPr sz="1400">
          <a:solidFill>
            <a:srgbClr val="727272"/>
          </a:solidFill>
          <a:latin typeface="Helvetica Neue Light"/>
          <a:ea typeface="+mn-ea"/>
          <a:cs typeface="+mn-cs"/>
          <a:sym typeface="Helvetica Neue" charset="0"/>
        </a:defRPr>
      </a:lvl1pPr>
      <a:lvl2pPr marL="522314" indent="-200890" algn="l" rtl="0" eaLnBrk="1" fontAlgn="base" hangingPunct="1">
        <a:spcBef>
          <a:spcPct val="0"/>
        </a:spcBef>
        <a:spcAft>
          <a:spcPct val="0"/>
        </a:spcAft>
        <a:defRPr sz="1400">
          <a:solidFill>
            <a:srgbClr val="727272"/>
          </a:solidFill>
          <a:latin typeface="Helvetica Neue Light"/>
          <a:ea typeface="+mn-ea"/>
          <a:cs typeface="+mn-cs"/>
          <a:sym typeface="Helvetica Neue" charset="0"/>
        </a:defRPr>
      </a:lvl2pPr>
      <a:lvl3pPr marL="803561" indent="-160712" algn="l" rtl="0" eaLnBrk="1" fontAlgn="base" hangingPunct="1">
        <a:spcBef>
          <a:spcPct val="0"/>
        </a:spcBef>
        <a:spcAft>
          <a:spcPct val="0"/>
        </a:spcAft>
        <a:defRPr sz="1400">
          <a:solidFill>
            <a:srgbClr val="727272"/>
          </a:solidFill>
          <a:latin typeface="Helvetica Neue Light"/>
          <a:ea typeface="+mn-ea"/>
          <a:cs typeface="+mn-cs"/>
          <a:sym typeface="Helvetica Neue" charset="0"/>
        </a:defRPr>
      </a:lvl3pPr>
      <a:lvl4pPr marL="1124987" indent="-160712" algn="l" rtl="0" eaLnBrk="1" fontAlgn="base" hangingPunct="1">
        <a:spcBef>
          <a:spcPct val="0"/>
        </a:spcBef>
        <a:spcAft>
          <a:spcPct val="0"/>
        </a:spcAft>
        <a:defRPr sz="1400">
          <a:solidFill>
            <a:srgbClr val="727272"/>
          </a:solidFill>
          <a:latin typeface="Helvetica Neue Light"/>
          <a:ea typeface="+mn-ea"/>
          <a:cs typeface="+mn-cs"/>
          <a:sym typeface="Helvetica Neue" charset="0"/>
        </a:defRPr>
      </a:lvl4pPr>
      <a:lvl5pPr marL="1446410" indent="-160712" algn="l" rtl="0" eaLnBrk="1" fontAlgn="base" hangingPunct="1">
        <a:spcBef>
          <a:spcPct val="0"/>
        </a:spcBef>
        <a:spcAft>
          <a:spcPct val="0"/>
        </a:spcAft>
        <a:defRPr sz="1400">
          <a:solidFill>
            <a:srgbClr val="727272"/>
          </a:solidFill>
          <a:latin typeface="Helvetica Neue Light"/>
          <a:ea typeface="+mn-ea"/>
          <a:cs typeface="+mn-cs"/>
          <a:sym typeface="Helvetica Neue" charset="0"/>
        </a:defRPr>
      </a:lvl5pPr>
      <a:lvl6pPr marL="321424" algn="l" rtl="0" eaLnBrk="1" fontAlgn="base" hangingPunct="1">
        <a:spcBef>
          <a:spcPct val="0"/>
        </a:spcBef>
        <a:spcAft>
          <a:spcPct val="0"/>
        </a:spcAft>
        <a:defRPr sz="1400">
          <a:solidFill>
            <a:srgbClr val="727272"/>
          </a:solidFill>
          <a:latin typeface="+mn-lt"/>
          <a:ea typeface="+mn-ea"/>
          <a:cs typeface="+mn-cs"/>
          <a:sym typeface="Helvetica Neue" charset="0"/>
        </a:defRPr>
      </a:lvl6pPr>
      <a:lvl7pPr marL="642849" algn="l" rtl="0" eaLnBrk="1" fontAlgn="base" hangingPunct="1">
        <a:spcBef>
          <a:spcPct val="0"/>
        </a:spcBef>
        <a:spcAft>
          <a:spcPct val="0"/>
        </a:spcAft>
        <a:defRPr sz="1400">
          <a:solidFill>
            <a:srgbClr val="727272"/>
          </a:solidFill>
          <a:latin typeface="+mn-lt"/>
          <a:ea typeface="+mn-ea"/>
          <a:cs typeface="+mn-cs"/>
          <a:sym typeface="Helvetica Neue" charset="0"/>
        </a:defRPr>
      </a:lvl7pPr>
      <a:lvl8pPr marL="964274" algn="l" rtl="0" eaLnBrk="1" fontAlgn="base" hangingPunct="1">
        <a:spcBef>
          <a:spcPct val="0"/>
        </a:spcBef>
        <a:spcAft>
          <a:spcPct val="0"/>
        </a:spcAft>
        <a:defRPr sz="1400">
          <a:solidFill>
            <a:srgbClr val="727272"/>
          </a:solidFill>
          <a:latin typeface="+mn-lt"/>
          <a:ea typeface="+mn-ea"/>
          <a:cs typeface="+mn-cs"/>
          <a:sym typeface="Helvetica Neue" charset="0"/>
        </a:defRPr>
      </a:lvl8pPr>
      <a:lvl9pPr marL="1285697" algn="l" rtl="0" eaLnBrk="1" fontAlgn="base" hangingPunct="1">
        <a:spcBef>
          <a:spcPct val="0"/>
        </a:spcBef>
        <a:spcAft>
          <a:spcPct val="0"/>
        </a:spcAft>
        <a:defRPr sz="1400">
          <a:solidFill>
            <a:srgbClr val="727272"/>
          </a:solidFill>
          <a:latin typeface="+mn-lt"/>
          <a:ea typeface="+mn-ea"/>
          <a:cs typeface="+mn-cs"/>
          <a:sym typeface="Helvetica Neue" charset="0"/>
        </a:defRPr>
      </a:lvl9pPr>
    </p:bodyStyle>
    <p:otherStyle>
      <a:defPPr>
        <a:defRPr lang="en-US"/>
      </a:defPPr>
      <a:lvl1pPr marL="0" algn="l" defTabSz="321424" rtl="0" eaLnBrk="1" latinLnBrk="0" hangingPunct="1">
        <a:defRPr sz="1300" kern="1200">
          <a:solidFill>
            <a:schemeClr val="tx1"/>
          </a:solidFill>
          <a:latin typeface="+mn-lt"/>
          <a:ea typeface="+mn-ea"/>
          <a:cs typeface="+mn-cs"/>
        </a:defRPr>
      </a:lvl1pPr>
      <a:lvl2pPr marL="321424" algn="l" defTabSz="321424" rtl="0" eaLnBrk="1" latinLnBrk="0" hangingPunct="1">
        <a:defRPr sz="1300" kern="1200">
          <a:solidFill>
            <a:schemeClr val="tx1"/>
          </a:solidFill>
          <a:latin typeface="+mn-lt"/>
          <a:ea typeface="+mn-ea"/>
          <a:cs typeface="+mn-cs"/>
        </a:defRPr>
      </a:lvl2pPr>
      <a:lvl3pPr marL="642849" algn="l" defTabSz="321424" rtl="0" eaLnBrk="1" latinLnBrk="0" hangingPunct="1">
        <a:defRPr sz="1300" kern="1200">
          <a:solidFill>
            <a:schemeClr val="tx1"/>
          </a:solidFill>
          <a:latin typeface="+mn-lt"/>
          <a:ea typeface="+mn-ea"/>
          <a:cs typeface="+mn-cs"/>
        </a:defRPr>
      </a:lvl3pPr>
      <a:lvl4pPr marL="964274" algn="l" defTabSz="321424" rtl="0" eaLnBrk="1" latinLnBrk="0" hangingPunct="1">
        <a:defRPr sz="1300" kern="1200">
          <a:solidFill>
            <a:schemeClr val="tx1"/>
          </a:solidFill>
          <a:latin typeface="+mn-lt"/>
          <a:ea typeface="+mn-ea"/>
          <a:cs typeface="+mn-cs"/>
        </a:defRPr>
      </a:lvl4pPr>
      <a:lvl5pPr marL="1285697" algn="l" defTabSz="321424" rtl="0" eaLnBrk="1" latinLnBrk="0" hangingPunct="1">
        <a:defRPr sz="1300" kern="1200">
          <a:solidFill>
            <a:schemeClr val="tx1"/>
          </a:solidFill>
          <a:latin typeface="+mn-lt"/>
          <a:ea typeface="+mn-ea"/>
          <a:cs typeface="+mn-cs"/>
        </a:defRPr>
      </a:lvl5pPr>
      <a:lvl6pPr marL="1607123" algn="l" defTabSz="321424" rtl="0" eaLnBrk="1" latinLnBrk="0" hangingPunct="1">
        <a:defRPr sz="1300" kern="1200">
          <a:solidFill>
            <a:schemeClr val="tx1"/>
          </a:solidFill>
          <a:latin typeface="+mn-lt"/>
          <a:ea typeface="+mn-ea"/>
          <a:cs typeface="+mn-cs"/>
        </a:defRPr>
      </a:lvl6pPr>
      <a:lvl7pPr marL="1928546" algn="l" defTabSz="321424" rtl="0" eaLnBrk="1" latinLnBrk="0" hangingPunct="1">
        <a:defRPr sz="1300" kern="1200">
          <a:solidFill>
            <a:schemeClr val="tx1"/>
          </a:solidFill>
          <a:latin typeface="+mn-lt"/>
          <a:ea typeface="+mn-ea"/>
          <a:cs typeface="+mn-cs"/>
        </a:defRPr>
      </a:lvl7pPr>
      <a:lvl8pPr marL="2249971" algn="l" defTabSz="321424" rtl="0" eaLnBrk="1" latinLnBrk="0" hangingPunct="1">
        <a:defRPr sz="1300" kern="1200">
          <a:solidFill>
            <a:schemeClr val="tx1"/>
          </a:solidFill>
          <a:latin typeface="+mn-lt"/>
          <a:ea typeface="+mn-ea"/>
          <a:cs typeface="+mn-cs"/>
        </a:defRPr>
      </a:lvl8pPr>
      <a:lvl9pPr marL="2571396" algn="l" defTabSz="321424"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body" idx="1"/>
          </p:nvPr>
        </p:nvSpPr>
        <p:spPr bwMode="auto">
          <a:xfrm>
            <a:off x="303609" y="6197203"/>
            <a:ext cx="5804297"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711" tIns="35711" rIns="35711" bIns="35711" numCol="1" anchor="t" anchorCtr="0" compatLnSpc="1">
            <a:prstTxWarp prst="textNoShape">
              <a:avLst/>
            </a:prstTxWarp>
          </a:bodyPr>
          <a:lstStyle/>
          <a:p>
            <a:pPr lvl="0"/>
            <a:r>
              <a:rPr lang="en-US" dirty="0" smtClean="0">
                <a:sym typeface="Helvetica Neue" charset="0"/>
              </a:rPr>
              <a:t>Click to edit Master text styles</a:t>
            </a:r>
          </a:p>
          <a:p>
            <a:pPr lvl="1"/>
            <a:r>
              <a:rPr lang="en-US" dirty="0" smtClean="0">
                <a:sym typeface="Helvetica Neue" charset="0"/>
              </a:rPr>
              <a:t>Second level</a:t>
            </a:r>
          </a:p>
          <a:p>
            <a:pPr lvl="2"/>
            <a:r>
              <a:rPr lang="en-US" dirty="0" smtClean="0">
                <a:sym typeface="Helvetica Neue" charset="0"/>
              </a:rPr>
              <a:t>Third level</a:t>
            </a:r>
          </a:p>
          <a:p>
            <a:pPr lvl="3"/>
            <a:r>
              <a:rPr lang="en-US" dirty="0" smtClean="0">
                <a:sym typeface="Helvetica Neue" charset="0"/>
              </a:rPr>
              <a:t>Fourth level</a:t>
            </a:r>
          </a:p>
          <a:p>
            <a:pPr lvl="4"/>
            <a:r>
              <a:rPr lang="en-US" dirty="0" smtClean="0">
                <a:sym typeface="Helvetica Neue" charset="0"/>
              </a:rPr>
              <a:t>Fifth level</a:t>
            </a:r>
            <a:endParaRPr lang="en-US" dirty="0">
              <a:sym typeface="Helvetica Neue" charset="0"/>
            </a:endParaRPr>
          </a:p>
        </p:txBody>
      </p:sp>
      <p:sp>
        <p:nvSpPr>
          <p:cNvPr id="4099" name="Line 2"/>
          <p:cNvSpPr>
            <a:spLocks noChangeShapeType="1"/>
          </p:cNvSpPr>
          <p:nvPr/>
        </p:nvSpPr>
        <p:spPr bwMode="auto">
          <a:xfrm flipH="1">
            <a:off x="4572000" y="1268016"/>
            <a:ext cx="0" cy="3036094"/>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dirty="0">
              <a:latin typeface="Helvetica Neue Light"/>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xmlns:p14="http://schemas.microsoft.com/office/powerpoint/2010/main"/>
  <p:hf hdr="0" ftr="0" dt="0"/>
  <p:txStyles>
    <p:titleStyle>
      <a:lvl1pPr algn="r" rtl="0" eaLnBrk="1" fontAlgn="base" hangingPunct="1">
        <a:spcBef>
          <a:spcPct val="0"/>
        </a:spcBef>
        <a:spcAft>
          <a:spcPct val="0"/>
        </a:spcAft>
        <a:defRPr sz="1800">
          <a:solidFill>
            <a:schemeClr val="tx1"/>
          </a:solidFill>
          <a:latin typeface="+mj-lt"/>
          <a:ea typeface="+mj-ea"/>
          <a:cs typeface="+mj-cs"/>
          <a:sym typeface="Helvetica Neue Light" charset="0"/>
        </a:defRPr>
      </a:lvl1pPr>
      <a:lvl2pPr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2pPr>
      <a:lvl3pPr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3pPr>
      <a:lvl4pPr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4pPr>
      <a:lvl5pPr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5pPr>
      <a:lvl6pPr marL="321407"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6pPr>
      <a:lvl7pPr marL="642816"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7pPr>
      <a:lvl8pPr marL="964224"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8pPr>
      <a:lvl9pPr marL="1285631"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41056" indent="-241056" algn="l" rtl="0" eaLnBrk="1" fontAlgn="base" hangingPunct="1">
        <a:spcBef>
          <a:spcPct val="0"/>
        </a:spcBef>
        <a:spcAft>
          <a:spcPct val="0"/>
        </a:spcAft>
        <a:defRPr sz="1400">
          <a:solidFill>
            <a:srgbClr val="727272"/>
          </a:solidFill>
          <a:latin typeface="Helvetica Neue Light"/>
          <a:ea typeface="+mn-ea"/>
          <a:cs typeface="+mn-cs"/>
          <a:sym typeface="Helvetica Neue" charset="0"/>
        </a:defRPr>
      </a:lvl1pPr>
      <a:lvl2pPr marL="522287" indent="-200880" algn="l" rtl="0" eaLnBrk="1" fontAlgn="base" hangingPunct="1">
        <a:spcBef>
          <a:spcPct val="0"/>
        </a:spcBef>
        <a:spcAft>
          <a:spcPct val="0"/>
        </a:spcAft>
        <a:defRPr sz="1400">
          <a:solidFill>
            <a:srgbClr val="727272"/>
          </a:solidFill>
          <a:latin typeface="Helvetica Neue Light"/>
          <a:ea typeface="+mn-ea"/>
          <a:cs typeface="+mn-cs"/>
          <a:sym typeface="Helvetica Neue" charset="0"/>
        </a:defRPr>
      </a:lvl2pPr>
      <a:lvl3pPr marL="803520" indent="-160704" algn="l" rtl="0" eaLnBrk="1" fontAlgn="base" hangingPunct="1">
        <a:spcBef>
          <a:spcPct val="0"/>
        </a:spcBef>
        <a:spcAft>
          <a:spcPct val="0"/>
        </a:spcAft>
        <a:defRPr sz="1400">
          <a:solidFill>
            <a:srgbClr val="727272"/>
          </a:solidFill>
          <a:latin typeface="Helvetica Neue Light"/>
          <a:ea typeface="+mn-ea"/>
          <a:cs typeface="+mn-cs"/>
          <a:sym typeface="Helvetica Neue" charset="0"/>
        </a:defRPr>
      </a:lvl3pPr>
      <a:lvl4pPr marL="1124930" indent="-160704" algn="l" rtl="0" eaLnBrk="1" fontAlgn="base" hangingPunct="1">
        <a:spcBef>
          <a:spcPct val="0"/>
        </a:spcBef>
        <a:spcAft>
          <a:spcPct val="0"/>
        </a:spcAft>
        <a:defRPr sz="1400">
          <a:solidFill>
            <a:srgbClr val="727272"/>
          </a:solidFill>
          <a:latin typeface="Helvetica Neue Light"/>
          <a:ea typeface="+mn-ea"/>
          <a:cs typeface="+mn-cs"/>
          <a:sym typeface="Helvetica Neue" charset="0"/>
        </a:defRPr>
      </a:lvl4pPr>
      <a:lvl5pPr marL="1446336" indent="-160704" algn="l" rtl="0" eaLnBrk="1" fontAlgn="base" hangingPunct="1">
        <a:spcBef>
          <a:spcPct val="0"/>
        </a:spcBef>
        <a:spcAft>
          <a:spcPct val="0"/>
        </a:spcAft>
        <a:defRPr sz="1400">
          <a:solidFill>
            <a:srgbClr val="727272"/>
          </a:solidFill>
          <a:latin typeface="Helvetica Neue Light"/>
          <a:ea typeface="+mn-ea"/>
          <a:cs typeface="+mn-cs"/>
          <a:sym typeface="Helvetica Neue" charset="0"/>
        </a:defRPr>
      </a:lvl5pPr>
      <a:lvl6pPr marL="321407" algn="l" rtl="0" eaLnBrk="1" fontAlgn="base" hangingPunct="1">
        <a:spcBef>
          <a:spcPct val="0"/>
        </a:spcBef>
        <a:spcAft>
          <a:spcPct val="0"/>
        </a:spcAft>
        <a:defRPr sz="1400">
          <a:solidFill>
            <a:srgbClr val="727272"/>
          </a:solidFill>
          <a:latin typeface="+mn-lt"/>
          <a:ea typeface="+mn-ea"/>
          <a:cs typeface="+mn-cs"/>
          <a:sym typeface="Helvetica Neue" charset="0"/>
        </a:defRPr>
      </a:lvl6pPr>
      <a:lvl7pPr marL="642816" algn="l" rtl="0" eaLnBrk="1" fontAlgn="base" hangingPunct="1">
        <a:spcBef>
          <a:spcPct val="0"/>
        </a:spcBef>
        <a:spcAft>
          <a:spcPct val="0"/>
        </a:spcAft>
        <a:defRPr sz="1400">
          <a:solidFill>
            <a:srgbClr val="727272"/>
          </a:solidFill>
          <a:latin typeface="+mn-lt"/>
          <a:ea typeface="+mn-ea"/>
          <a:cs typeface="+mn-cs"/>
          <a:sym typeface="Helvetica Neue" charset="0"/>
        </a:defRPr>
      </a:lvl7pPr>
      <a:lvl8pPr marL="964224" algn="l" rtl="0" eaLnBrk="1" fontAlgn="base" hangingPunct="1">
        <a:spcBef>
          <a:spcPct val="0"/>
        </a:spcBef>
        <a:spcAft>
          <a:spcPct val="0"/>
        </a:spcAft>
        <a:defRPr sz="1400">
          <a:solidFill>
            <a:srgbClr val="727272"/>
          </a:solidFill>
          <a:latin typeface="+mn-lt"/>
          <a:ea typeface="+mn-ea"/>
          <a:cs typeface="+mn-cs"/>
          <a:sym typeface="Helvetica Neue" charset="0"/>
        </a:defRPr>
      </a:lvl8pPr>
      <a:lvl9pPr marL="1285631" algn="l" rtl="0" eaLnBrk="1" fontAlgn="base" hangingPunct="1">
        <a:spcBef>
          <a:spcPct val="0"/>
        </a:spcBef>
        <a:spcAft>
          <a:spcPct val="0"/>
        </a:spcAft>
        <a:defRPr sz="1400">
          <a:solidFill>
            <a:srgbClr val="727272"/>
          </a:solidFill>
          <a:latin typeface="+mn-lt"/>
          <a:ea typeface="+mn-ea"/>
          <a:cs typeface="+mn-cs"/>
          <a:sym typeface="Helvetica Neue" charset="0"/>
        </a:defRPr>
      </a:lvl9pPr>
    </p:bodyStyle>
    <p:otherStyle>
      <a:defPPr>
        <a:defRPr lang="en-US"/>
      </a:defPPr>
      <a:lvl1pPr marL="0" algn="l" defTabSz="321407" rtl="0" eaLnBrk="1" latinLnBrk="0" hangingPunct="1">
        <a:defRPr sz="1300" kern="1200">
          <a:solidFill>
            <a:schemeClr val="tx1"/>
          </a:solidFill>
          <a:latin typeface="+mn-lt"/>
          <a:ea typeface="+mn-ea"/>
          <a:cs typeface="+mn-cs"/>
        </a:defRPr>
      </a:lvl1pPr>
      <a:lvl2pPr marL="321407" algn="l" defTabSz="321407" rtl="0" eaLnBrk="1" latinLnBrk="0" hangingPunct="1">
        <a:defRPr sz="1300" kern="1200">
          <a:solidFill>
            <a:schemeClr val="tx1"/>
          </a:solidFill>
          <a:latin typeface="+mn-lt"/>
          <a:ea typeface="+mn-ea"/>
          <a:cs typeface="+mn-cs"/>
        </a:defRPr>
      </a:lvl2pPr>
      <a:lvl3pPr marL="642816" algn="l" defTabSz="321407" rtl="0" eaLnBrk="1" latinLnBrk="0" hangingPunct="1">
        <a:defRPr sz="1300" kern="1200">
          <a:solidFill>
            <a:schemeClr val="tx1"/>
          </a:solidFill>
          <a:latin typeface="+mn-lt"/>
          <a:ea typeface="+mn-ea"/>
          <a:cs typeface="+mn-cs"/>
        </a:defRPr>
      </a:lvl3pPr>
      <a:lvl4pPr marL="964224" algn="l" defTabSz="321407" rtl="0" eaLnBrk="1" latinLnBrk="0" hangingPunct="1">
        <a:defRPr sz="1300" kern="1200">
          <a:solidFill>
            <a:schemeClr val="tx1"/>
          </a:solidFill>
          <a:latin typeface="+mn-lt"/>
          <a:ea typeface="+mn-ea"/>
          <a:cs typeface="+mn-cs"/>
        </a:defRPr>
      </a:lvl4pPr>
      <a:lvl5pPr marL="1285631" algn="l" defTabSz="321407" rtl="0" eaLnBrk="1" latinLnBrk="0" hangingPunct="1">
        <a:defRPr sz="1300" kern="1200">
          <a:solidFill>
            <a:schemeClr val="tx1"/>
          </a:solidFill>
          <a:latin typeface="+mn-lt"/>
          <a:ea typeface="+mn-ea"/>
          <a:cs typeface="+mn-cs"/>
        </a:defRPr>
      </a:lvl5pPr>
      <a:lvl6pPr marL="1607041" algn="l" defTabSz="321407" rtl="0" eaLnBrk="1" latinLnBrk="0" hangingPunct="1">
        <a:defRPr sz="1300" kern="1200">
          <a:solidFill>
            <a:schemeClr val="tx1"/>
          </a:solidFill>
          <a:latin typeface="+mn-lt"/>
          <a:ea typeface="+mn-ea"/>
          <a:cs typeface="+mn-cs"/>
        </a:defRPr>
      </a:lvl6pPr>
      <a:lvl7pPr marL="1928447" algn="l" defTabSz="321407" rtl="0" eaLnBrk="1" latinLnBrk="0" hangingPunct="1">
        <a:defRPr sz="1300" kern="1200">
          <a:solidFill>
            <a:schemeClr val="tx1"/>
          </a:solidFill>
          <a:latin typeface="+mn-lt"/>
          <a:ea typeface="+mn-ea"/>
          <a:cs typeface="+mn-cs"/>
        </a:defRPr>
      </a:lvl7pPr>
      <a:lvl8pPr marL="2249856" algn="l" defTabSz="321407" rtl="0" eaLnBrk="1" latinLnBrk="0" hangingPunct="1">
        <a:defRPr sz="1300" kern="1200">
          <a:solidFill>
            <a:schemeClr val="tx1"/>
          </a:solidFill>
          <a:latin typeface="+mn-lt"/>
          <a:ea typeface="+mn-ea"/>
          <a:cs typeface="+mn-cs"/>
        </a:defRPr>
      </a:lvl8pPr>
      <a:lvl9pPr marL="2571264" algn="l" defTabSz="321407"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body" idx="1"/>
          </p:nvPr>
        </p:nvSpPr>
        <p:spPr bwMode="auto">
          <a:xfrm>
            <a:off x="303609" y="6197203"/>
            <a:ext cx="5804297"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709" tIns="35709" rIns="35709" bIns="35709" numCol="1" anchor="t" anchorCtr="0" compatLnSpc="1">
            <a:prstTxWarp prst="textNoShape">
              <a:avLst/>
            </a:prstTxWarp>
          </a:bodyPr>
          <a:lstStyle/>
          <a:p>
            <a:pPr lvl="0"/>
            <a:r>
              <a:rPr lang="en-US" dirty="0" smtClean="0">
                <a:sym typeface="Helvetica Neue" charset="0"/>
              </a:rPr>
              <a:t>Click to edit Master text styles</a:t>
            </a:r>
          </a:p>
          <a:p>
            <a:pPr lvl="1"/>
            <a:r>
              <a:rPr lang="en-US" dirty="0" smtClean="0">
                <a:sym typeface="Helvetica Neue" charset="0"/>
              </a:rPr>
              <a:t>Second level</a:t>
            </a:r>
          </a:p>
          <a:p>
            <a:pPr lvl="2"/>
            <a:r>
              <a:rPr lang="en-US" dirty="0" smtClean="0">
                <a:sym typeface="Helvetica Neue" charset="0"/>
              </a:rPr>
              <a:t>Third level</a:t>
            </a:r>
          </a:p>
          <a:p>
            <a:pPr lvl="3"/>
            <a:r>
              <a:rPr lang="en-US" dirty="0" smtClean="0">
                <a:sym typeface="Helvetica Neue" charset="0"/>
              </a:rPr>
              <a:t>Fourth level</a:t>
            </a:r>
          </a:p>
          <a:p>
            <a:pPr lvl="4"/>
            <a:r>
              <a:rPr lang="en-US" dirty="0" smtClean="0">
                <a:sym typeface="Helvetica Neue" charset="0"/>
              </a:rPr>
              <a:t>Fifth level</a:t>
            </a:r>
            <a:endParaRPr lang="en-US" dirty="0">
              <a:sym typeface="Helvetica Neue" charset="0"/>
            </a:endParaRPr>
          </a:p>
        </p:txBody>
      </p:sp>
      <p:sp>
        <p:nvSpPr>
          <p:cNvPr id="5123" name="Line 2"/>
          <p:cNvSpPr>
            <a:spLocks noChangeShapeType="1"/>
          </p:cNvSpPr>
          <p:nvPr/>
        </p:nvSpPr>
        <p:spPr bwMode="auto">
          <a:xfrm flipH="1">
            <a:off x="3115345" y="1250156"/>
            <a:ext cx="1116" cy="3554016"/>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dirty="0">
              <a:latin typeface="Helvetica Neue Light"/>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xmlns:p14="http://schemas.microsoft.com/office/powerpoint/2010/main"/>
  <p:hf hdr="0" ftr="0" dt="0"/>
  <p:txStyles>
    <p:titleStyle>
      <a:lvl1pPr algn="r" rtl="0" eaLnBrk="1" fontAlgn="base" hangingPunct="1">
        <a:spcBef>
          <a:spcPct val="0"/>
        </a:spcBef>
        <a:spcAft>
          <a:spcPct val="0"/>
        </a:spcAft>
        <a:defRPr sz="1800">
          <a:solidFill>
            <a:schemeClr val="tx1"/>
          </a:solidFill>
          <a:latin typeface="+mj-lt"/>
          <a:ea typeface="+mj-ea"/>
          <a:cs typeface="+mj-cs"/>
          <a:sym typeface="Helvetica Neue Light" charset="0"/>
        </a:defRPr>
      </a:lvl1pPr>
      <a:lvl2pPr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2pPr>
      <a:lvl3pPr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3pPr>
      <a:lvl4pPr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4pPr>
      <a:lvl5pPr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5pPr>
      <a:lvl6pPr marL="321391"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6pPr>
      <a:lvl7pPr marL="642783"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7pPr>
      <a:lvl8pPr marL="964174"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8pPr>
      <a:lvl9pPr marL="1285565"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41044" indent="-241044" algn="l" rtl="0" eaLnBrk="1" fontAlgn="base" hangingPunct="1">
        <a:spcBef>
          <a:spcPct val="0"/>
        </a:spcBef>
        <a:spcAft>
          <a:spcPct val="0"/>
        </a:spcAft>
        <a:defRPr sz="1400">
          <a:solidFill>
            <a:srgbClr val="727272"/>
          </a:solidFill>
          <a:latin typeface="Helvetica Neue Light"/>
          <a:ea typeface="+mn-ea"/>
          <a:cs typeface="+mn-cs"/>
          <a:sym typeface="Helvetica Neue" charset="0"/>
        </a:defRPr>
      </a:lvl1pPr>
      <a:lvl2pPr marL="522261" indent="-200870" algn="l" rtl="0" eaLnBrk="1" fontAlgn="base" hangingPunct="1">
        <a:spcBef>
          <a:spcPct val="0"/>
        </a:spcBef>
        <a:spcAft>
          <a:spcPct val="0"/>
        </a:spcAft>
        <a:defRPr sz="1400">
          <a:solidFill>
            <a:srgbClr val="727272"/>
          </a:solidFill>
          <a:latin typeface="Helvetica Neue Light"/>
          <a:ea typeface="+mn-ea"/>
          <a:cs typeface="+mn-cs"/>
          <a:sym typeface="Helvetica Neue" charset="0"/>
        </a:defRPr>
      </a:lvl2pPr>
      <a:lvl3pPr marL="803479" indent="-160696" algn="l" rtl="0" eaLnBrk="1" fontAlgn="base" hangingPunct="1">
        <a:spcBef>
          <a:spcPct val="0"/>
        </a:spcBef>
        <a:spcAft>
          <a:spcPct val="0"/>
        </a:spcAft>
        <a:defRPr sz="1400">
          <a:solidFill>
            <a:srgbClr val="727272"/>
          </a:solidFill>
          <a:latin typeface="Helvetica Neue Light"/>
          <a:ea typeface="+mn-ea"/>
          <a:cs typeface="+mn-cs"/>
          <a:sym typeface="Helvetica Neue" charset="0"/>
        </a:defRPr>
      </a:lvl3pPr>
      <a:lvl4pPr marL="1124872" indent="-160696" algn="l" rtl="0" eaLnBrk="1" fontAlgn="base" hangingPunct="1">
        <a:spcBef>
          <a:spcPct val="0"/>
        </a:spcBef>
        <a:spcAft>
          <a:spcPct val="0"/>
        </a:spcAft>
        <a:defRPr sz="1400">
          <a:solidFill>
            <a:srgbClr val="727272"/>
          </a:solidFill>
          <a:latin typeface="Helvetica Neue Light"/>
          <a:ea typeface="+mn-ea"/>
          <a:cs typeface="+mn-cs"/>
          <a:sym typeface="Helvetica Neue" charset="0"/>
        </a:defRPr>
      </a:lvl4pPr>
      <a:lvl5pPr marL="1446262" indent="-160696" algn="l" rtl="0" eaLnBrk="1" fontAlgn="base" hangingPunct="1">
        <a:spcBef>
          <a:spcPct val="0"/>
        </a:spcBef>
        <a:spcAft>
          <a:spcPct val="0"/>
        </a:spcAft>
        <a:defRPr sz="1400">
          <a:solidFill>
            <a:srgbClr val="727272"/>
          </a:solidFill>
          <a:latin typeface="Helvetica Neue Light"/>
          <a:ea typeface="+mn-ea"/>
          <a:cs typeface="+mn-cs"/>
          <a:sym typeface="Helvetica Neue" charset="0"/>
        </a:defRPr>
      </a:lvl5pPr>
      <a:lvl6pPr marL="321391" algn="l" rtl="0" eaLnBrk="1" fontAlgn="base" hangingPunct="1">
        <a:spcBef>
          <a:spcPct val="0"/>
        </a:spcBef>
        <a:spcAft>
          <a:spcPct val="0"/>
        </a:spcAft>
        <a:defRPr sz="1400">
          <a:solidFill>
            <a:srgbClr val="727272"/>
          </a:solidFill>
          <a:latin typeface="+mn-lt"/>
          <a:ea typeface="+mn-ea"/>
          <a:cs typeface="+mn-cs"/>
          <a:sym typeface="Helvetica Neue" charset="0"/>
        </a:defRPr>
      </a:lvl6pPr>
      <a:lvl7pPr marL="642783" algn="l" rtl="0" eaLnBrk="1" fontAlgn="base" hangingPunct="1">
        <a:spcBef>
          <a:spcPct val="0"/>
        </a:spcBef>
        <a:spcAft>
          <a:spcPct val="0"/>
        </a:spcAft>
        <a:defRPr sz="1400">
          <a:solidFill>
            <a:srgbClr val="727272"/>
          </a:solidFill>
          <a:latin typeface="+mn-lt"/>
          <a:ea typeface="+mn-ea"/>
          <a:cs typeface="+mn-cs"/>
          <a:sym typeface="Helvetica Neue" charset="0"/>
        </a:defRPr>
      </a:lvl7pPr>
      <a:lvl8pPr marL="964174" algn="l" rtl="0" eaLnBrk="1" fontAlgn="base" hangingPunct="1">
        <a:spcBef>
          <a:spcPct val="0"/>
        </a:spcBef>
        <a:spcAft>
          <a:spcPct val="0"/>
        </a:spcAft>
        <a:defRPr sz="1400">
          <a:solidFill>
            <a:srgbClr val="727272"/>
          </a:solidFill>
          <a:latin typeface="+mn-lt"/>
          <a:ea typeface="+mn-ea"/>
          <a:cs typeface="+mn-cs"/>
          <a:sym typeface="Helvetica Neue" charset="0"/>
        </a:defRPr>
      </a:lvl8pPr>
      <a:lvl9pPr marL="1285565" algn="l" rtl="0" eaLnBrk="1" fontAlgn="base" hangingPunct="1">
        <a:spcBef>
          <a:spcPct val="0"/>
        </a:spcBef>
        <a:spcAft>
          <a:spcPct val="0"/>
        </a:spcAft>
        <a:defRPr sz="1400">
          <a:solidFill>
            <a:srgbClr val="727272"/>
          </a:solidFill>
          <a:latin typeface="+mn-lt"/>
          <a:ea typeface="+mn-ea"/>
          <a:cs typeface="+mn-cs"/>
          <a:sym typeface="Helvetica Neue" charset="0"/>
        </a:defRPr>
      </a:lvl9pPr>
    </p:bodyStyle>
    <p:otherStyle>
      <a:defPPr>
        <a:defRPr lang="en-US"/>
      </a:defPPr>
      <a:lvl1pPr marL="0" algn="l" defTabSz="321391" rtl="0" eaLnBrk="1" latinLnBrk="0" hangingPunct="1">
        <a:defRPr sz="1300" kern="1200">
          <a:solidFill>
            <a:schemeClr val="tx1"/>
          </a:solidFill>
          <a:latin typeface="+mn-lt"/>
          <a:ea typeface="+mn-ea"/>
          <a:cs typeface="+mn-cs"/>
        </a:defRPr>
      </a:lvl1pPr>
      <a:lvl2pPr marL="321391" algn="l" defTabSz="321391" rtl="0" eaLnBrk="1" latinLnBrk="0" hangingPunct="1">
        <a:defRPr sz="1300" kern="1200">
          <a:solidFill>
            <a:schemeClr val="tx1"/>
          </a:solidFill>
          <a:latin typeface="+mn-lt"/>
          <a:ea typeface="+mn-ea"/>
          <a:cs typeface="+mn-cs"/>
        </a:defRPr>
      </a:lvl2pPr>
      <a:lvl3pPr marL="642783" algn="l" defTabSz="321391" rtl="0" eaLnBrk="1" latinLnBrk="0" hangingPunct="1">
        <a:defRPr sz="1300" kern="1200">
          <a:solidFill>
            <a:schemeClr val="tx1"/>
          </a:solidFill>
          <a:latin typeface="+mn-lt"/>
          <a:ea typeface="+mn-ea"/>
          <a:cs typeface="+mn-cs"/>
        </a:defRPr>
      </a:lvl3pPr>
      <a:lvl4pPr marL="964174" algn="l" defTabSz="321391" rtl="0" eaLnBrk="1" latinLnBrk="0" hangingPunct="1">
        <a:defRPr sz="1300" kern="1200">
          <a:solidFill>
            <a:schemeClr val="tx1"/>
          </a:solidFill>
          <a:latin typeface="+mn-lt"/>
          <a:ea typeface="+mn-ea"/>
          <a:cs typeface="+mn-cs"/>
        </a:defRPr>
      </a:lvl4pPr>
      <a:lvl5pPr marL="1285565" algn="l" defTabSz="321391" rtl="0" eaLnBrk="1" latinLnBrk="0" hangingPunct="1">
        <a:defRPr sz="1300" kern="1200">
          <a:solidFill>
            <a:schemeClr val="tx1"/>
          </a:solidFill>
          <a:latin typeface="+mn-lt"/>
          <a:ea typeface="+mn-ea"/>
          <a:cs typeface="+mn-cs"/>
        </a:defRPr>
      </a:lvl5pPr>
      <a:lvl6pPr marL="1606959" algn="l" defTabSz="321391" rtl="0" eaLnBrk="1" latinLnBrk="0" hangingPunct="1">
        <a:defRPr sz="1300" kern="1200">
          <a:solidFill>
            <a:schemeClr val="tx1"/>
          </a:solidFill>
          <a:latin typeface="+mn-lt"/>
          <a:ea typeface="+mn-ea"/>
          <a:cs typeface="+mn-cs"/>
        </a:defRPr>
      </a:lvl6pPr>
      <a:lvl7pPr marL="1928348" algn="l" defTabSz="321391" rtl="0" eaLnBrk="1" latinLnBrk="0" hangingPunct="1">
        <a:defRPr sz="1300" kern="1200">
          <a:solidFill>
            <a:schemeClr val="tx1"/>
          </a:solidFill>
          <a:latin typeface="+mn-lt"/>
          <a:ea typeface="+mn-ea"/>
          <a:cs typeface="+mn-cs"/>
        </a:defRPr>
      </a:lvl7pPr>
      <a:lvl8pPr marL="2249741" algn="l" defTabSz="321391" rtl="0" eaLnBrk="1" latinLnBrk="0" hangingPunct="1">
        <a:defRPr sz="1300" kern="1200">
          <a:solidFill>
            <a:schemeClr val="tx1"/>
          </a:solidFill>
          <a:latin typeface="+mn-lt"/>
          <a:ea typeface="+mn-ea"/>
          <a:cs typeface="+mn-cs"/>
        </a:defRPr>
      </a:lvl8pPr>
      <a:lvl9pPr marL="2571133" algn="l" defTabSz="321391"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body" idx="1"/>
          </p:nvPr>
        </p:nvSpPr>
        <p:spPr bwMode="auto">
          <a:xfrm>
            <a:off x="303609" y="6197203"/>
            <a:ext cx="5804297"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707" tIns="35707" rIns="35707" bIns="35707" numCol="1" anchor="t" anchorCtr="0" compatLnSpc="1">
            <a:prstTxWarp prst="textNoShape">
              <a:avLst/>
            </a:prstTxWarp>
          </a:bodyPr>
          <a:lstStyle/>
          <a:p>
            <a:pPr lvl="0"/>
            <a:r>
              <a:rPr lang="en-US" dirty="0" smtClean="0">
                <a:sym typeface="Helvetica Neue" charset="0"/>
              </a:rPr>
              <a:t>Click to edit Master text styles</a:t>
            </a:r>
          </a:p>
          <a:p>
            <a:pPr lvl="1"/>
            <a:r>
              <a:rPr lang="en-US" dirty="0" smtClean="0">
                <a:sym typeface="Helvetica Neue" charset="0"/>
              </a:rPr>
              <a:t>Second level</a:t>
            </a:r>
          </a:p>
          <a:p>
            <a:pPr lvl="2"/>
            <a:r>
              <a:rPr lang="en-US" dirty="0" smtClean="0">
                <a:sym typeface="Helvetica Neue" charset="0"/>
              </a:rPr>
              <a:t>Third level</a:t>
            </a:r>
          </a:p>
          <a:p>
            <a:pPr lvl="3"/>
            <a:r>
              <a:rPr lang="en-US" dirty="0" smtClean="0">
                <a:sym typeface="Helvetica Neue" charset="0"/>
              </a:rPr>
              <a:t>Fourth level</a:t>
            </a:r>
          </a:p>
          <a:p>
            <a:pPr lvl="4"/>
            <a:r>
              <a:rPr lang="en-US" dirty="0" smtClean="0">
                <a:sym typeface="Helvetica Neue" charset="0"/>
              </a:rPr>
              <a:t>Fifth level</a:t>
            </a:r>
            <a:endParaRPr lang="en-US" dirty="0">
              <a:sym typeface="Helvetica Neue" charset="0"/>
            </a:endParaRPr>
          </a:p>
        </p:txBody>
      </p:sp>
      <p:sp>
        <p:nvSpPr>
          <p:cNvPr id="6147" name="Line 2"/>
          <p:cNvSpPr>
            <a:spLocks noChangeShapeType="1"/>
          </p:cNvSpPr>
          <p:nvPr/>
        </p:nvSpPr>
        <p:spPr bwMode="auto">
          <a:xfrm flipH="1">
            <a:off x="4561955" y="357187"/>
            <a:ext cx="1116" cy="5634633"/>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dirty="0">
              <a:latin typeface="Helvetica Neue Light"/>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xmlns:p14="http://schemas.microsoft.com/office/powerpoint/2010/main"/>
  <p:hf hdr="0" ftr="0" dt="0"/>
  <p:txStyles>
    <p:titleStyle>
      <a:lvl1pPr algn="r" rtl="0" eaLnBrk="1" fontAlgn="base" hangingPunct="1">
        <a:spcBef>
          <a:spcPct val="0"/>
        </a:spcBef>
        <a:spcAft>
          <a:spcPct val="0"/>
        </a:spcAft>
        <a:defRPr sz="1800">
          <a:solidFill>
            <a:schemeClr val="tx1"/>
          </a:solidFill>
          <a:latin typeface="+mj-lt"/>
          <a:ea typeface="+mj-ea"/>
          <a:cs typeface="+mj-cs"/>
          <a:sym typeface="Helvetica Neue Light" charset="0"/>
        </a:defRPr>
      </a:lvl1pPr>
      <a:lvl2pPr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2pPr>
      <a:lvl3pPr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3pPr>
      <a:lvl4pPr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4pPr>
      <a:lvl5pPr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5pPr>
      <a:lvl6pPr marL="321374"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6pPr>
      <a:lvl7pPr marL="642750"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7pPr>
      <a:lvl8pPr marL="964124"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8pPr>
      <a:lvl9pPr marL="1285500"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41032" indent="-241032" algn="l" rtl="0" eaLnBrk="1" fontAlgn="base" hangingPunct="1">
        <a:spcBef>
          <a:spcPct val="0"/>
        </a:spcBef>
        <a:spcAft>
          <a:spcPct val="0"/>
        </a:spcAft>
        <a:defRPr sz="1400">
          <a:solidFill>
            <a:srgbClr val="727272"/>
          </a:solidFill>
          <a:latin typeface="Helvetica Neue Light"/>
          <a:ea typeface="+mn-ea"/>
          <a:cs typeface="+mn-cs"/>
          <a:sym typeface="Helvetica Neue" charset="0"/>
        </a:defRPr>
      </a:lvl1pPr>
      <a:lvl2pPr marL="522235" indent="-200859" algn="l" rtl="0" eaLnBrk="1" fontAlgn="base" hangingPunct="1">
        <a:spcBef>
          <a:spcPct val="0"/>
        </a:spcBef>
        <a:spcAft>
          <a:spcPct val="0"/>
        </a:spcAft>
        <a:defRPr sz="1400">
          <a:solidFill>
            <a:srgbClr val="727272"/>
          </a:solidFill>
          <a:latin typeface="Helvetica Neue Light"/>
          <a:ea typeface="+mn-ea"/>
          <a:cs typeface="+mn-cs"/>
          <a:sym typeface="Helvetica Neue" charset="0"/>
        </a:defRPr>
      </a:lvl2pPr>
      <a:lvl3pPr marL="803438" indent="-160688" algn="l" rtl="0" eaLnBrk="1" fontAlgn="base" hangingPunct="1">
        <a:spcBef>
          <a:spcPct val="0"/>
        </a:spcBef>
        <a:spcAft>
          <a:spcPct val="0"/>
        </a:spcAft>
        <a:defRPr sz="1400">
          <a:solidFill>
            <a:srgbClr val="727272"/>
          </a:solidFill>
          <a:latin typeface="Helvetica Neue Light"/>
          <a:ea typeface="+mn-ea"/>
          <a:cs typeface="+mn-cs"/>
          <a:sym typeface="Helvetica Neue" charset="0"/>
        </a:defRPr>
      </a:lvl3pPr>
      <a:lvl4pPr marL="1124814" indent="-160688" algn="l" rtl="0" eaLnBrk="1" fontAlgn="base" hangingPunct="1">
        <a:spcBef>
          <a:spcPct val="0"/>
        </a:spcBef>
        <a:spcAft>
          <a:spcPct val="0"/>
        </a:spcAft>
        <a:defRPr sz="1400">
          <a:solidFill>
            <a:srgbClr val="727272"/>
          </a:solidFill>
          <a:latin typeface="Helvetica Neue Light"/>
          <a:ea typeface="+mn-ea"/>
          <a:cs typeface="+mn-cs"/>
          <a:sym typeface="Helvetica Neue" charset="0"/>
        </a:defRPr>
      </a:lvl4pPr>
      <a:lvl5pPr marL="1446188" indent="-160688" algn="l" rtl="0" eaLnBrk="1" fontAlgn="base" hangingPunct="1">
        <a:spcBef>
          <a:spcPct val="0"/>
        </a:spcBef>
        <a:spcAft>
          <a:spcPct val="0"/>
        </a:spcAft>
        <a:defRPr sz="1400">
          <a:solidFill>
            <a:srgbClr val="727272"/>
          </a:solidFill>
          <a:latin typeface="Helvetica Neue Light"/>
          <a:ea typeface="+mn-ea"/>
          <a:cs typeface="+mn-cs"/>
          <a:sym typeface="Helvetica Neue" charset="0"/>
        </a:defRPr>
      </a:lvl5pPr>
      <a:lvl6pPr marL="321374" algn="l" rtl="0" eaLnBrk="1" fontAlgn="base" hangingPunct="1">
        <a:spcBef>
          <a:spcPct val="0"/>
        </a:spcBef>
        <a:spcAft>
          <a:spcPct val="0"/>
        </a:spcAft>
        <a:defRPr sz="1400">
          <a:solidFill>
            <a:srgbClr val="727272"/>
          </a:solidFill>
          <a:latin typeface="+mn-lt"/>
          <a:ea typeface="+mn-ea"/>
          <a:cs typeface="+mn-cs"/>
          <a:sym typeface="Helvetica Neue" charset="0"/>
        </a:defRPr>
      </a:lvl6pPr>
      <a:lvl7pPr marL="642750" algn="l" rtl="0" eaLnBrk="1" fontAlgn="base" hangingPunct="1">
        <a:spcBef>
          <a:spcPct val="0"/>
        </a:spcBef>
        <a:spcAft>
          <a:spcPct val="0"/>
        </a:spcAft>
        <a:defRPr sz="1400">
          <a:solidFill>
            <a:srgbClr val="727272"/>
          </a:solidFill>
          <a:latin typeface="+mn-lt"/>
          <a:ea typeface="+mn-ea"/>
          <a:cs typeface="+mn-cs"/>
          <a:sym typeface="Helvetica Neue" charset="0"/>
        </a:defRPr>
      </a:lvl7pPr>
      <a:lvl8pPr marL="964124" algn="l" rtl="0" eaLnBrk="1" fontAlgn="base" hangingPunct="1">
        <a:spcBef>
          <a:spcPct val="0"/>
        </a:spcBef>
        <a:spcAft>
          <a:spcPct val="0"/>
        </a:spcAft>
        <a:defRPr sz="1400">
          <a:solidFill>
            <a:srgbClr val="727272"/>
          </a:solidFill>
          <a:latin typeface="+mn-lt"/>
          <a:ea typeface="+mn-ea"/>
          <a:cs typeface="+mn-cs"/>
          <a:sym typeface="Helvetica Neue" charset="0"/>
        </a:defRPr>
      </a:lvl8pPr>
      <a:lvl9pPr marL="1285500" algn="l" rtl="0" eaLnBrk="1" fontAlgn="base" hangingPunct="1">
        <a:spcBef>
          <a:spcPct val="0"/>
        </a:spcBef>
        <a:spcAft>
          <a:spcPct val="0"/>
        </a:spcAft>
        <a:defRPr sz="1400">
          <a:solidFill>
            <a:srgbClr val="727272"/>
          </a:solidFill>
          <a:latin typeface="+mn-lt"/>
          <a:ea typeface="+mn-ea"/>
          <a:cs typeface="+mn-cs"/>
          <a:sym typeface="Helvetica Neue" charset="0"/>
        </a:defRPr>
      </a:lvl9pPr>
    </p:bodyStyle>
    <p:otherStyle>
      <a:defPPr>
        <a:defRPr lang="en-US"/>
      </a:defPPr>
      <a:lvl1pPr marL="0" algn="l" defTabSz="321374" rtl="0" eaLnBrk="1" latinLnBrk="0" hangingPunct="1">
        <a:defRPr sz="1300" kern="1200">
          <a:solidFill>
            <a:schemeClr val="tx1"/>
          </a:solidFill>
          <a:latin typeface="+mn-lt"/>
          <a:ea typeface="+mn-ea"/>
          <a:cs typeface="+mn-cs"/>
        </a:defRPr>
      </a:lvl1pPr>
      <a:lvl2pPr marL="321374" algn="l" defTabSz="321374" rtl="0" eaLnBrk="1" latinLnBrk="0" hangingPunct="1">
        <a:defRPr sz="1300" kern="1200">
          <a:solidFill>
            <a:schemeClr val="tx1"/>
          </a:solidFill>
          <a:latin typeface="+mn-lt"/>
          <a:ea typeface="+mn-ea"/>
          <a:cs typeface="+mn-cs"/>
        </a:defRPr>
      </a:lvl2pPr>
      <a:lvl3pPr marL="642750" algn="l" defTabSz="321374" rtl="0" eaLnBrk="1" latinLnBrk="0" hangingPunct="1">
        <a:defRPr sz="1300" kern="1200">
          <a:solidFill>
            <a:schemeClr val="tx1"/>
          </a:solidFill>
          <a:latin typeface="+mn-lt"/>
          <a:ea typeface="+mn-ea"/>
          <a:cs typeface="+mn-cs"/>
        </a:defRPr>
      </a:lvl3pPr>
      <a:lvl4pPr marL="964124" algn="l" defTabSz="321374" rtl="0" eaLnBrk="1" latinLnBrk="0" hangingPunct="1">
        <a:defRPr sz="1300" kern="1200">
          <a:solidFill>
            <a:schemeClr val="tx1"/>
          </a:solidFill>
          <a:latin typeface="+mn-lt"/>
          <a:ea typeface="+mn-ea"/>
          <a:cs typeface="+mn-cs"/>
        </a:defRPr>
      </a:lvl4pPr>
      <a:lvl5pPr marL="1285500" algn="l" defTabSz="321374" rtl="0" eaLnBrk="1" latinLnBrk="0" hangingPunct="1">
        <a:defRPr sz="1300" kern="1200">
          <a:solidFill>
            <a:schemeClr val="tx1"/>
          </a:solidFill>
          <a:latin typeface="+mn-lt"/>
          <a:ea typeface="+mn-ea"/>
          <a:cs typeface="+mn-cs"/>
        </a:defRPr>
      </a:lvl5pPr>
      <a:lvl6pPr marL="1606877" algn="l" defTabSz="321374" rtl="0" eaLnBrk="1" latinLnBrk="0" hangingPunct="1">
        <a:defRPr sz="1300" kern="1200">
          <a:solidFill>
            <a:schemeClr val="tx1"/>
          </a:solidFill>
          <a:latin typeface="+mn-lt"/>
          <a:ea typeface="+mn-ea"/>
          <a:cs typeface="+mn-cs"/>
        </a:defRPr>
      </a:lvl6pPr>
      <a:lvl7pPr marL="1928250" algn="l" defTabSz="321374" rtl="0" eaLnBrk="1" latinLnBrk="0" hangingPunct="1">
        <a:defRPr sz="1300" kern="1200">
          <a:solidFill>
            <a:schemeClr val="tx1"/>
          </a:solidFill>
          <a:latin typeface="+mn-lt"/>
          <a:ea typeface="+mn-ea"/>
          <a:cs typeface="+mn-cs"/>
        </a:defRPr>
      </a:lvl7pPr>
      <a:lvl8pPr marL="2249626" algn="l" defTabSz="321374" rtl="0" eaLnBrk="1" latinLnBrk="0" hangingPunct="1">
        <a:defRPr sz="1300" kern="1200">
          <a:solidFill>
            <a:schemeClr val="tx1"/>
          </a:solidFill>
          <a:latin typeface="+mn-lt"/>
          <a:ea typeface="+mn-ea"/>
          <a:cs typeface="+mn-cs"/>
        </a:defRPr>
      </a:lvl8pPr>
      <a:lvl9pPr marL="2571001" algn="l" defTabSz="321374"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body" idx="1"/>
          </p:nvPr>
        </p:nvSpPr>
        <p:spPr bwMode="auto">
          <a:xfrm>
            <a:off x="303609" y="6197203"/>
            <a:ext cx="5804297"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705" tIns="35705" rIns="35705" bIns="35705" numCol="1" anchor="t" anchorCtr="0" compatLnSpc="1">
            <a:prstTxWarp prst="textNoShape">
              <a:avLst/>
            </a:prstTxWarp>
          </a:bodyPr>
          <a:lstStyle/>
          <a:p>
            <a:pPr lvl="0"/>
            <a:r>
              <a:rPr lang="en-US" dirty="0" smtClean="0">
                <a:sym typeface="Helvetica Neue" charset="0"/>
              </a:rPr>
              <a:t>Click to edit Master text styles</a:t>
            </a:r>
          </a:p>
          <a:p>
            <a:pPr lvl="1"/>
            <a:r>
              <a:rPr lang="en-US" dirty="0" smtClean="0">
                <a:sym typeface="Helvetica Neue" charset="0"/>
              </a:rPr>
              <a:t>Second level</a:t>
            </a:r>
          </a:p>
          <a:p>
            <a:pPr lvl="2"/>
            <a:r>
              <a:rPr lang="en-US" dirty="0" smtClean="0">
                <a:sym typeface="Helvetica Neue" charset="0"/>
              </a:rPr>
              <a:t>Third level</a:t>
            </a:r>
          </a:p>
          <a:p>
            <a:pPr lvl="3"/>
            <a:r>
              <a:rPr lang="en-US" dirty="0" smtClean="0">
                <a:sym typeface="Helvetica Neue" charset="0"/>
              </a:rPr>
              <a:t>Fourth level</a:t>
            </a:r>
          </a:p>
          <a:p>
            <a:pPr lvl="4"/>
            <a:r>
              <a:rPr lang="en-US" dirty="0" smtClean="0">
                <a:sym typeface="Helvetica Neue" charset="0"/>
              </a:rPr>
              <a:t>Fifth level</a:t>
            </a:r>
            <a:endParaRPr lang="en-US" dirty="0">
              <a:sym typeface="Helvetica Neue" charset="0"/>
            </a:endParaRPr>
          </a:p>
        </p:txBody>
      </p:sp>
      <p:sp>
        <p:nvSpPr>
          <p:cNvPr id="7171" name="Line 2"/>
          <p:cNvSpPr>
            <a:spLocks noChangeShapeType="1"/>
          </p:cNvSpPr>
          <p:nvPr/>
        </p:nvSpPr>
        <p:spPr bwMode="auto">
          <a:xfrm flipH="1">
            <a:off x="3124275" y="1249047"/>
            <a:ext cx="1116" cy="3564061"/>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dirty="0">
              <a:latin typeface="Helvetica Neue Light"/>
            </a:endParaRPr>
          </a:p>
        </p:txBody>
      </p:sp>
      <p:sp>
        <p:nvSpPr>
          <p:cNvPr id="7172" name="Line 3"/>
          <p:cNvSpPr>
            <a:spLocks noChangeShapeType="1"/>
          </p:cNvSpPr>
          <p:nvPr/>
        </p:nvSpPr>
        <p:spPr bwMode="auto">
          <a:xfrm flipH="1">
            <a:off x="6008564" y="1249047"/>
            <a:ext cx="1116" cy="3564061"/>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dirty="0">
              <a:latin typeface="Helvetica Neue Light"/>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xmlns:p14="http://schemas.microsoft.com/office/powerpoint/2010/main"/>
  <p:hf hdr="0" ftr="0" dt="0"/>
  <p:txStyles>
    <p:titleStyle>
      <a:lvl1pPr algn="r" rtl="0" eaLnBrk="1" fontAlgn="base" hangingPunct="1">
        <a:spcBef>
          <a:spcPct val="0"/>
        </a:spcBef>
        <a:spcAft>
          <a:spcPct val="0"/>
        </a:spcAft>
        <a:defRPr sz="1800">
          <a:solidFill>
            <a:schemeClr val="tx1"/>
          </a:solidFill>
          <a:latin typeface="+mj-lt"/>
          <a:ea typeface="+mj-ea"/>
          <a:cs typeface="+mj-cs"/>
          <a:sym typeface="Helvetica Neue Light" charset="0"/>
        </a:defRPr>
      </a:lvl1pPr>
      <a:lvl2pPr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2pPr>
      <a:lvl3pPr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3pPr>
      <a:lvl4pPr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4pPr>
      <a:lvl5pPr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5pPr>
      <a:lvl6pPr marL="321357"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6pPr>
      <a:lvl7pPr marL="642717"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7pPr>
      <a:lvl8pPr marL="964075"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8pPr>
      <a:lvl9pPr marL="1285434"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41020" indent="-241020" algn="l" rtl="0" eaLnBrk="1" fontAlgn="base" hangingPunct="1">
        <a:spcBef>
          <a:spcPct val="0"/>
        </a:spcBef>
        <a:spcAft>
          <a:spcPct val="0"/>
        </a:spcAft>
        <a:defRPr sz="1400">
          <a:solidFill>
            <a:srgbClr val="727272"/>
          </a:solidFill>
          <a:latin typeface="Helvetica Neue Light"/>
          <a:ea typeface="+mn-ea"/>
          <a:cs typeface="+mn-cs"/>
          <a:sym typeface="Helvetica Neue" charset="0"/>
        </a:defRPr>
      </a:lvl1pPr>
      <a:lvl2pPr marL="522209" indent="-200849" algn="l" rtl="0" eaLnBrk="1" fontAlgn="base" hangingPunct="1">
        <a:spcBef>
          <a:spcPct val="0"/>
        </a:spcBef>
        <a:spcAft>
          <a:spcPct val="0"/>
        </a:spcAft>
        <a:defRPr sz="1400">
          <a:solidFill>
            <a:srgbClr val="727272"/>
          </a:solidFill>
          <a:latin typeface="Helvetica Neue Light"/>
          <a:ea typeface="+mn-ea"/>
          <a:cs typeface="+mn-cs"/>
          <a:sym typeface="Helvetica Neue" charset="0"/>
        </a:defRPr>
      </a:lvl2pPr>
      <a:lvl3pPr marL="803397" indent="-160679" algn="l" rtl="0" eaLnBrk="1" fontAlgn="base" hangingPunct="1">
        <a:spcBef>
          <a:spcPct val="0"/>
        </a:spcBef>
        <a:spcAft>
          <a:spcPct val="0"/>
        </a:spcAft>
        <a:defRPr sz="1400">
          <a:solidFill>
            <a:srgbClr val="727272"/>
          </a:solidFill>
          <a:latin typeface="Helvetica Neue Light"/>
          <a:ea typeface="+mn-ea"/>
          <a:cs typeface="+mn-cs"/>
          <a:sym typeface="Helvetica Neue" charset="0"/>
        </a:defRPr>
      </a:lvl3pPr>
      <a:lvl4pPr marL="1124756" indent="-160679" algn="l" rtl="0" eaLnBrk="1" fontAlgn="base" hangingPunct="1">
        <a:spcBef>
          <a:spcPct val="0"/>
        </a:spcBef>
        <a:spcAft>
          <a:spcPct val="0"/>
        </a:spcAft>
        <a:defRPr sz="1400">
          <a:solidFill>
            <a:srgbClr val="727272"/>
          </a:solidFill>
          <a:latin typeface="Helvetica Neue Light"/>
          <a:ea typeface="+mn-ea"/>
          <a:cs typeface="+mn-cs"/>
          <a:sym typeface="Helvetica Neue" charset="0"/>
        </a:defRPr>
      </a:lvl4pPr>
      <a:lvl5pPr marL="1446114" indent="-160679" algn="l" rtl="0" eaLnBrk="1" fontAlgn="base" hangingPunct="1">
        <a:spcBef>
          <a:spcPct val="0"/>
        </a:spcBef>
        <a:spcAft>
          <a:spcPct val="0"/>
        </a:spcAft>
        <a:defRPr sz="1400">
          <a:solidFill>
            <a:srgbClr val="727272"/>
          </a:solidFill>
          <a:latin typeface="Helvetica Neue Light"/>
          <a:ea typeface="+mn-ea"/>
          <a:cs typeface="+mn-cs"/>
          <a:sym typeface="Helvetica Neue" charset="0"/>
        </a:defRPr>
      </a:lvl5pPr>
      <a:lvl6pPr marL="321357" algn="l" rtl="0" eaLnBrk="1" fontAlgn="base" hangingPunct="1">
        <a:spcBef>
          <a:spcPct val="0"/>
        </a:spcBef>
        <a:spcAft>
          <a:spcPct val="0"/>
        </a:spcAft>
        <a:defRPr sz="1400">
          <a:solidFill>
            <a:srgbClr val="727272"/>
          </a:solidFill>
          <a:latin typeface="+mn-lt"/>
          <a:ea typeface="+mn-ea"/>
          <a:cs typeface="+mn-cs"/>
          <a:sym typeface="Helvetica Neue" charset="0"/>
        </a:defRPr>
      </a:lvl6pPr>
      <a:lvl7pPr marL="642717" algn="l" rtl="0" eaLnBrk="1" fontAlgn="base" hangingPunct="1">
        <a:spcBef>
          <a:spcPct val="0"/>
        </a:spcBef>
        <a:spcAft>
          <a:spcPct val="0"/>
        </a:spcAft>
        <a:defRPr sz="1400">
          <a:solidFill>
            <a:srgbClr val="727272"/>
          </a:solidFill>
          <a:latin typeface="+mn-lt"/>
          <a:ea typeface="+mn-ea"/>
          <a:cs typeface="+mn-cs"/>
          <a:sym typeface="Helvetica Neue" charset="0"/>
        </a:defRPr>
      </a:lvl7pPr>
      <a:lvl8pPr marL="964075" algn="l" rtl="0" eaLnBrk="1" fontAlgn="base" hangingPunct="1">
        <a:spcBef>
          <a:spcPct val="0"/>
        </a:spcBef>
        <a:spcAft>
          <a:spcPct val="0"/>
        </a:spcAft>
        <a:defRPr sz="1400">
          <a:solidFill>
            <a:srgbClr val="727272"/>
          </a:solidFill>
          <a:latin typeface="+mn-lt"/>
          <a:ea typeface="+mn-ea"/>
          <a:cs typeface="+mn-cs"/>
          <a:sym typeface="Helvetica Neue" charset="0"/>
        </a:defRPr>
      </a:lvl8pPr>
      <a:lvl9pPr marL="1285434" algn="l" rtl="0" eaLnBrk="1" fontAlgn="base" hangingPunct="1">
        <a:spcBef>
          <a:spcPct val="0"/>
        </a:spcBef>
        <a:spcAft>
          <a:spcPct val="0"/>
        </a:spcAft>
        <a:defRPr sz="1400">
          <a:solidFill>
            <a:srgbClr val="727272"/>
          </a:solidFill>
          <a:latin typeface="+mn-lt"/>
          <a:ea typeface="+mn-ea"/>
          <a:cs typeface="+mn-cs"/>
          <a:sym typeface="Helvetica Neue" charset="0"/>
        </a:defRPr>
      </a:lvl9pPr>
    </p:bodyStyle>
    <p:otherStyle>
      <a:defPPr>
        <a:defRPr lang="en-US"/>
      </a:defPPr>
      <a:lvl1pPr marL="0" algn="l" defTabSz="321357" rtl="0" eaLnBrk="1" latinLnBrk="0" hangingPunct="1">
        <a:defRPr sz="1300" kern="1200">
          <a:solidFill>
            <a:schemeClr val="tx1"/>
          </a:solidFill>
          <a:latin typeface="+mn-lt"/>
          <a:ea typeface="+mn-ea"/>
          <a:cs typeface="+mn-cs"/>
        </a:defRPr>
      </a:lvl1pPr>
      <a:lvl2pPr marL="321357" algn="l" defTabSz="321357" rtl="0" eaLnBrk="1" latinLnBrk="0" hangingPunct="1">
        <a:defRPr sz="1300" kern="1200">
          <a:solidFill>
            <a:schemeClr val="tx1"/>
          </a:solidFill>
          <a:latin typeface="+mn-lt"/>
          <a:ea typeface="+mn-ea"/>
          <a:cs typeface="+mn-cs"/>
        </a:defRPr>
      </a:lvl2pPr>
      <a:lvl3pPr marL="642717" algn="l" defTabSz="321357" rtl="0" eaLnBrk="1" latinLnBrk="0" hangingPunct="1">
        <a:defRPr sz="1300" kern="1200">
          <a:solidFill>
            <a:schemeClr val="tx1"/>
          </a:solidFill>
          <a:latin typeface="+mn-lt"/>
          <a:ea typeface="+mn-ea"/>
          <a:cs typeface="+mn-cs"/>
        </a:defRPr>
      </a:lvl3pPr>
      <a:lvl4pPr marL="964075" algn="l" defTabSz="321357" rtl="0" eaLnBrk="1" latinLnBrk="0" hangingPunct="1">
        <a:defRPr sz="1300" kern="1200">
          <a:solidFill>
            <a:schemeClr val="tx1"/>
          </a:solidFill>
          <a:latin typeface="+mn-lt"/>
          <a:ea typeface="+mn-ea"/>
          <a:cs typeface="+mn-cs"/>
        </a:defRPr>
      </a:lvl4pPr>
      <a:lvl5pPr marL="1285434" algn="l" defTabSz="321357" rtl="0" eaLnBrk="1" latinLnBrk="0" hangingPunct="1">
        <a:defRPr sz="1300" kern="1200">
          <a:solidFill>
            <a:schemeClr val="tx1"/>
          </a:solidFill>
          <a:latin typeface="+mn-lt"/>
          <a:ea typeface="+mn-ea"/>
          <a:cs typeface="+mn-cs"/>
        </a:defRPr>
      </a:lvl5pPr>
      <a:lvl6pPr marL="1606794" algn="l" defTabSz="321357" rtl="0" eaLnBrk="1" latinLnBrk="0" hangingPunct="1">
        <a:defRPr sz="1300" kern="1200">
          <a:solidFill>
            <a:schemeClr val="tx1"/>
          </a:solidFill>
          <a:latin typeface="+mn-lt"/>
          <a:ea typeface="+mn-ea"/>
          <a:cs typeface="+mn-cs"/>
        </a:defRPr>
      </a:lvl6pPr>
      <a:lvl7pPr marL="1928151" algn="l" defTabSz="321357" rtl="0" eaLnBrk="1" latinLnBrk="0" hangingPunct="1">
        <a:defRPr sz="1300" kern="1200">
          <a:solidFill>
            <a:schemeClr val="tx1"/>
          </a:solidFill>
          <a:latin typeface="+mn-lt"/>
          <a:ea typeface="+mn-ea"/>
          <a:cs typeface="+mn-cs"/>
        </a:defRPr>
      </a:lvl7pPr>
      <a:lvl8pPr marL="2249511" algn="l" defTabSz="321357" rtl="0" eaLnBrk="1" latinLnBrk="0" hangingPunct="1">
        <a:defRPr sz="1300" kern="1200">
          <a:solidFill>
            <a:schemeClr val="tx1"/>
          </a:solidFill>
          <a:latin typeface="+mn-lt"/>
          <a:ea typeface="+mn-ea"/>
          <a:cs typeface="+mn-cs"/>
        </a:defRPr>
      </a:lvl8pPr>
      <a:lvl9pPr marL="2570870" algn="l" defTabSz="321357" rtl="0" eaLnBrk="1" latinLnBrk="0" hangingPunct="1">
        <a:defRPr sz="1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body" idx="1"/>
          </p:nvPr>
        </p:nvSpPr>
        <p:spPr bwMode="auto">
          <a:xfrm>
            <a:off x="303609" y="6197203"/>
            <a:ext cx="5804297"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703" tIns="35703" rIns="35703" bIns="35703" numCol="1" anchor="t" anchorCtr="0" compatLnSpc="1">
            <a:prstTxWarp prst="textNoShape">
              <a:avLst/>
            </a:prstTxWarp>
          </a:bodyPr>
          <a:lstStyle/>
          <a:p>
            <a:pPr lvl="0"/>
            <a:r>
              <a:rPr lang="en-US" dirty="0" smtClean="0">
                <a:sym typeface="Helvetica Neue" charset="0"/>
              </a:rPr>
              <a:t>Click to edit Master text styles</a:t>
            </a:r>
          </a:p>
          <a:p>
            <a:pPr lvl="1"/>
            <a:r>
              <a:rPr lang="en-US" dirty="0" smtClean="0">
                <a:sym typeface="Helvetica Neue" charset="0"/>
              </a:rPr>
              <a:t>Second level</a:t>
            </a:r>
          </a:p>
          <a:p>
            <a:pPr lvl="2"/>
            <a:r>
              <a:rPr lang="en-US" dirty="0" smtClean="0">
                <a:sym typeface="Helvetica Neue" charset="0"/>
              </a:rPr>
              <a:t>Third level</a:t>
            </a:r>
          </a:p>
          <a:p>
            <a:pPr lvl="3"/>
            <a:r>
              <a:rPr lang="en-US" dirty="0" smtClean="0">
                <a:sym typeface="Helvetica Neue" charset="0"/>
              </a:rPr>
              <a:t>Fourth level</a:t>
            </a:r>
          </a:p>
          <a:p>
            <a:pPr lvl="4"/>
            <a:r>
              <a:rPr lang="en-US" dirty="0" smtClean="0">
                <a:sym typeface="Helvetica Neue" charset="0"/>
              </a:rPr>
              <a:t>Fifth level</a:t>
            </a:r>
            <a:endParaRPr lang="en-US" dirty="0">
              <a:sym typeface="Helvetica Neue" charset="0"/>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xmlns:p14="http://schemas.microsoft.com/office/powerpoint/2010/main"/>
  <p:hf hdr="0" ftr="0" dt="0"/>
  <p:txStyles>
    <p:titleStyle>
      <a:lvl1pPr algn="r" rtl="0" eaLnBrk="1" fontAlgn="base" hangingPunct="1">
        <a:spcBef>
          <a:spcPct val="0"/>
        </a:spcBef>
        <a:spcAft>
          <a:spcPct val="0"/>
        </a:spcAft>
        <a:defRPr sz="1800">
          <a:solidFill>
            <a:schemeClr val="tx1"/>
          </a:solidFill>
          <a:latin typeface="+mj-lt"/>
          <a:ea typeface="+mj-ea"/>
          <a:cs typeface="+mj-cs"/>
          <a:sym typeface="Helvetica Neue Light" charset="0"/>
        </a:defRPr>
      </a:lvl1pPr>
      <a:lvl2pPr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2pPr>
      <a:lvl3pPr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3pPr>
      <a:lvl4pPr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4pPr>
      <a:lvl5pPr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5pPr>
      <a:lvl6pPr marL="321341"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6pPr>
      <a:lvl7pPr marL="642684"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7pPr>
      <a:lvl8pPr marL="964025"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8pPr>
      <a:lvl9pPr marL="1285368"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41008" indent="-241008" algn="l" rtl="0" eaLnBrk="1" fontAlgn="base" hangingPunct="1">
        <a:spcBef>
          <a:spcPct val="0"/>
        </a:spcBef>
        <a:spcAft>
          <a:spcPct val="0"/>
        </a:spcAft>
        <a:defRPr sz="1400">
          <a:solidFill>
            <a:srgbClr val="727272"/>
          </a:solidFill>
          <a:latin typeface="Helvetica Neue Light"/>
          <a:ea typeface="+mn-ea"/>
          <a:cs typeface="+mn-cs"/>
          <a:sym typeface="Helvetica Neue" charset="0"/>
        </a:defRPr>
      </a:lvl1pPr>
      <a:lvl2pPr marL="522183" indent="-200838" algn="l" rtl="0" eaLnBrk="1" fontAlgn="base" hangingPunct="1">
        <a:spcBef>
          <a:spcPct val="0"/>
        </a:spcBef>
        <a:spcAft>
          <a:spcPct val="0"/>
        </a:spcAft>
        <a:defRPr sz="1400">
          <a:solidFill>
            <a:srgbClr val="727272"/>
          </a:solidFill>
          <a:latin typeface="Helvetica Neue Light"/>
          <a:ea typeface="+mn-ea"/>
          <a:cs typeface="+mn-cs"/>
          <a:sym typeface="Helvetica Neue" charset="0"/>
        </a:defRPr>
      </a:lvl2pPr>
      <a:lvl3pPr marL="803356" indent="-160671" algn="l" rtl="0" eaLnBrk="1" fontAlgn="base" hangingPunct="1">
        <a:spcBef>
          <a:spcPct val="0"/>
        </a:spcBef>
        <a:spcAft>
          <a:spcPct val="0"/>
        </a:spcAft>
        <a:defRPr sz="1400">
          <a:solidFill>
            <a:srgbClr val="727272"/>
          </a:solidFill>
          <a:latin typeface="Helvetica Neue Light"/>
          <a:ea typeface="+mn-ea"/>
          <a:cs typeface="+mn-cs"/>
          <a:sym typeface="Helvetica Neue" charset="0"/>
        </a:defRPr>
      </a:lvl3pPr>
      <a:lvl4pPr marL="1124698" indent="-160671" algn="l" rtl="0" eaLnBrk="1" fontAlgn="base" hangingPunct="1">
        <a:spcBef>
          <a:spcPct val="0"/>
        </a:spcBef>
        <a:spcAft>
          <a:spcPct val="0"/>
        </a:spcAft>
        <a:defRPr sz="1400">
          <a:solidFill>
            <a:srgbClr val="727272"/>
          </a:solidFill>
          <a:latin typeface="Helvetica Neue Light"/>
          <a:ea typeface="+mn-ea"/>
          <a:cs typeface="+mn-cs"/>
          <a:sym typeface="Helvetica Neue" charset="0"/>
        </a:defRPr>
      </a:lvl4pPr>
      <a:lvl5pPr marL="1446040" indent="-160671" algn="l" rtl="0" eaLnBrk="1" fontAlgn="base" hangingPunct="1">
        <a:spcBef>
          <a:spcPct val="0"/>
        </a:spcBef>
        <a:spcAft>
          <a:spcPct val="0"/>
        </a:spcAft>
        <a:defRPr sz="1400">
          <a:solidFill>
            <a:srgbClr val="727272"/>
          </a:solidFill>
          <a:latin typeface="Helvetica Neue Light"/>
          <a:ea typeface="+mn-ea"/>
          <a:cs typeface="+mn-cs"/>
          <a:sym typeface="Helvetica Neue" charset="0"/>
        </a:defRPr>
      </a:lvl5pPr>
      <a:lvl6pPr marL="321341" algn="l" rtl="0" eaLnBrk="1" fontAlgn="base" hangingPunct="1">
        <a:spcBef>
          <a:spcPct val="0"/>
        </a:spcBef>
        <a:spcAft>
          <a:spcPct val="0"/>
        </a:spcAft>
        <a:defRPr sz="1400">
          <a:solidFill>
            <a:srgbClr val="727272"/>
          </a:solidFill>
          <a:latin typeface="+mn-lt"/>
          <a:ea typeface="+mn-ea"/>
          <a:cs typeface="+mn-cs"/>
          <a:sym typeface="Helvetica Neue" charset="0"/>
        </a:defRPr>
      </a:lvl6pPr>
      <a:lvl7pPr marL="642684" algn="l" rtl="0" eaLnBrk="1" fontAlgn="base" hangingPunct="1">
        <a:spcBef>
          <a:spcPct val="0"/>
        </a:spcBef>
        <a:spcAft>
          <a:spcPct val="0"/>
        </a:spcAft>
        <a:defRPr sz="1400">
          <a:solidFill>
            <a:srgbClr val="727272"/>
          </a:solidFill>
          <a:latin typeface="+mn-lt"/>
          <a:ea typeface="+mn-ea"/>
          <a:cs typeface="+mn-cs"/>
          <a:sym typeface="Helvetica Neue" charset="0"/>
        </a:defRPr>
      </a:lvl7pPr>
      <a:lvl8pPr marL="964025" algn="l" rtl="0" eaLnBrk="1" fontAlgn="base" hangingPunct="1">
        <a:spcBef>
          <a:spcPct val="0"/>
        </a:spcBef>
        <a:spcAft>
          <a:spcPct val="0"/>
        </a:spcAft>
        <a:defRPr sz="1400">
          <a:solidFill>
            <a:srgbClr val="727272"/>
          </a:solidFill>
          <a:latin typeface="+mn-lt"/>
          <a:ea typeface="+mn-ea"/>
          <a:cs typeface="+mn-cs"/>
          <a:sym typeface="Helvetica Neue" charset="0"/>
        </a:defRPr>
      </a:lvl8pPr>
      <a:lvl9pPr marL="1285368" algn="l" rtl="0" eaLnBrk="1" fontAlgn="base" hangingPunct="1">
        <a:spcBef>
          <a:spcPct val="0"/>
        </a:spcBef>
        <a:spcAft>
          <a:spcPct val="0"/>
        </a:spcAft>
        <a:defRPr sz="1400">
          <a:solidFill>
            <a:srgbClr val="727272"/>
          </a:solidFill>
          <a:latin typeface="+mn-lt"/>
          <a:ea typeface="+mn-ea"/>
          <a:cs typeface="+mn-cs"/>
          <a:sym typeface="Helvetica Neue" charset="0"/>
        </a:defRPr>
      </a:lvl9pPr>
    </p:bodyStyle>
    <p:otherStyle>
      <a:defPPr>
        <a:defRPr lang="en-US"/>
      </a:defPPr>
      <a:lvl1pPr marL="0" algn="l" defTabSz="321341" rtl="0" eaLnBrk="1" latinLnBrk="0" hangingPunct="1">
        <a:defRPr sz="1300" kern="1200">
          <a:solidFill>
            <a:schemeClr val="tx1"/>
          </a:solidFill>
          <a:latin typeface="+mn-lt"/>
          <a:ea typeface="+mn-ea"/>
          <a:cs typeface="+mn-cs"/>
        </a:defRPr>
      </a:lvl1pPr>
      <a:lvl2pPr marL="321341" algn="l" defTabSz="321341" rtl="0" eaLnBrk="1" latinLnBrk="0" hangingPunct="1">
        <a:defRPr sz="1300" kern="1200">
          <a:solidFill>
            <a:schemeClr val="tx1"/>
          </a:solidFill>
          <a:latin typeface="+mn-lt"/>
          <a:ea typeface="+mn-ea"/>
          <a:cs typeface="+mn-cs"/>
        </a:defRPr>
      </a:lvl2pPr>
      <a:lvl3pPr marL="642684" algn="l" defTabSz="321341" rtl="0" eaLnBrk="1" latinLnBrk="0" hangingPunct="1">
        <a:defRPr sz="1300" kern="1200">
          <a:solidFill>
            <a:schemeClr val="tx1"/>
          </a:solidFill>
          <a:latin typeface="+mn-lt"/>
          <a:ea typeface="+mn-ea"/>
          <a:cs typeface="+mn-cs"/>
        </a:defRPr>
      </a:lvl3pPr>
      <a:lvl4pPr marL="964025" algn="l" defTabSz="321341" rtl="0" eaLnBrk="1" latinLnBrk="0" hangingPunct="1">
        <a:defRPr sz="1300" kern="1200">
          <a:solidFill>
            <a:schemeClr val="tx1"/>
          </a:solidFill>
          <a:latin typeface="+mn-lt"/>
          <a:ea typeface="+mn-ea"/>
          <a:cs typeface="+mn-cs"/>
        </a:defRPr>
      </a:lvl4pPr>
      <a:lvl5pPr marL="1285368" algn="l" defTabSz="321341" rtl="0" eaLnBrk="1" latinLnBrk="0" hangingPunct="1">
        <a:defRPr sz="1300" kern="1200">
          <a:solidFill>
            <a:schemeClr val="tx1"/>
          </a:solidFill>
          <a:latin typeface="+mn-lt"/>
          <a:ea typeface="+mn-ea"/>
          <a:cs typeface="+mn-cs"/>
        </a:defRPr>
      </a:lvl5pPr>
      <a:lvl6pPr marL="1606711" algn="l" defTabSz="321341" rtl="0" eaLnBrk="1" latinLnBrk="0" hangingPunct="1">
        <a:defRPr sz="1300" kern="1200">
          <a:solidFill>
            <a:schemeClr val="tx1"/>
          </a:solidFill>
          <a:latin typeface="+mn-lt"/>
          <a:ea typeface="+mn-ea"/>
          <a:cs typeface="+mn-cs"/>
        </a:defRPr>
      </a:lvl6pPr>
      <a:lvl7pPr marL="1928052" algn="l" defTabSz="321341" rtl="0" eaLnBrk="1" latinLnBrk="0" hangingPunct="1">
        <a:defRPr sz="1300" kern="1200">
          <a:solidFill>
            <a:schemeClr val="tx1"/>
          </a:solidFill>
          <a:latin typeface="+mn-lt"/>
          <a:ea typeface="+mn-ea"/>
          <a:cs typeface="+mn-cs"/>
        </a:defRPr>
      </a:lvl7pPr>
      <a:lvl8pPr marL="2249396" algn="l" defTabSz="321341" rtl="0" eaLnBrk="1" latinLnBrk="0" hangingPunct="1">
        <a:defRPr sz="1300" kern="1200">
          <a:solidFill>
            <a:schemeClr val="tx1"/>
          </a:solidFill>
          <a:latin typeface="+mn-lt"/>
          <a:ea typeface="+mn-ea"/>
          <a:cs typeface="+mn-cs"/>
        </a:defRPr>
      </a:lvl8pPr>
      <a:lvl9pPr marL="2570738" algn="l" defTabSz="321341" rtl="0" eaLnBrk="1" latinLnBrk="0" hangingPunct="1">
        <a:defRPr sz="1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body" idx="1"/>
          </p:nvPr>
        </p:nvSpPr>
        <p:spPr bwMode="auto">
          <a:xfrm>
            <a:off x="401837" y="1634133"/>
            <a:ext cx="3571875" cy="46166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701" tIns="35701" rIns="35701" bIns="35701" numCol="1" anchor="t" anchorCtr="0" compatLnSpc="1">
            <a:prstTxWarp prst="textNoShape">
              <a:avLst/>
            </a:prstTxWarp>
          </a:bodyPr>
          <a:lstStyle/>
          <a:p>
            <a:pPr lvl="0"/>
            <a:r>
              <a:rPr lang="en-US" dirty="0" smtClean="0">
                <a:sym typeface="Helvetica Neue" charset="0"/>
              </a:rPr>
              <a:t>Click to edit Master text styles</a:t>
            </a:r>
          </a:p>
          <a:p>
            <a:pPr lvl="1"/>
            <a:r>
              <a:rPr lang="en-US" dirty="0" smtClean="0">
                <a:sym typeface="Helvetica Neue" charset="0"/>
              </a:rPr>
              <a:t>Second level</a:t>
            </a:r>
          </a:p>
          <a:p>
            <a:pPr lvl="2"/>
            <a:r>
              <a:rPr lang="en-US" dirty="0" smtClean="0">
                <a:sym typeface="Helvetica Neue" charset="0"/>
              </a:rPr>
              <a:t>Third level</a:t>
            </a:r>
          </a:p>
          <a:p>
            <a:pPr lvl="3"/>
            <a:r>
              <a:rPr lang="en-US" dirty="0" smtClean="0">
                <a:sym typeface="Helvetica Neue" charset="0"/>
              </a:rPr>
              <a:t>Fourth level</a:t>
            </a:r>
          </a:p>
          <a:p>
            <a:pPr lvl="4"/>
            <a:r>
              <a:rPr lang="en-US" dirty="0" smtClean="0">
                <a:sym typeface="Helvetica Neue" charset="0"/>
              </a:rPr>
              <a:t>Fifth level</a:t>
            </a:r>
            <a:endParaRPr lang="en-US" dirty="0">
              <a:sym typeface="Helvetica Neue" charset="0"/>
            </a:endParaRPr>
          </a:p>
        </p:txBody>
      </p:sp>
      <p:sp>
        <p:nvSpPr>
          <p:cNvPr id="9219" name="Line 2"/>
          <p:cNvSpPr>
            <a:spLocks noChangeShapeType="1"/>
          </p:cNvSpPr>
          <p:nvPr/>
        </p:nvSpPr>
        <p:spPr bwMode="auto">
          <a:xfrm>
            <a:off x="455414" y="1384102"/>
            <a:ext cx="3429000"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dirty="0">
              <a:latin typeface="Helvetica Neue Light"/>
            </a:endParaRPr>
          </a:p>
        </p:txBody>
      </p:sp>
      <p:sp>
        <p:nvSpPr>
          <p:cNvPr id="2" name="Rectangle 3"/>
          <p:cNvSpPr>
            <a:spLocks noGrp="1" noChangeArrowheads="1"/>
          </p:cNvSpPr>
          <p:nvPr>
            <p:ph type="title"/>
          </p:nvPr>
        </p:nvSpPr>
        <p:spPr bwMode="auto">
          <a:xfrm>
            <a:off x="401837" y="232172"/>
            <a:ext cx="3571875" cy="982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701" tIns="35701" rIns="35701" bIns="35701" numCol="1" anchor="b" anchorCtr="0" compatLnSpc="1">
            <a:prstTxWarp prst="textNoShape">
              <a:avLst/>
            </a:prstTxWarp>
          </a:bodyPr>
          <a:lstStyle/>
          <a:p>
            <a:pPr lvl="0"/>
            <a:r>
              <a:rPr lang="en-US" smtClean="0">
                <a:sym typeface="Helvetica Neue Light" charset="0"/>
              </a:rPr>
              <a:t>Click to edit Master title style</a:t>
            </a:r>
            <a:endParaRPr lang="en-US">
              <a:sym typeface="Helvetica Neue Light" charset="0"/>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xmlns:p14="http://schemas.microsoft.com/office/powerpoint/2010/main"/>
  <p:hf hdr="0" ftr="0" dt="0"/>
  <p:txStyles>
    <p:titleStyle>
      <a:lvl1pPr algn="l" rtl="0" eaLnBrk="1" fontAlgn="base" hangingPunct="1">
        <a:spcBef>
          <a:spcPct val="0"/>
        </a:spcBef>
        <a:spcAft>
          <a:spcPct val="0"/>
        </a:spcAft>
        <a:defRPr sz="3000">
          <a:solidFill>
            <a:schemeClr val="tx1"/>
          </a:solidFill>
          <a:latin typeface="+mj-lt"/>
          <a:ea typeface="+mj-ea"/>
          <a:cs typeface="+mj-cs"/>
          <a:sym typeface="Helvetica Neue Light" charset="0"/>
        </a:defRPr>
      </a:lvl1pPr>
      <a:lvl2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2pPr>
      <a:lvl3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3pPr>
      <a:lvl4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4pPr>
      <a:lvl5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5pPr>
      <a:lvl6pPr marL="321324"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6pPr>
      <a:lvl7pPr marL="642651"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7pPr>
      <a:lvl8pPr marL="963975"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8pPr>
      <a:lvl9pPr marL="1285302"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187442" indent="-187442"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Helvetica Neue Light"/>
          <a:ea typeface="+mn-ea"/>
          <a:cs typeface="+mn-cs"/>
          <a:sym typeface="Helvetica Neue" charset="0"/>
        </a:defRPr>
      </a:lvl1pPr>
      <a:lvl2pPr marL="464137" indent="-187442"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Helvetica Neue Light"/>
          <a:ea typeface="+mn-ea"/>
          <a:cs typeface="+mn-cs"/>
          <a:sym typeface="Helvetica Neue" charset="0"/>
        </a:defRPr>
      </a:lvl2pPr>
      <a:lvl3pPr marL="776536" indent="-187442"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Helvetica Neue Light"/>
          <a:ea typeface="+mn-ea"/>
          <a:cs typeface="+mn-cs"/>
          <a:sym typeface="Helvetica Neue" charset="0"/>
        </a:defRPr>
      </a:lvl3pPr>
      <a:lvl4pPr marL="1088937" indent="-187442"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Helvetica Neue Light"/>
          <a:ea typeface="+mn-ea"/>
          <a:cs typeface="+mn-cs"/>
          <a:sym typeface="Helvetica Neue" charset="0"/>
        </a:defRPr>
      </a:lvl4pPr>
      <a:lvl5pPr marL="1401337" indent="-187442"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Helvetica Neue Light"/>
          <a:ea typeface="+mn-ea"/>
          <a:cs typeface="+mn-cs"/>
          <a:sym typeface="Helvetica Neue" charset="0"/>
        </a:defRPr>
      </a:lvl5pPr>
      <a:lvl6pPr marL="1722664" indent="-187442"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6pPr>
      <a:lvl7pPr marL="2043990" indent="-187442"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7pPr>
      <a:lvl8pPr marL="2365315" indent="-187442"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8pPr>
      <a:lvl9pPr marL="2686641" indent="-187442" algn="l" rtl="0" eaLnBrk="1" fontAlgn="base" hangingPunct="1">
        <a:spcBef>
          <a:spcPts val="3375"/>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9pPr>
    </p:bodyStyle>
    <p:otherStyle>
      <a:defPPr>
        <a:defRPr lang="en-US"/>
      </a:defPPr>
      <a:lvl1pPr marL="0" algn="l" defTabSz="321324" rtl="0" eaLnBrk="1" latinLnBrk="0" hangingPunct="1">
        <a:defRPr sz="1300" kern="1200">
          <a:solidFill>
            <a:schemeClr val="tx1"/>
          </a:solidFill>
          <a:latin typeface="+mn-lt"/>
          <a:ea typeface="+mn-ea"/>
          <a:cs typeface="+mn-cs"/>
        </a:defRPr>
      </a:lvl1pPr>
      <a:lvl2pPr marL="321324" algn="l" defTabSz="321324" rtl="0" eaLnBrk="1" latinLnBrk="0" hangingPunct="1">
        <a:defRPr sz="1300" kern="1200">
          <a:solidFill>
            <a:schemeClr val="tx1"/>
          </a:solidFill>
          <a:latin typeface="+mn-lt"/>
          <a:ea typeface="+mn-ea"/>
          <a:cs typeface="+mn-cs"/>
        </a:defRPr>
      </a:lvl2pPr>
      <a:lvl3pPr marL="642651" algn="l" defTabSz="321324" rtl="0" eaLnBrk="1" latinLnBrk="0" hangingPunct="1">
        <a:defRPr sz="1300" kern="1200">
          <a:solidFill>
            <a:schemeClr val="tx1"/>
          </a:solidFill>
          <a:latin typeface="+mn-lt"/>
          <a:ea typeface="+mn-ea"/>
          <a:cs typeface="+mn-cs"/>
        </a:defRPr>
      </a:lvl3pPr>
      <a:lvl4pPr marL="963975" algn="l" defTabSz="321324" rtl="0" eaLnBrk="1" latinLnBrk="0" hangingPunct="1">
        <a:defRPr sz="1300" kern="1200">
          <a:solidFill>
            <a:schemeClr val="tx1"/>
          </a:solidFill>
          <a:latin typeface="+mn-lt"/>
          <a:ea typeface="+mn-ea"/>
          <a:cs typeface="+mn-cs"/>
        </a:defRPr>
      </a:lvl4pPr>
      <a:lvl5pPr marL="1285302" algn="l" defTabSz="321324" rtl="0" eaLnBrk="1" latinLnBrk="0" hangingPunct="1">
        <a:defRPr sz="1300" kern="1200">
          <a:solidFill>
            <a:schemeClr val="tx1"/>
          </a:solidFill>
          <a:latin typeface="+mn-lt"/>
          <a:ea typeface="+mn-ea"/>
          <a:cs typeface="+mn-cs"/>
        </a:defRPr>
      </a:lvl5pPr>
      <a:lvl6pPr marL="1606628" algn="l" defTabSz="321324" rtl="0" eaLnBrk="1" latinLnBrk="0" hangingPunct="1">
        <a:defRPr sz="1300" kern="1200">
          <a:solidFill>
            <a:schemeClr val="tx1"/>
          </a:solidFill>
          <a:latin typeface="+mn-lt"/>
          <a:ea typeface="+mn-ea"/>
          <a:cs typeface="+mn-cs"/>
        </a:defRPr>
      </a:lvl6pPr>
      <a:lvl7pPr marL="1927954" algn="l" defTabSz="321324" rtl="0" eaLnBrk="1" latinLnBrk="0" hangingPunct="1">
        <a:defRPr sz="1300" kern="1200">
          <a:solidFill>
            <a:schemeClr val="tx1"/>
          </a:solidFill>
          <a:latin typeface="+mn-lt"/>
          <a:ea typeface="+mn-ea"/>
          <a:cs typeface="+mn-cs"/>
        </a:defRPr>
      </a:lvl7pPr>
      <a:lvl8pPr marL="2249281" algn="l" defTabSz="321324" rtl="0" eaLnBrk="1" latinLnBrk="0" hangingPunct="1">
        <a:defRPr sz="1300" kern="1200">
          <a:solidFill>
            <a:schemeClr val="tx1"/>
          </a:solidFill>
          <a:latin typeface="+mn-lt"/>
          <a:ea typeface="+mn-ea"/>
          <a:cs typeface="+mn-cs"/>
        </a:defRPr>
      </a:lvl8pPr>
      <a:lvl9pPr marL="2570607" algn="l" defTabSz="321324" rtl="0" eaLnBrk="1" latinLnBrk="0" hangingPunct="1">
        <a:defRPr sz="13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body" idx="1"/>
          </p:nvPr>
        </p:nvSpPr>
        <p:spPr bwMode="auto">
          <a:xfrm>
            <a:off x="303609" y="6197203"/>
            <a:ext cx="5804297"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699" tIns="35699" rIns="35699" bIns="35699" numCol="1" anchor="t" anchorCtr="0" compatLnSpc="1">
            <a:prstTxWarp prst="textNoShape">
              <a:avLst/>
            </a:prstTxWarp>
          </a:bodyPr>
          <a:lstStyle/>
          <a:p>
            <a:pPr lvl="0"/>
            <a:r>
              <a:rPr lang="en-US" dirty="0" smtClean="0">
                <a:sym typeface="Helvetica Neue" charset="0"/>
              </a:rPr>
              <a:t>Click to edit Master text styles</a:t>
            </a:r>
          </a:p>
          <a:p>
            <a:pPr lvl="1"/>
            <a:r>
              <a:rPr lang="en-US" dirty="0" smtClean="0">
                <a:sym typeface="Helvetica Neue" charset="0"/>
              </a:rPr>
              <a:t>Second level</a:t>
            </a:r>
          </a:p>
          <a:p>
            <a:pPr lvl="2"/>
            <a:r>
              <a:rPr lang="en-US" dirty="0" smtClean="0">
                <a:sym typeface="Helvetica Neue" charset="0"/>
              </a:rPr>
              <a:t>Third level</a:t>
            </a:r>
          </a:p>
          <a:p>
            <a:pPr lvl="3"/>
            <a:r>
              <a:rPr lang="en-US" dirty="0" smtClean="0">
                <a:sym typeface="Helvetica Neue" charset="0"/>
              </a:rPr>
              <a:t>Fourth level</a:t>
            </a:r>
          </a:p>
          <a:p>
            <a:pPr lvl="4"/>
            <a:r>
              <a:rPr lang="en-US" dirty="0" smtClean="0">
                <a:sym typeface="Helvetica Neue" charset="0"/>
              </a:rPr>
              <a:t>Fifth level</a:t>
            </a:r>
            <a:endParaRPr lang="en-US" dirty="0">
              <a:sym typeface="Helvetica Neue" charset="0"/>
            </a:endParaRPr>
          </a:p>
        </p:txBody>
      </p:sp>
      <p:sp>
        <p:nvSpPr>
          <p:cNvPr id="10243" name="Line 2"/>
          <p:cNvSpPr>
            <a:spLocks noChangeShapeType="1"/>
          </p:cNvSpPr>
          <p:nvPr/>
        </p:nvSpPr>
        <p:spPr bwMode="auto">
          <a:xfrm flipH="1">
            <a:off x="4561955" y="365002"/>
            <a:ext cx="1116" cy="5600030"/>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dirty="0">
              <a:latin typeface="Helvetica Neue Light"/>
            </a:endParaRPr>
          </a:p>
        </p:txBody>
      </p:sp>
      <p:sp>
        <p:nvSpPr>
          <p:cNvPr id="10244" name="Line 3"/>
          <p:cNvSpPr>
            <a:spLocks noChangeShapeType="1"/>
          </p:cNvSpPr>
          <p:nvPr/>
        </p:nvSpPr>
        <p:spPr bwMode="auto">
          <a:xfrm>
            <a:off x="4561955" y="3147715"/>
            <a:ext cx="4215928" cy="0"/>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dirty="0">
              <a:latin typeface="Helvetica Neue Light"/>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xmlns:p14="http://schemas.microsoft.com/office/powerpoint/2010/main"/>
  <p:hf hdr="0" ftr="0" dt="0"/>
  <p:txStyles>
    <p:titleStyle>
      <a:lvl1pPr algn="r" rtl="0" eaLnBrk="1" fontAlgn="base" hangingPunct="1">
        <a:spcBef>
          <a:spcPct val="0"/>
        </a:spcBef>
        <a:spcAft>
          <a:spcPct val="0"/>
        </a:spcAft>
        <a:defRPr sz="1800">
          <a:solidFill>
            <a:schemeClr val="tx1"/>
          </a:solidFill>
          <a:latin typeface="+mj-lt"/>
          <a:ea typeface="+mj-ea"/>
          <a:cs typeface="+mj-cs"/>
          <a:sym typeface="Helvetica Neue Light" charset="0"/>
        </a:defRPr>
      </a:lvl1pPr>
      <a:lvl2pPr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2pPr>
      <a:lvl3pPr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3pPr>
      <a:lvl4pPr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4pPr>
      <a:lvl5pPr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5pPr>
      <a:lvl6pPr marL="321308"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6pPr>
      <a:lvl7pPr marL="642618"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7pPr>
      <a:lvl8pPr marL="963925"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8pPr>
      <a:lvl9pPr marL="1285237" algn="r" rtl="0" eaLnBrk="1" fontAlgn="base" hangingPunct="1">
        <a:spcBef>
          <a:spcPct val="0"/>
        </a:spcBef>
        <a:spcAft>
          <a:spcPct val="0"/>
        </a:spcAft>
        <a:defRPr sz="18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40984" indent="-240984" algn="l" rtl="0" eaLnBrk="1" fontAlgn="base" hangingPunct="1">
        <a:spcBef>
          <a:spcPct val="0"/>
        </a:spcBef>
        <a:spcAft>
          <a:spcPct val="0"/>
        </a:spcAft>
        <a:defRPr sz="1400">
          <a:solidFill>
            <a:srgbClr val="727272"/>
          </a:solidFill>
          <a:latin typeface="Helvetica Neue Light"/>
          <a:ea typeface="+mn-ea"/>
          <a:cs typeface="+mn-cs"/>
          <a:sym typeface="Helvetica Neue" charset="0"/>
        </a:defRPr>
      </a:lvl1pPr>
      <a:lvl2pPr marL="522130" indent="-200818" algn="l" rtl="0" eaLnBrk="1" fontAlgn="base" hangingPunct="1">
        <a:spcBef>
          <a:spcPct val="0"/>
        </a:spcBef>
        <a:spcAft>
          <a:spcPct val="0"/>
        </a:spcAft>
        <a:defRPr sz="1400">
          <a:solidFill>
            <a:srgbClr val="727272"/>
          </a:solidFill>
          <a:latin typeface="Helvetica Neue Light"/>
          <a:ea typeface="+mn-ea"/>
          <a:cs typeface="+mn-cs"/>
          <a:sym typeface="Helvetica Neue" charset="0"/>
        </a:defRPr>
      </a:lvl2pPr>
      <a:lvl3pPr marL="803274" indent="-160655" algn="l" rtl="0" eaLnBrk="1" fontAlgn="base" hangingPunct="1">
        <a:spcBef>
          <a:spcPct val="0"/>
        </a:spcBef>
        <a:spcAft>
          <a:spcPct val="0"/>
        </a:spcAft>
        <a:defRPr sz="1400">
          <a:solidFill>
            <a:srgbClr val="727272"/>
          </a:solidFill>
          <a:latin typeface="Helvetica Neue Light"/>
          <a:ea typeface="+mn-ea"/>
          <a:cs typeface="+mn-cs"/>
          <a:sym typeface="Helvetica Neue" charset="0"/>
        </a:defRPr>
      </a:lvl3pPr>
      <a:lvl4pPr marL="1124582" indent="-160655" algn="l" rtl="0" eaLnBrk="1" fontAlgn="base" hangingPunct="1">
        <a:spcBef>
          <a:spcPct val="0"/>
        </a:spcBef>
        <a:spcAft>
          <a:spcPct val="0"/>
        </a:spcAft>
        <a:defRPr sz="1400">
          <a:solidFill>
            <a:srgbClr val="727272"/>
          </a:solidFill>
          <a:latin typeface="Helvetica Neue Light"/>
          <a:ea typeface="+mn-ea"/>
          <a:cs typeface="+mn-cs"/>
          <a:sym typeface="Helvetica Neue" charset="0"/>
        </a:defRPr>
      </a:lvl4pPr>
      <a:lvl5pPr marL="1445892" indent="-160655" algn="l" rtl="0" eaLnBrk="1" fontAlgn="base" hangingPunct="1">
        <a:spcBef>
          <a:spcPct val="0"/>
        </a:spcBef>
        <a:spcAft>
          <a:spcPct val="0"/>
        </a:spcAft>
        <a:defRPr sz="1400">
          <a:solidFill>
            <a:srgbClr val="727272"/>
          </a:solidFill>
          <a:latin typeface="Helvetica Neue Light"/>
          <a:ea typeface="+mn-ea"/>
          <a:cs typeface="+mn-cs"/>
          <a:sym typeface="Helvetica Neue" charset="0"/>
        </a:defRPr>
      </a:lvl5pPr>
      <a:lvl6pPr marL="321308" algn="l" rtl="0" eaLnBrk="1" fontAlgn="base" hangingPunct="1">
        <a:spcBef>
          <a:spcPct val="0"/>
        </a:spcBef>
        <a:spcAft>
          <a:spcPct val="0"/>
        </a:spcAft>
        <a:defRPr sz="1400">
          <a:solidFill>
            <a:srgbClr val="727272"/>
          </a:solidFill>
          <a:latin typeface="+mn-lt"/>
          <a:ea typeface="+mn-ea"/>
          <a:cs typeface="+mn-cs"/>
          <a:sym typeface="Helvetica Neue" charset="0"/>
        </a:defRPr>
      </a:lvl6pPr>
      <a:lvl7pPr marL="642618" algn="l" rtl="0" eaLnBrk="1" fontAlgn="base" hangingPunct="1">
        <a:spcBef>
          <a:spcPct val="0"/>
        </a:spcBef>
        <a:spcAft>
          <a:spcPct val="0"/>
        </a:spcAft>
        <a:defRPr sz="1400">
          <a:solidFill>
            <a:srgbClr val="727272"/>
          </a:solidFill>
          <a:latin typeface="+mn-lt"/>
          <a:ea typeface="+mn-ea"/>
          <a:cs typeface="+mn-cs"/>
          <a:sym typeface="Helvetica Neue" charset="0"/>
        </a:defRPr>
      </a:lvl7pPr>
      <a:lvl8pPr marL="963925" algn="l" rtl="0" eaLnBrk="1" fontAlgn="base" hangingPunct="1">
        <a:spcBef>
          <a:spcPct val="0"/>
        </a:spcBef>
        <a:spcAft>
          <a:spcPct val="0"/>
        </a:spcAft>
        <a:defRPr sz="1400">
          <a:solidFill>
            <a:srgbClr val="727272"/>
          </a:solidFill>
          <a:latin typeface="+mn-lt"/>
          <a:ea typeface="+mn-ea"/>
          <a:cs typeface="+mn-cs"/>
          <a:sym typeface="Helvetica Neue" charset="0"/>
        </a:defRPr>
      </a:lvl8pPr>
      <a:lvl9pPr marL="1285237" algn="l" rtl="0" eaLnBrk="1" fontAlgn="base" hangingPunct="1">
        <a:spcBef>
          <a:spcPct val="0"/>
        </a:spcBef>
        <a:spcAft>
          <a:spcPct val="0"/>
        </a:spcAft>
        <a:defRPr sz="1400">
          <a:solidFill>
            <a:srgbClr val="727272"/>
          </a:solidFill>
          <a:latin typeface="+mn-lt"/>
          <a:ea typeface="+mn-ea"/>
          <a:cs typeface="+mn-cs"/>
          <a:sym typeface="Helvetica Neue" charset="0"/>
        </a:defRPr>
      </a:lvl9pPr>
    </p:bodyStyle>
    <p:otherStyle>
      <a:defPPr>
        <a:defRPr lang="en-US"/>
      </a:defPPr>
      <a:lvl1pPr marL="0" algn="l" defTabSz="321308" rtl="0" eaLnBrk="1" latinLnBrk="0" hangingPunct="1">
        <a:defRPr sz="1300" kern="1200">
          <a:solidFill>
            <a:schemeClr val="tx1"/>
          </a:solidFill>
          <a:latin typeface="+mn-lt"/>
          <a:ea typeface="+mn-ea"/>
          <a:cs typeface="+mn-cs"/>
        </a:defRPr>
      </a:lvl1pPr>
      <a:lvl2pPr marL="321308" algn="l" defTabSz="321308" rtl="0" eaLnBrk="1" latinLnBrk="0" hangingPunct="1">
        <a:defRPr sz="1300" kern="1200">
          <a:solidFill>
            <a:schemeClr val="tx1"/>
          </a:solidFill>
          <a:latin typeface="+mn-lt"/>
          <a:ea typeface="+mn-ea"/>
          <a:cs typeface="+mn-cs"/>
        </a:defRPr>
      </a:lvl2pPr>
      <a:lvl3pPr marL="642618" algn="l" defTabSz="321308" rtl="0" eaLnBrk="1" latinLnBrk="0" hangingPunct="1">
        <a:defRPr sz="1300" kern="1200">
          <a:solidFill>
            <a:schemeClr val="tx1"/>
          </a:solidFill>
          <a:latin typeface="+mn-lt"/>
          <a:ea typeface="+mn-ea"/>
          <a:cs typeface="+mn-cs"/>
        </a:defRPr>
      </a:lvl3pPr>
      <a:lvl4pPr marL="963925" algn="l" defTabSz="321308" rtl="0" eaLnBrk="1" latinLnBrk="0" hangingPunct="1">
        <a:defRPr sz="1300" kern="1200">
          <a:solidFill>
            <a:schemeClr val="tx1"/>
          </a:solidFill>
          <a:latin typeface="+mn-lt"/>
          <a:ea typeface="+mn-ea"/>
          <a:cs typeface="+mn-cs"/>
        </a:defRPr>
      </a:lvl4pPr>
      <a:lvl5pPr marL="1285237" algn="l" defTabSz="321308" rtl="0" eaLnBrk="1" latinLnBrk="0" hangingPunct="1">
        <a:defRPr sz="1300" kern="1200">
          <a:solidFill>
            <a:schemeClr val="tx1"/>
          </a:solidFill>
          <a:latin typeface="+mn-lt"/>
          <a:ea typeface="+mn-ea"/>
          <a:cs typeface="+mn-cs"/>
        </a:defRPr>
      </a:lvl5pPr>
      <a:lvl6pPr marL="1606546" algn="l" defTabSz="321308" rtl="0" eaLnBrk="1" latinLnBrk="0" hangingPunct="1">
        <a:defRPr sz="1300" kern="1200">
          <a:solidFill>
            <a:schemeClr val="tx1"/>
          </a:solidFill>
          <a:latin typeface="+mn-lt"/>
          <a:ea typeface="+mn-ea"/>
          <a:cs typeface="+mn-cs"/>
        </a:defRPr>
      </a:lvl6pPr>
      <a:lvl7pPr marL="1927855" algn="l" defTabSz="321308" rtl="0" eaLnBrk="1" latinLnBrk="0" hangingPunct="1">
        <a:defRPr sz="1300" kern="1200">
          <a:solidFill>
            <a:schemeClr val="tx1"/>
          </a:solidFill>
          <a:latin typeface="+mn-lt"/>
          <a:ea typeface="+mn-ea"/>
          <a:cs typeface="+mn-cs"/>
        </a:defRPr>
      </a:lvl7pPr>
      <a:lvl8pPr marL="2249166" algn="l" defTabSz="321308" rtl="0" eaLnBrk="1" latinLnBrk="0" hangingPunct="1">
        <a:defRPr sz="1300" kern="1200">
          <a:solidFill>
            <a:schemeClr val="tx1"/>
          </a:solidFill>
          <a:latin typeface="+mn-lt"/>
          <a:ea typeface="+mn-ea"/>
          <a:cs typeface="+mn-cs"/>
        </a:defRPr>
      </a:lvl8pPr>
      <a:lvl9pPr marL="2570475" algn="l" defTabSz="321308"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3.xml"/><Relationship Id="rId5" Type="http://schemas.openxmlformats.org/officeDocument/2006/relationships/oleObject" Target="../embeddings/oleObject1.bin"/><Relationship Id="rId6"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tags" Target="../tags/tag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5.png"/><Relationship Id="rId5" Type="http://schemas.openxmlformats.org/officeDocument/2006/relationships/image" Target="../media/image8.png"/><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2.bin"/><Relationship Id="rId5" Type="http://schemas.openxmlformats.org/officeDocument/2006/relationships/image" Target="../media/image9.emf"/><Relationship Id="rId6"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3.bin"/><Relationship Id="rId5" Type="http://schemas.openxmlformats.org/officeDocument/2006/relationships/image" Target="../media/image11.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12.emf"/><Relationship Id="rId5" Type="http://schemas.openxmlformats.org/officeDocument/2006/relationships/image" Target="../media/image13.emf"/><Relationship Id="rId6" Type="http://schemas.openxmlformats.org/officeDocument/2006/relationships/image" Target="../media/image14.emf"/><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3.xml"/><Relationship Id="rId5" Type="http://schemas.openxmlformats.org/officeDocument/2006/relationships/oleObject" Target="../embeddings/oleObject4.bin"/><Relationship Id="rId6" Type="http://schemas.openxmlformats.org/officeDocument/2006/relationships/image" Target="../media/image16.emf"/><Relationship Id="rId7" Type="http://schemas.openxmlformats.org/officeDocument/2006/relationships/oleObject" Target="../embeddings/oleObject5.bin"/><Relationship Id="rId8" Type="http://schemas.openxmlformats.org/officeDocument/2006/relationships/image" Target="../media/image17.emf"/><Relationship Id="rId1" Type="http://schemas.openxmlformats.org/officeDocument/2006/relationships/vmlDrawing" Target="../drawings/vmlDrawing4.vml"/><Relationship Id="rId2" Type="http://schemas.openxmlformats.org/officeDocument/2006/relationships/tags" Target="../tags/tag10.xml"/></Relationships>
</file>

<file path=ppt/slides/_rels/slide28.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18.emf"/><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19.emf"/><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2.xml"/><Relationship Id="rId3"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9.xml"/><Relationship Id="rId5" Type="http://schemas.openxmlformats.org/officeDocument/2006/relationships/oleObject" Target="../embeddings/oleObject6.bin"/><Relationship Id="rId6" Type="http://schemas.openxmlformats.org/officeDocument/2006/relationships/image" Target="../media/image20.emf"/><Relationship Id="rId1" Type="http://schemas.openxmlformats.org/officeDocument/2006/relationships/vmlDrawing" Target="../drawings/vmlDrawing5.vml"/><Relationship Id="rId2" Type="http://schemas.openxmlformats.org/officeDocument/2006/relationships/tags" Target="../tags/tag16.xml"/></Relationships>
</file>

<file path=ppt/slides/_rels/slide36.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2.xml"/><Relationship Id="rId3"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1.xml"/><Relationship Id="rId5" Type="http://schemas.openxmlformats.org/officeDocument/2006/relationships/oleObject" Target="../embeddings/oleObject7.bin"/><Relationship Id="rId6" Type="http://schemas.openxmlformats.org/officeDocument/2006/relationships/image" Target="../media/image21.emf"/><Relationship Id="rId7" Type="http://schemas.openxmlformats.org/officeDocument/2006/relationships/oleObject" Target="../embeddings/oleObject8.bin"/><Relationship Id="rId8" Type="http://schemas.openxmlformats.org/officeDocument/2006/relationships/image" Target="../media/image22.emf"/><Relationship Id="rId1" Type="http://schemas.openxmlformats.org/officeDocument/2006/relationships/vmlDrawing" Target="../drawings/vmlDrawing6.vml"/><Relationship Id="rId2" Type="http://schemas.openxmlformats.org/officeDocument/2006/relationships/tags" Target="../tags/tag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2.xml"/><Relationship Id="rId3"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3.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2.xml"/><Relationship Id="rId3"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2.xml"/><Relationship Id="rId3"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7.xml"/><Relationship Id="rId5" Type="http://schemas.openxmlformats.org/officeDocument/2006/relationships/oleObject" Target="../embeddings/oleObject9.bin"/><Relationship Id="rId6" Type="http://schemas.openxmlformats.org/officeDocument/2006/relationships/image" Target="../media/image23.emf"/><Relationship Id="rId1" Type="http://schemas.openxmlformats.org/officeDocument/2006/relationships/vmlDrawing" Target="../drawings/vmlDrawing7.vml"/><Relationship Id="rId2" Type="http://schemas.openxmlformats.org/officeDocument/2006/relationships/tags" Target="../tags/tag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0.xml"/><Relationship Id="rId5" Type="http://schemas.openxmlformats.org/officeDocument/2006/relationships/oleObject" Target="../embeddings/oleObject10.bin"/><Relationship Id="rId6" Type="http://schemas.openxmlformats.org/officeDocument/2006/relationships/image" Target="../media/image24.emf"/><Relationship Id="rId1" Type="http://schemas.openxmlformats.org/officeDocument/2006/relationships/vmlDrawing" Target="../drawings/vmlDrawing8.vml"/><Relationship Id="rId2" Type="http://schemas.openxmlformats.org/officeDocument/2006/relationships/tags" Target="../tags/tag23.xml"/></Relationships>
</file>

<file path=ppt/slides/_rels/slide47.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2.xml"/><Relationship Id="rId3" Type="http://schemas.openxmlformats.org/officeDocument/2006/relationships/notesSlide" Target="../notesSlides/notesSlide4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oleObject" Target="../embeddings/oleObject11.bin"/><Relationship Id="rId5" Type="http://schemas.openxmlformats.org/officeDocument/2006/relationships/image" Target="../media/image25.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2.xml"/><Relationship Id="rId3" Type="http://schemas.openxmlformats.org/officeDocument/2006/relationships/notesSlide" Target="../notesSlides/notesSlide45.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6.xml"/><Relationship Id="rId4" Type="http://schemas.openxmlformats.org/officeDocument/2006/relationships/image" Target="../media/image26.emf"/><Relationship Id="rId5" Type="http://schemas.openxmlformats.org/officeDocument/2006/relationships/image" Target="../media/image27.emf"/><Relationship Id="rId6" Type="http://schemas.openxmlformats.org/officeDocument/2006/relationships/image" Target="../media/image28.emf"/><Relationship Id="rId1" Type="http://schemas.openxmlformats.org/officeDocument/2006/relationships/tags" Target="../tags/tag26.x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7.xml"/><Relationship Id="rId4" Type="http://schemas.openxmlformats.org/officeDocument/2006/relationships/image" Target="../media/image28.emf"/><Relationship Id="rId5" Type="http://schemas.openxmlformats.org/officeDocument/2006/relationships/image" Target="../media/image27.emf"/><Relationship Id="rId6" Type="http://schemas.openxmlformats.org/officeDocument/2006/relationships/image" Target="../media/image26.emf"/><Relationship Id="rId1" Type="http://schemas.openxmlformats.org/officeDocument/2006/relationships/tags" Target="../tags/tag27.xml"/><Relationship Id="rId2"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chart" Target="../charts/char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00.xml"/><Relationship Id="rId2" Type="http://schemas.openxmlformats.org/officeDocument/2006/relationships/notesSlide" Target="../notesSlides/notesSlide52.xml"/><Relationship Id="rId3" Type="http://schemas.openxmlformats.org/officeDocument/2006/relationships/image" Target="../media/image2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30.png"/></Relationships>
</file>

<file path=ppt/slides/_rels/slide66.xml.rels><?xml version="1.0" encoding="UTF-8" standalone="yes"?>
<Relationships xmlns="http://schemas.openxmlformats.org/package/2006/relationships"><Relationship Id="rId1" Type="http://schemas.openxmlformats.org/officeDocument/2006/relationships/tags" Target="../tags/tag28.xml"/><Relationship Id="rId2" Type="http://schemas.openxmlformats.org/officeDocument/2006/relationships/slideLayout" Target="../slideLayouts/slideLayout2.xml"/><Relationship Id="rId3" Type="http://schemas.openxmlformats.org/officeDocument/2006/relationships/notesSlide" Target="../notesSlides/notesSlide55.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6.xml"/><Relationship Id="rId4" Type="http://schemas.openxmlformats.org/officeDocument/2006/relationships/image" Target="../media/image31.emf"/><Relationship Id="rId1" Type="http://schemas.openxmlformats.org/officeDocument/2006/relationships/tags" Target="../tags/tag29.xml"/><Relationship Id="rId2"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7.xml"/><Relationship Id="rId4" Type="http://schemas.openxmlformats.org/officeDocument/2006/relationships/image" Target="../media/image32.emf"/><Relationship Id="rId1" Type="http://schemas.openxmlformats.org/officeDocument/2006/relationships/tags" Target="../tags/tag30.xml"/><Relationship Id="rId2"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8.xml"/><Relationship Id="rId4" Type="http://schemas.openxmlformats.org/officeDocument/2006/relationships/image" Target="../media/image34.png"/><Relationship Id="rId5" Type="http://schemas.openxmlformats.org/officeDocument/2006/relationships/oleObject" Target="../embeddings/oleObject12.bin"/><Relationship Id="rId6" Type="http://schemas.openxmlformats.org/officeDocument/2006/relationships/image" Target="../media/image33.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35.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72.xml.rels><?xml version="1.0" encoding="UTF-8" standalone="yes"?>
<Relationships xmlns="http://schemas.openxmlformats.org/package/2006/relationships"><Relationship Id="rId1" Type="http://schemas.openxmlformats.org/officeDocument/2006/relationships/tags" Target="../tags/tag31.xml"/><Relationship Id="rId2" Type="http://schemas.openxmlformats.org/officeDocument/2006/relationships/slideLayout" Target="../slideLayouts/slideLayout2.xml"/><Relationship Id="rId3" Type="http://schemas.openxmlformats.org/officeDocument/2006/relationships/notesSlide" Target="../notesSlides/notesSlide61.xml"/></Relationships>
</file>

<file path=ppt/slides/_rels/slide73.xml.rels><?xml version="1.0" encoding="UTF-8" standalone="yes"?>
<Relationships xmlns="http://schemas.openxmlformats.org/package/2006/relationships"><Relationship Id="rId1" Type="http://schemas.openxmlformats.org/officeDocument/2006/relationships/tags" Target="../tags/tag32.xml"/><Relationship Id="rId2" Type="http://schemas.openxmlformats.org/officeDocument/2006/relationships/slideLayout" Target="../slideLayouts/slideLayout2.xml"/><Relationship Id="rId3" Type="http://schemas.openxmlformats.org/officeDocument/2006/relationships/notesSlide" Target="../notesSlides/notesSlide6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76.xml.rels><?xml version="1.0" encoding="UTF-8" standalone="yes"?>
<Relationships xmlns="http://schemas.openxmlformats.org/package/2006/relationships"><Relationship Id="rId1" Type="http://schemas.openxmlformats.org/officeDocument/2006/relationships/tags" Target="../tags/tag33.xml"/><Relationship Id="rId2" Type="http://schemas.openxmlformats.org/officeDocument/2006/relationships/slideLayout" Target="../slideLayouts/slideLayout2.xml"/><Relationship Id="rId3" Type="http://schemas.openxmlformats.org/officeDocument/2006/relationships/notesSlide" Target="../notesSlides/notesSlide6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chart" Target="../charts/char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emf"/></Relationships>
</file>

<file path=ppt/slides/_rels/slide79.xml.rels><?xml version="1.0" encoding="UTF-8" standalone="yes"?>
<Relationships xmlns="http://schemas.openxmlformats.org/package/2006/relationships"><Relationship Id="rId1" Type="http://schemas.openxmlformats.org/officeDocument/2006/relationships/tags" Target="../tags/tag34.xml"/><Relationship Id="rId2" Type="http://schemas.openxmlformats.org/officeDocument/2006/relationships/slideLayout" Target="../slideLayouts/slideLayout2.xml"/><Relationship Id="rId3" Type="http://schemas.openxmlformats.org/officeDocument/2006/relationships/notesSlide" Target="../notesSlides/notesSlide6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8.xml"/><Relationship Id="rId5" Type="http://schemas.openxmlformats.org/officeDocument/2006/relationships/oleObject" Target="../embeddings/oleObject13.bin"/><Relationship Id="rId6" Type="http://schemas.openxmlformats.org/officeDocument/2006/relationships/image" Target="../media/image37.emf"/><Relationship Id="rId1" Type="http://schemas.openxmlformats.org/officeDocument/2006/relationships/vmlDrawing" Target="../drawings/vmlDrawing11.vml"/><Relationship Id="rId2" Type="http://schemas.openxmlformats.org/officeDocument/2006/relationships/tags" Target="../tags/tag3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ypingthesi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662" y="1633291"/>
            <a:ext cx="7516890" cy="3257319"/>
          </a:xfrm>
          <a:prstGeom prst="rect">
            <a:avLst/>
          </a:prstGeom>
        </p:spPr>
      </p:pic>
    </p:spTree>
    <p:extLst>
      <p:ext uri="{BB962C8B-B14F-4D97-AF65-F5344CB8AC3E}">
        <p14:creationId xmlns:p14="http://schemas.microsoft.com/office/powerpoint/2010/main" val="35559055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Pairwise Similarity</a:t>
            </a:r>
          </a:p>
        </p:txBody>
      </p:sp>
      <p:sp>
        <p:nvSpPr>
          <p:cNvPr id="3" name="Content Placeholder 2"/>
          <p:cNvSpPr>
            <a:spLocks noGrp="1"/>
          </p:cNvSpPr>
          <p:nvPr>
            <p:ph idx="1"/>
          </p:nvPr>
        </p:nvSpPr>
        <p:spPr>
          <a:xfrm>
            <a:off x="215900" y="1752601"/>
            <a:ext cx="8799392" cy="5105400"/>
          </a:xfrm>
        </p:spPr>
        <p:txBody>
          <a:bodyPr wrap="square">
            <a:noAutofit/>
          </a:bodyPr>
          <a:lstStyle/>
          <a:p>
            <a:pPr>
              <a:buFont typeface="Arial"/>
              <a:buChar char="•"/>
            </a:pPr>
            <a:r>
              <a:rPr lang="en-US" sz="2400" dirty="0"/>
              <a:t>Pairwise similarity: </a:t>
            </a:r>
          </a:p>
          <a:p>
            <a:pPr lvl="1">
              <a:spcBef>
                <a:spcPts val="1000"/>
              </a:spcBef>
              <a:buFont typeface="Arial"/>
              <a:buChar char="•"/>
            </a:pPr>
            <a:r>
              <a:rPr lang="en-US" sz="2000" dirty="0"/>
              <a:t>finding similar pairs of documents in a </a:t>
            </a:r>
            <a:r>
              <a:rPr lang="en-US" sz="2000" b="1" i="1" dirty="0"/>
              <a:t>large</a:t>
            </a:r>
            <a:r>
              <a:rPr lang="en-US" sz="2000" dirty="0"/>
              <a:t> collection</a:t>
            </a:r>
          </a:p>
          <a:p>
            <a:pPr>
              <a:buFont typeface="Arial"/>
              <a:buChar char="•"/>
            </a:pPr>
            <a:r>
              <a:rPr lang="en-US" sz="2400" dirty="0"/>
              <a:t>Challenges</a:t>
            </a:r>
          </a:p>
          <a:p>
            <a:pPr lvl="1">
              <a:spcBef>
                <a:spcPts val="1000"/>
              </a:spcBef>
              <a:buFont typeface="Arial"/>
              <a:buChar char="•"/>
            </a:pPr>
            <a:r>
              <a:rPr lang="en-US" sz="2000" dirty="0"/>
              <a:t>quadratic search space</a:t>
            </a:r>
          </a:p>
          <a:p>
            <a:pPr lvl="1">
              <a:spcBef>
                <a:spcPts val="1000"/>
              </a:spcBef>
              <a:buFont typeface="Arial"/>
              <a:buChar char="•"/>
            </a:pPr>
            <a:r>
              <a:rPr lang="en-US" sz="2000" dirty="0"/>
              <a:t>measuring similarity effectively and efficiently</a:t>
            </a:r>
          </a:p>
          <a:p>
            <a:pPr>
              <a:buFont typeface="Arial"/>
              <a:buChar char="•"/>
            </a:pPr>
            <a:r>
              <a:rPr lang="en-US" sz="2400" dirty="0"/>
              <a:t>Focus on </a:t>
            </a:r>
            <a:r>
              <a:rPr lang="en-US" sz="2400" b="1" i="1" dirty="0"/>
              <a:t>recall</a:t>
            </a:r>
            <a:r>
              <a:rPr lang="en-US" sz="2400" b="1" dirty="0"/>
              <a:t> </a:t>
            </a:r>
            <a:r>
              <a:rPr lang="en-US" sz="2400" dirty="0"/>
              <a:t>and </a:t>
            </a:r>
            <a:r>
              <a:rPr lang="en-US" sz="2400" b="1" i="1" dirty="0" smtClean="0"/>
              <a:t>scalability</a:t>
            </a:r>
            <a:endParaRPr lang="en-US" sz="2400" b="1" i="1" dirty="0"/>
          </a:p>
        </p:txBody>
      </p:sp>
      <p:sp>
        <p:nvSpPr>
          <p:cNvPr id="4" name="Slide Number Placeholder 3"/>
          <p:cNvSpPr>
            <a:spLocks noGrp="1"/>
          </p:cNvSpPr>
          <p:nvPr>
            <p:ph type="sldNum" sz="quarter" idx="4"/>
          </p:nvPr>
        </p:nvSpPr>
        <p:spPr>
          <a:xfrm>
            <a:off x="7010400" y="6356350"/>
            <a:ext cx="2133600" cy="365125"/>
          </a:xfrm>
          <a:prstGeom prst="rect">
            <a:avLst/>
          </a:prstGeom>
        </p:spPr>
        <p:txBody>
          <a:bodyPr/>
          <a:lstStyle/>
          <a:p>
            <a:fld id="{F3D397F9-2499-E244-8D41-F28B228DBCAE}" type="slidenum">
              <a:rPr lang="en-US" smtClean="0"/>
              <a:pPr/>
              <a:t>10</a:t>
            </a:fld>
            <a:endParaRPr lang="en-US"/>
          </a:p>
        </p:txBody>
      </p:sp>
    </p:spTree>
    <p:extLst>
      <p:ext uri="{BB962C8B-B14F-4D97-AF65-F5344CB8AC3E}">
        <p14:creationId xmlns:p14="http://schemas.microsoft.com/office/powerpoint/2010/main" val="882943778"/>
      </p:ext>
    </p:extLst>
  </p:cSld>
  <p:clrMapOvr>
    <a:masterClrMapping/>
  </p:clrMapOvr>
  <mc:AlternateContent xmlns:mc="http://schemas.openxmlformats.org/markup-compatibility/2006" xmlns:p14="http://schemas.microsoft.com/office/powerpoint/2010/main">
    <mc:Choice Requires="p14">
      <p:transition spd="slow" p14:dur="2000" advTm="66"/>
    </mc:Choice>
    <mc:Fallback xmlns="">
      <p:transition xmlns:p14="http://schemas.microsoft.com/office/powerpoint/2010/main" spd="slow" advTm="66"/>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171373" y="1628800"/>
            <a:ext cx="1152128" cy="914400"/>
          </a:xfrm>
          <a:prstGeom prst="roundRect">
            <a:avLst/>
          </a:prstGeom>
          <a:solidFill>
            <a:srgbClr val="0E46A0"/>
          </a:solidFill>
          <a:ln>
            <a:solidFill>
              <a:schemeClr val="accent1"/>
            </a:solidFill>
          </a:ln>
          <a:effectLst/>
        </p:spPr>
        <p:style>
          <a:lnRef idx="2">
            <a:schemeClr val="accent2">
              <a:shade val="50000"/>
            </a:schemeClr>
          </a:lnRef>
          <a:fillRef idx="1">
            <a:schemeClr val="accent2"/>
          </a:fillRef>
          <a:effectRef idx="0">
            <a:schemeClr val="accent2"/>
          </a:effectRef>
          <a:fontRef idx="minor">
            <a:schemeClr val="lt1"/>
          </a:fontRef>
        </p:style>
        <p:txBody>
          <a:bodyPr lIns="91432" tIns="45716" rIns="91432" bIns="45716" rtlCol="0" anchor="ctr"/>
          <a:lstStyle/>
          <a:p>
            <a:pPr algn="ctr"/>
            <a:r>
              <a:rPr lang="en-US" dirty="0" smtClean="0">
                <a:latin typeface="Helvetica Neue Light"/>
              </a:rPr>
              <a:t>N</a:t>
            </a:r>
            <a:r>
              <a:rPr lang="en-US" baseline="-25000" dirty="0" smtClean="0">
                <a:latin typeface="Helvetica Neue Light"/>
              </a:rPr>
              <a:t>e</a:t>
            </a:r>
            <a:endParaRPr lang="en-US" dirty="0" smtClean="0">
              <a:latin typeface="Helvetica Neue Light"/>
            </a:endParaRPr>
          </a:p>
          <a:p>
            <a:pPr algn="ctr"/>
            <a:r>
              <a:rPr lang="en-US" dirty="0" smtClean="0">
                <a:latin typeface="Helvetica Neue Light"/>
              </a:rPr>
              <a:t>English</a:t>
            </a:r>
          </a:p>
          <a:p>
            <a:pPr algn="ctr"/>
            <a:r>
              <a:rPr lang="en-US" dirty="0" smtClean="0">
                <a:latin typeface="Helvetica Neue Light"/>
              </a:rPr>
              <a:t>articles</a:t>
            </a:r>
            <a:endParaRPr lang="en-US" dirty="0">
              <a:latin typeface="Helvetica Neue Light"/>
            </a:endParaRPr>
          </a:p>
        </p:txBody>
      </p:sp>
      <p:sp>
        <p:nvSpPr>
          <p:cNvPr id="12" name="Oval 11"/>
          <p:cNvSpPr/>
          <p:nvPr/>
        </p:nvSpPr>
        <p:spPr>
          <a:xfrm>
            <a:off x="941101" y="2921462"/>
            <a:ext cx="1872208" cy="914400"/>
          </a:xfrm>
          <a:prstGeom prst="ellipse">
            <a:avLst/>
          </a:prstGeom>
          <a:ln/>
          <a:effectLst/>
        </p:spPr>
        <p:style>
          <a:lnRef idx="1">
            <a:schemeClr val="dk1"/>
          </a:lnRef>
          <a:fillRef idx="2">
            <a:schemeClr val="dk1"/>
          </a:fillRef>
          <a:effectRef idx="1">
            <a:schemeClr val="dk1"/>
          </a:effectRef>
          <a:fontRef idx="minor">
            <a:schemeClr val="dk1"/>
          </a:fontRef>
        </p:style>
        <p:txBody>
          <a:bodyPr lIns="91432" tIns="45716" rIns="91432" bIns="45716" rtlCol="0" anchor="ctr"/>
          <a:lstStyle/>
          <a:p>
            <a:pPr algn="ctr"/>
            <a:endParaRPr lang="en-US" sz="2000" dirty="0">
              <a:latin typeface="Helvetica Neue Light"/>
            </a:endParaRPr>
          </a:p>
        </p:txBody>
      </p:sp>
      <p:cxnSp>
        <p:nvCxnSpPr>
          <p:cNvPr id="14" name="Straight Arrow Connector 13"/>
          <p:cNvCxnSpPr>
            <a:stCxn id="11" idx="2"/>
            <a:endCxn id="12" idx="7"/>
          </p:cNvCxnSpPr>
          <p:nvPr/>
        </p:nvCxnSpPr>
        <p:spPr>
          <a:xfrm flipH="1">
            <a:off x="2539131" y="2543201"/>
            <a:ext cx="208307" cy="51217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Rounded Rectangle 18"/>
          <p:cNvSpPr/>
          <p:nvPr/>
        </p:nvSpPr>
        <p:spPr>
          <a:xfrm>
            <a:off x="1196988" y="4365104"/>
            <a:ext cx="1360435" cy="1152128"/>
          </a:xfrm>
          <a:prstGeom prst="roundRect">
            <a:avLst/>
          </a:prstGeom>
          <a:solidFill>
            <a:srgbClr val="0E46A0"/>
          </a:solidFill>
          <a:ln>
            <a:solidFill>
              <a:schemeClr val="accent1"/>
            </a:solidFill>
          </a:ln>
          <a:effectLst/>
        </p:spPr>
        <p:style>
          <a:lnRef idx="2">
            <a:schemeClr val="accent2">
              <a:shade val="50000"/>
            </a:schemeClr>
          </a:lnRef>
          <a:fillRef idx="1">
            <a:schemeClr val="accent2"/>
          </a:fillRef>
          <a:effectRef idx="0">
            <a:schemeClr val="accent2"/>
          </a:effectRef>
          <a:fontRef idx="minor">
            <a:schemeClr val="lt1"/>
          </a:fontRef>
        </p:style>
        <p:txBody>
          <a:bodyPr lIns="91432" tIns="45716" rIns="91432" bIns="45716" rtlCol="0" anchor="ctr"/>
          <a:lstStyle/>
          <a:p>
            <a:pPr algn="ctr"/>
            <a:r>
              <a:rPr lang="en-US" dirty="0" smtClean="0">
                <a:latin typeface="Helvetica Neue Light"/>
              </a:rPr>
              <a:t>N</a:t>
            </a:r>
            <a:r>
              <a:rPr lang="en-US" baseline="-25000" dirty="0" smtClean="0">
                <a:latin typeface="Helvetica Neue Light"/>
              </a:rPr>
              <a:t>e</a:t>
            </a:r>
            <a:endParaRPr lang="en-US" dirty="0" smtClean="0">
              <a:latin typeface="Helvetica Neue Light"/>
            </a:endParaRPr>
          </a:p>
          <a:p>
            <a:pPr algn="ctr"/>
            <a:r>
              <a:rPr lang="en-US" dirty="0" smtClean="0">
                <a:latin typeface="Helvetica Neue Light"/>
              </a:rPr>
              <a:t>English document vectors</a:t>
            </a:r>
            <a:endParaRPr lang="en-US" dirty="0">
              <a:latin typeface="Helvetica Neue Light"/>
            </a:endParaRPr>
          </a:p>
        </p:txBody>
      </p:sp>
      <p:cxnSp>
        <p:nvCxnSpPr>
          <p:cNvPr id="21" name="Straight Arrow Connector 20"/>
          <p:cNvCxnSpPr>
            <a:stCxn id="12" idx="4"/>
            <a:endCxn id="19" idx="0"/>
          </p:cNvCxnSpPr>
          <p:nvPr/>
        </p:nvCxnSpPr>
        <p:spPr>
          <a:xfrm>
            <a:off x="1877205" y="3835862"/>
            <a:ext cx="0" cy="52924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Rounded Rectangle 24"/>
          <p:cNvSpPr/>
          <p:nvPr/>
        </p:nvSpPr>
        <p:spPr>
          <a:xfrm>
            <a:off x="5207992" y="5595627"/>
            <a:ext cx="1368152" cy="914400"/>
          </a:xfrm>
          <a:prstGeom prst="roundRect">
            <a:avLst/>
          </a:prstGeom>
          <a:effectLst/>
        </p:spPr>
        <p:style>
          <a:lnRef idx="1">
            <a:schemeClr val="dk1"/>
          </a:lnRef>
          <a:fillRef idx="3">
            <a:schemeClr val="dk1"/>
          </a:fillRef>
          <a:effectRef idx="2">
            <a:schemeClr val="dk1"/>
          </a:effectRef>
          <a:fontRef idx="minor">
            <a:schemeClr val="lt1"/>
          </a:fontRef>
        </p:style>
        <p:txBody>
          <a:bodyPr lIns="91432" tIns="45716" rIns="91432" bIns="45716" rtlCol="0" anchor="ctr"/>
          <a:lstStyle/>
          <a:p>
            <a:pPr algn="ctr"/>
            <a:r>
              <a:rPr lang="en-US" dirty="0" smtClean="0">
                <a:latin typeface="Helvetica Neue Light"/>
              </a:rPr>
              <a:t>N</a:t>
            </a:r>
            <a:r>
              <a:rPr lang="en-US" baseline="-25000" dirty="0" smtClean="0">
                <a:latin typeface="Helvetica Neue Light"/>
              </a:rPr>
              <a:t>e</a:t>
            </a:r>
            <a:endParaRPr lang="en-US" dirty="0">
              <a:latin typeface="Helvetica Neue Light"/>
            </a:endParaRPr>
          </a:p>
          <a:p>
            <a:pPr algn="ctr"/>
            <a:r>
              <a:rPr lang="en-US" dirty="0" smtClean="0">
                <a:latin typeface="Helvetica Neue Light"/>
              </a:rPr>
              <a:t>Signatures</a:t>
            </a:r>
            <a:endParaRPr lang="en-US" dirty="0">
              <a:latin typeface="Helvetica Neue Light"/>
            </a:endParaRPr>
          </a:p>
        </p:txBody>
      </p:sp>
      <p:sp>
        <p:nvSpPr>
          <p:cNvPr id="31" name="Oval 30"/>
          <p:cNvSpPr/>
          <p:nvPr/>
        </p:nvSpPr>
        <p:spPr>
          <a:xfrm>
            <a:off x="2462931" y="5595627"/>
            <a:ext cx="1968579" cy="926637"/>
          </a:xfrm>
          <a:prstGeom prst="ellipse">
            <a:avLst/>
          </a:prstGeom>
          <a:ln/>
          <a:effectLst/>
        </p:spPr>
        <p:style>
          <a:lnRef idx="1">
            <a:schemeClr val="dk1"/>
          </a:lnRef>
          <a:fillRef idx="2">
            <a:schemeClr val="dk1"/>
          </a:fillRef>
          <a:effectRef idx="1">
            <a:schemeClr val="dk1"/>
          </a:effectRef>
          <a:fontRef idx="minor">
            <a:schemeClr val="dk1"/>
          </a:fontRef>
        </p:style>
        <p:txBody>
          <a:bodyPr lIns="91432" tIns="45716" rIns="91432" bIns="45716" rtlCol="0" anchor="ctr"/>
          <a:lstStyle/>
          <a:p>
            <a:pPr algn="ctr"/>
            <a:r>
              <a:rPr lang="en-US" sz="2000" dirty="0">
                <a:latin typeface="Helvetica Neue Light"/>
              </a:rPr>
              <a:t>Signature generation</a:t>
            </a:r>
          </a:p>
        </p:txBody>
      </p:sp>
      <p:cxnSp>
        <p:nvCxnSpPr>
          <p:cNvPr id="32" name="Straight Arrow Connector 31"/>
          <p:cNvCxnSpPr>
            <a:stCxn id="31" idx="6"/>
            <a:endCxn id="25" idx="1"/>
          </p:cNvCxnSpPr>
          <p:nvPr/>
        </p:nvCxnSpPr>
        <p:spPr>
          <a:xfrm flipV="1">
            <a:off x="4431510" y="6052827"/>
            <a:ext cx="776483" cy="611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52" name="Oval 51"/>
          <p:cNvSpPr/>
          <p:nvPr/>
        </p:nvSpPr>
        <p:spPr>
          <a:xfrm>
            <a:off x="7181305" y="5511158"/>
            <a:ext cx="1835697" cy="1083337"/>
          </a:xfrm>
          <a:prstGeom prst="ellipse">
            <a:avLst/>
          </a:prstGeom>
          <a:ln/>
          <a:effectLst/>
        </p:spPr>
        <p:style>
          <a:lnRef idx="1">
            <a:schemeClr val="dk1"/>
          </a:lnRef>
          <a:fillRef idx="2">
            <a:schemeClr val="dk1"/>
          </a:fillRef>
          <a:effectRef idx="1">
            <a:schemeClr val="dk1"/>
          </a:effectRef>
          <a:fontRef idx="minor">
            <a:schemeClr val="dk1"/>
          </a:fontRef>
        </p:style>
        <p:txBody>
          <a:bodyPr lIns="91432" tIns="45716" rIns="91432" bIns="45716" rtlCol="0" anchor="ctr"/>
          <a:lstStyle/>
          <a:p>
            <a:pPr algn="ctr"/>
            <a:r>
              <a:rPr lang="en-US" sz="2000" dirty="0">
                <a:latin typeface="Helvetica Neue Light"/>
              </a:rPr>
              <a:t>Sliding </a:t>
            </a:r>
          </a:p>
          <a:p>
            <a:pPr algn="ctr"/>
            <a:r>
              <a:rPr lang="en-US" sz="2000" dirty="0">
                <a:latin typeface="Helvetica Neue Light"/>
              </a:rPr>
              <a:t>window</a:t>
            </a:r>
          </a:p>
          <a:p>
            <a:pPr algn="ctr"/>
            <a:r>
              <a:rPr lang="en-US" sz="2000" dirty="0">
                <a:latin typeface="Helvetica Neue Light"/>
              </a:rPr>
              <a:t>algorithm</a:t>
            </a:r>
          </a:p>
        </p:txBody>
      </p:sp>
      <p:cxnSp>
        <p:nvCxnSpPr>
          <p:cNvPr id="53" name="Straight Arrow Connector 52"/>
          <p:cNvCxnSpPr>
            <a:stCxn id="25" idx="3"/>
            <a:endCxn id="52" idx="2"/>
          </p:cNvCxnSpPr>
          <p:nvPr/>
        </p:nvCxnSpPr>
        <p:spPr>
          <a:xfrm>
            <a:off x="6576144" y="6052827"/>
            <a:ext cx="605160"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52" idx="0"/>
          </p:cNvCxnSpPr>
          <p:nvPr/>
        </p:nvCxnSpPr>
        <p:spPr>
          <a:xfrm flipV="1">
            <a:off x="8099153" y="4532724"/>
            <a:ext cx="0" cy="978435"/>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61" name="Picture 60" descr="Screen shot 2011-07-03 at 11.12.4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5791" y="1600226"/>
            <a:ext cx="1568401" cy="1199366"/>
          </a:xfrm>
          <a:prstGeom prst="rect">
            <a:avLst/>
          </a:prstGeom>
          <a:ln>
            <a:solidFill>
              <a:srgbClr val="000000"/>
            </a:solidFill>
          </a:ln>
          <a:effectLst/>
        </p:spPr>
      </p:pic>
      <p:sp>
        <p:nvSpPr>
          <p:cNvPr id="62" name="TextBox 61"/>
          <p:cNvSpPr txBox="1"/>
          <p:nvPr/>
        </p:nvSpPr>
        <p:spPr>
          <a:xfrm>
            <a:off x="2717143" y="4365104"/>
            <a:ext cx="1736078" cy="1200321"/>
          </a:xfrm>
          <a:prstGeom prst="rect">
            <a:avLst/>
          </a:prstGeom>
          <a:noFill/>
          <a:effectLst/>
        </p:spPr>
        <p:txBody>
          <a:bodyPr wrap="square" lIns="91432" tIns="45716" rIns="91432" bIns="45716" rtlCol="0">
            <a:spAutoFit/>
          </a:bodyPr>
          <a:lstStyle/>
          <a:p>
            <a:r>
              <a:rPr lang="en-US" dirty="0" smtClean="0">
                <a:latin typeface="Helvetica Neue Light"/>
              </a:rPr>
              <a:t>&lt;</a:t>
            </a:r>
            <a:r>
              <a:rPr lang="en-US" dirty="0" err="1">
                <a:latin typeface="Helvetica Neue Light"/>
              </a:rPr>
              <a:t>n</a:t>
            </a:r>
            <a:r>
              <a:rPr lang="en-US" dirty="0" err="1" smtClean="0">
                <a:latin typeface="Helvetica Neue Light"/>
              </a:rPr>
              <a:t>obel</a:t>
            </a:r>
            <a:r>
              <a:rPr lang="en-US" dirty="0" smtClean="0">
                <a:latin typeface="Helvetica Neue Light"/>
              </a:rPr>
              <a:t>=0.324, prize=0.227, book=0.01, …&gt;</a:t>
            </a:r>
            <a:endParaRPr lang="en-US" dirty="0">
              <a:latin typeface="Helvetica Neue Light"/>
            </a:endParaRPr>
          </a:p>
        </p:txBody>
      </p:sp>
      <p:sp>
        <p:nvSpPr>
          <p:cNvPr id="82" name="TextBox 81"/>
          <p:cNvSpPr txBox="1"/>
          <p:nvPr/>
        </p:nvSpPr>
        <p:spPr>
          <a:xfrm>
            <a:off x="5071864" y="5141827"/>
            <a:ext cx="1771852" cy="369324"/>
          </a:xfrm>
          <a:prstGeom prst="rect">
            <a:avLst/>
          </a:prstGeom>
          <a:noFill/>
          <a:effectLst/>
        </p:spPr>
        <p:txBody>
          <a:bodyPr wrap="none" lIns="91432" tIns="45716" rIns="91432" bIns="45716" rtlCol="0">
            <a:spAutoFit/>
          </a:bodyPr>
          <a:lstStyle/>
          <a:p>
            <a:r>
              <a:rPr lang="en-US" dirty="0" smtClean="0">
                <a:latin typeface="Helvetica Neue Light"/>
              </a:rPr>
              <a:t>[0111000010...]</a:t>
            </a:r>
            <a:endParaRPr lang="en-US" dirty="0">
              <a:latin typeface="Helvetica Neue Light"/>
            </a:endParaRPr>
          </a:p>
        </p:txBody>
      </p:sp>
      <p:cxnSp>
        <p:nvCxnSpPr>
          <p:cNvPr id="88" name="Elbow Connector 87"/>
          <p:cNvCxnSpPr>
            <a:stCxn id="19" idx="2"/>
            <a:endCxn id="31" idx="2"/>
          </p:cNvCxnSpPr>
          <p:nvPr/>
        </p:nvCxnSpPr>
        <p:spPr>
          <a:xfrm rot="16200000" flipH="1">
            <a:off x="1899211" y="5495225"/>
            <a:ext cx="541713" cy="585725"/>
          </a:xfrm>
          <a:prstGeom prst="bentConnector2">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989184" y="3162989"/>
            <a:ext cx="1776042" cy="400110"/>
          </a:xfrm>
          <a:prstGeom prst="rect">
            <a:avLst/>
          </a:prstGeom>
          <a:effectLst/>
        </p:spPr>
        <p:txBody>
          <a:bodyPr wrap="square">
            <a:spAutoFit/>
          </a:bodyPr>
          <a:lstStyle/>
          <a:p>
            <a:pPr algn="ctr"/>
            <a:r>
              <a:rPr lang="en-US" sz="2000" dirty="0">
                <a:latin typeface="Helvetica Neue Light"/>
              </a:rPr>
              <a:t>Preprocess</a:t>
            </a:r>
          </a:p>
        </p:txBody>
      </p:sp>
      <p:sp>
        <p:nvSpPr>
          <p:cNvPr id="27" name="Title 1"/>
          <p:cNvSpPr txBox="1">
            <a:spLocks/>
          </p:cNvSpPr>
          <p:nvPr/>
        </p:nvSpPr>
        <p:spPr bwMode="auto">
          <a:xfrm>
            <a:off x="401836" y="26218"/>
            <a:ext cx="8340328" cy="982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ma14="http://schemas.microsoft.com/office/mac/drawingml/2011/main" val="1"/>
            </a:ext>
          </a:extLst>
        </p:spPr>
        <p:txBody>
          <a:bodyPr vert="horz" wrap="square" lIns="35715" tIns="35715" rIns="35715" bIns="35715" numCol="1" anchor="b" anchorCtr="0" compatLnSpc="1">
            <a:prstTxWarp prst="textNoShape">
              <a:avLst/>
            </a:prstTxWarp>
            <a:normAutofit/>
          </a:bodyPr>
          <a:lstStyle>
            <a:lvl1pPr algn="l" rtl="0" eaLnBrk="1" fontAlgn="base" hangingPunct="1">
              <a:spcBef>
                <a:spcPct val="0"/>
              </a:spcBef>
              <a:spcAft>
                <a:spcPct val="0"/>
              </a:spcAft>
              <a:defRPr sz="4000" b="0">
                <a:solidFill>
                  <a:schemeClr val="tx1"/>
                </a:solidFill>
                <a:latin typeface="+mj-lt"/>
                <a:ea typeface="+mj-ea"/>
                <a:cs typeface="+mj-cs"/>
                <a:sym typeface="Helvetica Neue Light" charset="0"/>
              </a:defRPr>
            </a:lvl1pPr>
            <a:lvl2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2pPr>
            <a:lvl3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3pPr>
            <a:lvl4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4pPr>
            <a:lvl5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5pPr>
            <a:lvl6pPr marL="321440"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6pPr>
            <a:lvl7pPr marL="642882"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7pPr>
            <a:lvl8pPr marL="964323"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8pPr>
            <a:lvl9pPr marL="1285763"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9pPr>
          </a:lstStyle>
          <a:p>
            <a:r>
              <a:rPr lang="en-US" dirty="0" smtClean="0"/>
              <a:t>Locality-Sensitive Hashing</a:t>
            </a:r>
            <a:endParaRPr lang="en-US" dirty="0"/>
          </a:p>
        </p:txBody>
      </p:sp>
      <p:sp>
        <p:nvSpPr>
          <p:cNvPr id="29" name="Rounded Rectangle 28"/>
          <p:cNvSpPr/>
          <p:nvPr/>
        </p:nvSpPr>
        <p:spPr>
          <a:xfrm>
            <a:off x="7415077" y="3618323"/>
            <a:ext cx="1368152" cy="914400"/>
          </a:xfrm>
          <a:prstGeom prst="roundRect">
            <a:avLst/>
          </a:prstGeom>
          <a:solidFill>
            <a:schemeClr val="bg2">
              <a:lumMod val="75000"/>
            </a:schemeClr>
          </a:solidFill>
          <a:ln>
            <a:solidFill>
              <a:schemeClr val="tx1"/>
            </a:solidFill>
          </a:ln>
          <a:effectLst/>
        </p:spPr>
        <p:style>
          <a:lnRef idx="1">
            <a:schemeClr val="accent3"/>
          </a:lnRef>
          <a:fillRef idx="3">
            <a:schemeClr val="accent3"/>
          </a:fillRef>
          <a:effectRef idx="2">
            <a:schemeClr val="accent3"/>
          </a:effectRef>
          <a:fontRef idx="minor">
            <a:schemeClr val="lt1"/>
          </a:fontRef>
        </p:style>
        <p:txBody>
          <a:bodyPr lIns="91432" tIns="45716" rIns="91432" bIns="45716" rtlCol="0" anchor="ctr"/>
          <a:lstStyle/>
          <a:p>
            <a:pPr algn="ctr"/>
            <a:r>
              <a:rPr lang="en-US" b="1" dirty="0" smtClean="0">
                <a:solidFill>
                  <a:srgbClr val="000000"/>
                </a:solidFill>
                <a:latin typeface="Helvetica Neue Light"/>
              </a:rPr>
              <a:t>Similar article pairs</a:t>
            </a:r>
            <a:endParaRPr lang="en-US" b="1" dirty="0">
              <a:solidFill>
                <a:srgbClr val="000000"/>
              </a:solidFill>
              <a:latin typeface="Helvetica Neue Light"/>
            </a:endParaRPr>
          </a:p>
        </p:txBody>
      </p:sp>
    </p:spTree>
    <p:extLst>
      <p:ext uri="{BB962C8B-B14F-4D97-AF65-F5344CB8AC3E}">
        <p14:creationId xmlns:p14="http://schemas.microsoft.com/office/powerpoint/2010/main" val="2032360129"/>
      </p:ext>
    </p:extLst>
  </p:cSld>
  <p:clrMapOvr>
    <a:masterClrMapping/>
  </p:clrMapOvr>
  <mc:AlternateContent xmlns:mc="http://schemas.openxmlformats.org/markup-compatibility/2006" xmlns:p14="http://schemas.microsoft.com/office/powerpoint/2010/main">
    <mc:Choice Requires="p14">
      <p:transition spd="slow" p14:dur="2000" advTm="41"/>
    </mc:Choice>
    <mc:Fallback xmlns="">
      <p:transition xmlns:p14="http://schemas.microsoft.com/office/powerpoint/2010/main" spd="slow" advTm="41"/>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77800" y="1752601"/>
            <a:ext cx="8775700" cy="5105400"/>
          </a:xfrm>
        </p:spPr>
        <p:txBody>
          <a:bodyPr>
            <a:normAutofit/>
          </a:bodyPr>
          <a:lstStyle/>
          <a:p>
            <a:pPr>
              <a:lnSpc>
                <a:spcPct val="90000"/>
              </a:lnSpc>
              <a:spcBef>
                <a:spcPts val="1000"/>
              </a:spcBef>
              <a:buFont typeface="Arial"/>
              <a:buChar char="•"/>
            </a:pPr>
            <a:r>
              <a:rPr lang="en-US" sz="2400" b="1" dirty="0" smtClean="0"/>
              <a:t>LSH</a:t>
            </a:r>
            <a:r>
              <a:rPr lang="en-US" sz="2400" dirty="0" smtClean="0">
                <a:solidFill>
                  <a:schemeClr val="tx1"/>
                </a:solidFill>
              </a:rPr>
              <a:t>(</a:t>
            </a:r>
            <a:r>
              <a:rPr lang="en-US" sz="2400" i="1" dirty="0" smtClean="0">
                <a:solidFill>
                  <a:schemeClr val="tx1"/>
                </a:solidFill>
              </a:rPr>
              <a:t>vector</a:t>
            </a:r>
            <a:r>
              <a:rPr lang="en-US" sz="2400" dirty="0" smtClean="0">
                <a:solidFill>
                  <a:schemeClr val="tx1"/>
                </a:solidFill>
              </a:rPr>
              <a:t>)</a:t>
            </a:r>
            <a:r>
              <a:rPr lang="en-US" sz="2400" b="1" i="1" dirty="0" smtClean="0">
                <a:solidFill>
                  <a:schemeClr val="tx1"/>
                </a:solidFill>
              </a:rPr>
              <a:t> = </a:t>
            </a:r>
            <a:r>
              <a:rPr lang="en-US" sz="2400" i="1" dirty="0" smtClean="0">
                <a:solidFill>
                  <a:schemeClr val="tx1"/>
                </a:solidFill>
              </a:rPr>
              <a:t>signature</a:t>
            </a:r>
          </a:p>
          <a:p>
            <a:pPr lvl="1">
              <a:lnSpc>
                <a:spcPct val="90000"/>
              </a:lnSpc>
              <a:spcBef>
                <a:spcPts val="1000"/>
              </a:spcBef>
              <a:buFont typeface="Lucida Grande"/>
              <a:buChar char="-"/>
            </a:pPr>
            <a:r>
              <a:rPr lang="en-US" sz="2000" dirty="0" smtClean="0">
                <a:solidFill>
                  <a:schemeClr val="tx1"/>
                </a:solidFill>
              </a:rPr>
              <a:t>faster similarity computation</a:t>
            </a:r>
          </a:p>
          <a:p>
            <a:pPr marL="276795" lvl="1" indent="0">
              <a:lnSpc>
                <a:spcPct val="90000"/>
              </a:lnSpc>
              <a:spcBef>
                <a:spcPts val="1000"/>
              </a:spcBef>
              <a:buNone/>
            </a:pPr>
            <a:r>
              <a:rPr lang="en-US" sz="2000" dirty="0">
                <a:solidFill>
                  <a:schemeClr val="tx1"/>
                </a:solidFill>
              </a:rPr>
              <a:t>	</a:t>
            </a:r>
            <a:r>
              <a:rPr lang="en-US" sz="2000" dirty="0" err="1" smtClean="0">
                <a:solidFill>
                  <a:schemeClr val="tx1"/>
                </a:solidFill>
              </a:rPr>
              <a:t>s.t.</a:t>
            </a:r>
            <a:r>
              <a:rPr lang="en-US" sz="2000" dirty="0" smtClean="0">
                <a:solidFill>
                  <a:schemeClr val="tx1"/>
                </a:solidFill>
              </a:rPr>
              <a:t> similarity(vector pair) </a:t>
            </a:r>
            <a:r>
              <a:rPr lang="en-US" sz="2000" dirty="0">
                <a:solidFill>
                  <a:schemeClr val="tx1"/>
                </a:solidFill>
              </a:rPr>
              <a:t>≈ </a:t>
            </a:r>
            <a:r>
              <a:rPr lang="en-US" sz="2000" dirty="0" smtClean="0">
                <a:solidFill>
                  <a:schemeClr val="tx1"/>
                </a:solidFill>
              </a:rPr>
              <a:t>similarity(signature pair)</a:t>
            </a:r>
          </a:p>
          <a:p>
            <a:pPr marL="276795" lvl="1" indent="0">
              <a:lnSpc>
                <a:spcPct val="90000"/>
              </a:lnSpc>
              <a:spcBef>
                <a:spcPts val="1000"/>
              </a:spcBef>
              <a:buNone/>
            </a:pPr>
            <a:r>
              <a:rPr lang="en-US" sz="2000" dirty="0" smtClean="0">
                <a:solidFill>
                  <a:schemeClr val="tx1"/>
                </a:solidFill>
              </a:rPr>
              <a:t>    e.g.,</a:t>
            </a:r>
          </a:p>
          <a:p>
            <a:pPr lvl="2">
              <a:lnSpc>
                <a:spcPct val="90000"/>
              </a:lnSpc>
              <a:spcBef>
                <a:spcPts val="1000"/>
              </a:spcBef>
              <a:buFont typeface="Wingdings" charset="2"/>
              <a:buChar char="§"/>
            </a:pPr>
            <a:r>
              <a:rPr lang="en-US" sz="2000" dirty="0" smtClean="0">
                <a:solidFill>
                  <a:schemeClr val="tx1"/>
                </a:solidFill>
              </a:rPr>
              <a:t>~20 times faster than computing (cosine) similarity from vectors</a:t>
            </a:r>
          </a:p>
          <a:p>
            <a:pPr lvl="2">
              <a:lnSpc>
                <a:spcPct val="90000"/>
              </a:lnSpc>
              <a:spcBef>
                <a:spcPts val="1000"/>
              </a:spcBef>
              <a:buFont typeface="Wingdings" charset="2"/>
              <a:buChar char="§"/>
            </a:pPr>
            <a:r>
              <a:rPr lang="en-US" sz="2000" dirty="0" smtClean="0">
                <a:solidFill>
                  <a:schemeClr val="tx1"/>
                </a:solidFill>
              </a:rPr>
              <a:t>similarity error ≈ 0.03</a:t>
            </a:r>
            <a:endParaRPr lang="en-US" sz="2400" dirty="0" smtClean="0">
              <a:solidFill>
                <a:schemeClr val="tx1"/>
              </a:solidFill>
            </a:endParaRPr>
          </a:p>
          <a:p>
            <a:pPr marL="0" indent="0">
              <a:lnSpc>
                <a:spcPct val="90000"/>
              </a:lnSpc>
              <a:spcBef>
                <a:spcPts val="1000"/>
              </a:spcBef>
              <a:buNone/>
            </a:pPr>
            <a:endParaRPr lang="en-US" sz="2400" i="1" dirty="0">
              <a:solidFill>
                <a:schemeClr val="tx1"/>
              </a:solidFill>
            </a:endParaRPr>
          </a:p>
          <a:p>
            <a:pPr>
              <a:lnSpc>
                <a:spcPct val="90000"/>
              </a:lnSpc>
              <a:spcBef>
                <a:spcPts val="1000"/>
              </a:spcBef>
              <a:buFont typeface="Arial"/>
              <a:buChar char="•"/>
            </a:pPr>
            <a:r>
              <a:rPr lang="en-US" sz="2400" dirty="0"/>
              <a:t>Sliding window </a:t>
            </a:r>
            <a:r>
              <a:rPr lang="en-US" sz="2400" dirty="0" smtClean="0"/>
              <a:t>algorithm </a:t>
            </a:r>
            <a:r>
              <a:rPr lang="en-US" sz="1600" dirty="0" smtClean="0"/>
              <a:t>	</a:t>
            </a:r>
            <a:endParaRPr lang="en-US" sz="2400" dirty="0" smtClean="0"/>
          </a:p>
          <a:p>
            <a:pPr lvl="1">
              <a:lnSpc>
                <a:spcPct val="90000"/>
              </a:lnSpc>
              <a:spcBef>
                <a:spcPts val="1000"/>
              </a:spcBef>
              <a:buFont typeface="Lucida Grande"/>
              <a:buChar char="-"/>
            </a:pPr>
            <a:r>
              <a:rPr lang="en-US" sz="2000" dirty="0" smtClean="0"/>
              <a:t>approximate similarity search based </a:t>
            </a:r>
            <a:r>
              <a:rPr lang="en-US" sz="2000" dirty="0"/>
              <a:t>on </a:t>
            </a:r>
            <a:r>
              <a:rPr lang="en-US" sz="2000" dirty="0" smtClean="0"/>
              <a:t>LSH</a:t>
            </a:r>
          </a:p>
          <a:p>
            <a:pPr lvl="1">
              <a:lnSpc>
                <a:spcPct val="90000"/>
              </a:lnSpc>
              <a:spcBef>
                <a:spcPts val="1000"/>
              </a:spcBef>
              <a:buFont typeface="Lucida Grande"/>
              <a:buChar char="-"/>
            </a:pPr>
            <a:r>
              <a:rPr lang="en-US" sz="2000" dirty="0" smtClean="0"/>
              <a:t>linear </a:t>
            </a:r>
            <a:r>
              <a:rPr lang="en-US" sz="2000" dirty="0"/>
              <a:t>run-</a:t>
            </a:r>
            <a:r>
              <a:rPr lang="en-US" sz="2000" dirty="0" smtClean="0"/>
              <a:t>time</a:t>
            </a:r>
          </a:p>
          <a:p>
            <a:pPr lvl="1">
              <a:lnSpc>
                <a:spcPct val="90000"/>
              </a:lnSpc>
              <a:spcBef>
                <a:spcPts val="1000"/>
              </a:spcBef>
              <a:buFont typeface="Lucida Grande"/>
              <a:buChar char="-"/>
            </a:pPr>
            <a:endParaRPr lang="en-US" sz="2400" dirty="0" smtClean="0"/>
          </a:p>
        </p:txBody>
      </p:sp>
      <p:sp>
        <p:nvSpPr>
          <p:cNvPr id="3" name="Slide Number Placeholder 2"/>
          <p:cNvSpPr>
            <a:spLocks noGrp="1"/>
          </p:cNvSpPr>
          <p:nvPr>
            <p:ph type="sldNum" sz="quarter" idx="4"/>
          </p:nvPr>
        </p:nvSpPr>
        <p:spPr>
          <a:xfrm>
            <a:off x="7010400" y="6356350"/>
            <a:ext cx="2133600" cy="365125"/>
          </a:xfrm>
          <a:prstGeom prst="rect">
            <a:avLst/>
          </a:prstGeom>
        </p:spPr>
        <p:txBody>
          <a:bodyPr/>
          <a:lstStyle/>
          <a:p>
            <a:fld id="{F3D397F9-2499-E244-8D41-F28B228DBCAE}" type="slidenum">
              <a:rPr lang="en-US" smtClean="0"/>
              <a:pPr/>
              <a:t>12</a:t>
            </a:fld>
            <a:endParaRPr lang="en-US"/>
          </a:p>
        </p:txBody>
      </p:sp>
      <p:sp>
        <p:nvSpPr>
          <p:cNvPr id="6" name="Title 1"/>
          <p:cNvSpPr txBox="1">
            <a:spLocks/>
          </p:cNvSpPr>
          <p:nvPr/>
        </p:nvSpPr>
        <p:spPr bwMode="auto">
          <a:xfrm>
            <a:off x="401836" y="26218"/>
            <a:ext cx="8340328" cy="982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715" tIns="35715" rIns="35715" bIns="35715" numCol="1" anchor="b" anchorCtr="0" compatLnSpc="1">
            <a:prstTxWarp prst="textNoShape">
              <a:avLst/>
            </a:prstTxWarp>
            <a:normAutofit/>
          </a:bodyPr>
          <a:lstStyle>
            <a:lvl1pPr algn="l" rtl="0" eaLnBrk="1" fontAlgn="base" hangingPunct="1">
              <a:spcBef>
                <a:spcPct val="0"/>
              </a:spcBef>
              <a:spcAft>
                <a:spcPct val="0"/>
              </a:spcAft>
              <a:defRPr sz="4000" b="0">
                <a:solidFill>
                  <a:schemeClr val="tx1"/>
                </a:solidFill>
                <a:latin typeface="+mj-lt"/>
                <a:ea typeface="+mj-ea"/>
                <a:cs typeface="+mj-cs"/>
                <a:sym typeface="Helvetica Neue Light" charset="0"/>
              </a:defRPr>
            </a:lvl1pPr>
            <a:lvl2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2pPr>
            <a:lvl3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3pPr>
            <a:lvl4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4pPr>
            <a:lvl5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5pPr>
            <a:lvl6pPr marL="321440"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6pPr>
            <a:lvl7pPr marL="642882"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7pPr>
            <a:lvl8pPr marL="964323"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8pPr>
            <a:lvl9pPr marL="1285763"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9pPr>
          </a:lstStyle>
          <a:p>
            <a:r>
              <a:rPr lang="en-US" dirty="0" smtClean="0"/>
              <a:t>Locality-Sensitive Hashing</a:t>
            </a:r>
            <a:endParaRPr lang="en-US" dirty="0"/>
          </a:p>
        </p:txBody>
      </p:sp>
      <p:sp>
        <p:nvSpPr>
          <p:cNvPr id="2" name="Rectangle 1"/>
          <p:cNvSpPr/>
          <p:nvPr/>
        </p:nvSpPr>
        <p:spPr>
          <a:xfrm>
            <a:off x="3689267" y="4664220"/>
            <a:ext cx="2836213" cy="369332"/>
          </a:xfrm>
          <a:prstGeom prst="rect">
            <a:avLst/>
          </a:prstGeom>
        </p:spPr>
        <p:txBody>
          <a:bodyPr wrap="none">
            <a:spAutoFit/>
          </a:bodyPr>
          <a:lstStyle/>
          <a:p>
            <a:r>
              <a:rPr lang="en-US" kern="0" dirty="0">
                <a:solidFill>
                  <a:srgbClr val="000000"/>
                </a:solidFill>
                <a:latin typeface="Helvetica Neue Light"/>
                <a:sym typeface="Helvetica Neue" charset="0"/>
              </a:rPr>
              <a:t>(</a:t>
            </a:r>
            <a:r>
              <a:rPr lang="en-US" i="1" kern="0" dirty="0" err="1">
                <a:solidFill>
                  <a:srgbClr val="000000"/>
                </a:solidFill>
                <a:latin typeface="Helvetica Neue Light"/>
                <a:sym typeface="Helvetica Neue" charset="0"/>
              </a:rPr>
              <a:t>Ravichandran</a:t>
            </a:r>
            <a:r>
              <a:rPr lang="en-US" i="1" kern="0" dirty="0">
                <a:solidFill>
                  <a:srgbClr val="000000"/>
                </a:solidFill>
                <a:latin typeface="Helvetica Neue Light"/>
                <a:sym typeface="Helvetica Neue" charset="0"/>
              </a:rPr>
              <a:t> et al</a:t>
            </a:r>
            <a:r>
              <a:rPr lang="en-US" i="1" kern="0" dirty="0" smtClean="0">
                <a:solidFill>
                  <a:srgbClr val="000000"/>
                </a:solidFill>
                <a:latin typeface="Helvetica Neue Light"/>
                <a:sym typeface="Helvetica Neue" charset="0"/>
              </a:rPr>
              <a:t>.</a:t>
            </a:r>
            <a:r>
              <a:rPr lang="en-US" kern="0" dirty="0" smtClean="0">
                <a:solidFill>
                  <a:srgbClr val="000000"/>
                </a:solidFill>
                <a:latin typeface="Helvetica Neue Light"/>
                <a:sym typeface="Helvetica Neue" charset="0"/>
              </a:rPr>
              <a:t>, 2005</a:t>
            </a:r>
            <a:r>
              <a:rPr lang="en-US" kern="0" dirty="0">
                <a:solidFill>
                  <a:srgbClr val="000000"/>
                </a:solidFill>
                <a:latin typeface="Helvetica Neue Light"/>
                <a:sym typeface="Helvetica Neue" charset="0"/>
              </a:rPr>
              <a:t>)</a:t>
            </a:r>
            <a:endParaRPr lang="en-US" dirty="0"/>
          </a:p>
        </p:txBody>
      </p:sp>
    </p:spTree>
    <p:extLst>
      <p:ext uri="{BB962C8B-B14F-4D97-AF65-F5344CB8AC3E}">
        <p14:creationId xmlns:p14="http://schemas.microsoft.com/office/powerpoint/2010/main" val="482771629"/>
      </p:ext>
    </p:extLst>
  </p:cSld>
  <p:clrMapOvr>
    <a:masterClrMapping/>
  </p:clrMapOvr>
  <mc:AlternateContent xmlns:mc="http://schemas.openxmlformats.org/markup-compatibility/2006" xmlns:p14="http://schemas.microsoft.com/office/powerpoint/2010/main">
    <mc:Choice Requires="p14">
      <p:transition spd="slow" p14:dur="2000" advTm="36"/>
    </mc:Choice>
    <mc:Fallback xmlns="">
      <p:transition xmlns:p14="http://schemas.microsoft.com/office/powerpoint/2010/main" spd="slow" advTm="36"/>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a:xfrm>
            <a:off x="6235747" y="1508025"/>
            <a:ext cx="2654758" cy="5230601"/>
          </a:xfrm>
          <a:prstGeom prst="rect">
            <a:avLst/>
          </a:prstGeom>
          <a:solidFill>
            <a:srgbClr val="A6A6A6">
              <a:alpha val="29000"/>
            </a:srgbClr>
          </a:solidFill>
          <a:effectLst/>
        </p:spPr>
        <p:style>
          <a:lnRef idx="1">
            <a:schemeClr val="dk1"/>
          </a:lnRef>
          <a:fillRef idx="3">
            <a:schemeClr val="dk1"/>
          </a:fillRef>
          <a:effectRef idx="2">
            <a:schemeClr val="dk1"/>
          </a:effectRef>
          <a:fontRef idx="minor">
            <a:schemeClr val="lt1"/>
          </a:fontRef>
        </p:style>
        <p:txBody>
          <a:bodyPr lIns="91432" tIns="45716" rIns="91432" bIns="45716" rtlCol="0" anchor="ctr"/>
          <a:lstStyle/>
          <a:p>
            <a:pPr algn="ctr"/>
            <a:endParaRPr lang="en-US" dirty="0">
              <a:latin typeface="Helvetica Neue Light"/>
            </a:endParaRPr>
          </a:p>
        </p:txBody>
      </p:sp>
      <p:sp>
        <p:nvSpPr>
          <p:cNvPr id="46" name="Rectangle 45"/>
          <p:cNvSpPr/>
          <p:nvPr/>
        </p:nvSpPr>
        <p:spPr>
          <a:xfrm>
            <a:off x="1898664" y="1526079"/>
            <a:ext cx="4104458" cy="5230601"/>
          </a:xfrm>
          <a:prstGeom prst="rect">
            <a:avLst/>
          </a:prstGeom>
          <a:solidFill>
            <a:sysClr val="window" lastClr="FFFFFF">
              <a:lumMod val="65000"/>
              <a:alpha val="28000"/>
            </a:sysClr>
          </a:solidFill>
          <a:ln w="9525" cap="flat" cmpd="sng" algn="ctr">
            <a:solidFill>
              <a:sysClr val="windowText" lastClr="000000">
                <a:shade val="95000"/>
                <a:satMod val="105000"/>
              </a:sysClr>
            </a:solidFill>
            <a:prstDash val="solid"/>
          </a:ln>
          <a:effectLst/>
        </p:spPr>
        <p:txBody>
          <a:bodyPr lIns="91432" tIns="45716" rIns="91432" bIns="4571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uLnTx/>
              <a:uFillTx/>
              <a:latin typeface="Helvetica Neue Light"/>
              <a:ea typeface="+mn-ea"/>
              <a:cs typeface="+mn-cs"/>
            </a:endParaRPr>
          </a:p>
        </p:txBody>
      </p:sp>
      <p:sp>
        <p:nvSpPr>
          <p:cNvPr id="2" name="Title 1"/>
          <p:cNvSpPr>
            <a:spLocks noGrp="1"/>
          </p:cNvSpPr>
          <p:nvPr>
            <p:ph type="title"/>
          </p:nvPr>
        </p:nvSpPr>
        <p:spPr>
          <a:xfrm>
            <a:off x="429217" y="84263"/>
            <a:ext cx="8229600" cy="951371"/>
          </a:xfrm>
        </p:spPr>
        <p:txBody>
          <a:bodyPr>
            <a:normAutofit/>
          </a:bodyPr>
          <a:lstStyle/>
          <a:p>
            <a:pPr algn="l"/>
            <a:r>
              <a:rPr lang="en-US" dirty="0" smtClean="0"/>
              <a:t>Sliding window algorithm</a:t>
            </a:r>
            <a:endParaRPr lang="en-US" sz="2400" dirty="0"/>
          </a:p>
        </p:txBody>
      </p:sp>
      <p:cxnSp>
        <p:nvCxnSpPr>
          <p:cNvPr id="12" name="Straight Arrow Connector 11"/>
          <p:cNvCxnSpPr/>
          <p:nvPr/>
        </p:nvCxnSpPr>
        <p:spPr>
          <a:xfrm>
            <a:off x="5515046" y="2399132"/>
            <a:ext cx="1416182" cy="2847"/>
          </a:xfrm>
          <a:prstGeom prst="straightConnector1">
            <a:avLst/>
          </a:prstGeom>
          <a:ln w="25400">
            <a:solidFill>
              <a:srgbClr val="000000"/>
            </a:solidFill>
            <a:tailEnd type="arrow"/>
          </a:ln>
          <a:effectLst/>
        </p:spPr>
        <p:style>
          <a:lnRef idx="1">
            <a:schemeClr val="accent1"/>
          </a:lnRef>
          <a:fillRef idx="3">
            <a:schemeClr val="accent1"/>
          </a:fillRef>
          <a:effectRef idx="2">
            <a:schemeClr val="accent1"/>
          </a:effectRef>
          <a:fontRef idx="minor">
            <a:schemeClr val="lt1"/>
          </a:fontRef>
        </p:style>
      </p:cxnSp>
      <p:sp>
        <p:nvSpPr>
          <p:cNvPr id="16" name="Rectangle 15"/>
          <p:cNvSpPr/>
          <p:nvPr/>
        </p:nvSpPr>
        <p:spPr>
          <a:xfrm>
            <a:off x="6182724" y="1921258"/>
            <a:ext cx="714632" cy="461657"/>
          </a:xfrm>
          <a:prstGeom prst="rect">
            <a:avLst/>
          </a:prstGeom>
          <a:effectLst/>
        </p:spPr>
        <p:txBody>
          <a:bodyPr wrap="none" lIns="91432" tIns="45716" rIns="91432" bIns="45716">
            <a:spAutoFit/>
          </a:bodyPr>
          <a:lstStyle/>
          <a:p>
            <a:r>
              <a:rPr lang="en-US" sz="2400" dirty="0">
                <a:latin typeface="Helvetica Neue Light"/>
              </a:rPr>
              <a:t>sort</a:t>
            </a:r>
            <a:endParaRPr lang="en-US" dirty="0">
              <a:latin typeface="Helvetica Neue Light"/>
            </a:endParaRPr>
          </a:p>
        </p:txBody>
      </p:sp>
      <p:grpSp>
        <p:nvGrpSpPr>
          <p:cNvPr id="3" name="Group 2"/>
          <p:cNvGrpSpPr/>
          <p:nvPr/>
        </p:nvGrpSpPr>
        <p:grpSpPr>
          <a:xfrm>
            <a:off x="1600674" y="2399132"/>
            <a:ext cx="1169676" cy="2205973"/>
            <a:chOff x="1600674" y="2399132"/>
            <a:chExt cx="1169676" cy="2205973"/>
          </a:xfrm>
          <a:effectLst/>
        </p:grpSpPr>
        <p:cxnSp>
          <p:nvCxnSpPr>
            <p:cNvPr id="36" name="Straight Arrow Connector 35"/>
            <p:cNvCxnSpPr/>
            <p:nvPr/>
          </p:nvCxnSpPr>
          <p:spPr>
            <a:xfrm flipV="1">
              <a:off x="1600674" y="2399132"/>
              <a:ext cx="1169676" cy="96013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1600674" y="3359265"/>
              <a:ext cx="1134949" cy="124584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cxnSp>
        <p:nvCxnSpPr>
          <p:cNvPr id="40" name="Straight Arrow Connector 39"/>
          <p:cNvCxnSpPr/>
          <p:nvPr/>
        </p:nvCxnSpPr>
        <p:spPr>
          <a:xfrm>
            <a:off x="1600674" y="3359265"/>
            <a:ext cx="864096"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3382350" y="2399132"/>
            <a:ext cx="764544"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V="1">
            <a:off x="3347623" y="4597921"/>
            <a:ext cx="799270" cy="718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2994765" y="2788243"/>
            <a:ext cx="248821" cy="923322"/>
          </a:xfrm>
          <a:prstGeom prst="rect">
            <a:avLst/>
          </a:prstGeom>
          <a:noFill/>
          <a:effectLst/>
        </p:spPr>
        <p:txBody>
          <a:bodyPr wrap="none" lIns="91432" tIns="45716" rIns="91432" bIns="45716" rtlCol="0">
            <a:spAutoFit/>
          </a:bodyPr>
          <a:lstStyle/>
          <a:p>
            <a:r>
              <a:rPr lang="en-US" dirty="0">
                <a:latin typeface="Helvetica Neue Light"/>
              </a:rPr>
              <a:t>.</a:t>
            </a:r>
            <a:endParaRPr lang="en-US" dirty="0" smtClean="0">
              <a:latin typeface="Helvetica Neue Light"/>
            </a:endParaRPr>
          </a:p>
          <a:p>
            <a:r>
              <a:rPr lang="en-US" dirty="0" smtClean="0">
                <a:latin typeface="Helvetica Neue Light"/>
              </a:rPr>
              <a:t>.</a:t>
            </a:r>
          </a:p>
          <a:p>
            <a:r>
              <a:rPr lang="en-US" dirty="0" smtClean="0">
                <a:latin typeface="Helvetica Neue Light"/>
              </a:rPr>
              <a:t>.</a:t>
            </a:r>
            <a:endParaRPr lang="en-US" dirty="0">
              <a:latin typeface="Helvetica Neue Light"/>
            </a:endParaRPr>
          </a:p>
        </p:txBody>
      </p:sp>
      <p:cxnSp>
        <p:nvCxnSpPr>
          <p:cNvPr id="52" name="Straight Arrow Connector 51"/>
          <p:cNvCxnSpPr/>
          <p:nvPr/>
        </p:nvCxnSpPr>
        <p:spPr>
          <a:xfrm flipV="1">
            <a:off x="5515046" y="4575965"/>
            <a:ext cx="1416183"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53" name="Rectangle 52"/>
          <p:cNvSpPr/>
          <p:nvPr/>
        </p:nvSpPr>
        <p:spPr>
          <a:xfrm>
            <a:off x="6188544" y="4087956"/>
            <a:ext cx="714632" cy="461657"/>
          </a:xfrm>
          <a:prstGeom prst="rect">
            <a:avLst/>
          </a:prstGeom>
          <a:effectLst/>
        </p:spPr>
        <p:txBody>
          <a:bodyPr wrap="none" lIns="91432" tIns="45716" rIns="91432" bIns="45716">
            <a:spAutoFit/>
          </a:bodyPr>
          <a:lstStyle/>
          <a:p>
            <a:r>
              <a:rPr lang="en-US" sz="2400" dirty="0">
                <a:latin typeface="Helvetica Neue Light"/>
              </a:rPr>
              <a:t>sort</a:t>
            </a:r>
          </a:p>
        </p:txBody>
      </p:sp>
      <p:sp>
        <p:nvSpPr>
          <p:cNvPr id="59" name="TextBox 58"/>
          <p:cNvSpPr txBox="1"/>
          <p:nvPr/>
        </p:nvSpPr>
        <p:spPr>
          <a:xfrm>
            <a:off x="2544698" y="1631475"/>
            <a:ext cx="1330791" cy="461657"/>
          </a:xfrm>
          <a:prstGeom prst="rect">
            <a:avLst/>
          </a:prstGeom>
          <a:noFill/>
          <a:effectLst/>
        </p:spPr>
        <p:txBody>
          <a:bodyPr wrap="none" lIns="91432" tIns="45716" rIns="91432" bIns="45716" rtlCol="0">
            <a:spAutoFit/>
          </a:bodyPr>
          <a:lstStyle/>
          <a:p>
            <a:r>
              <a:rPr lang="en-US" sz="2400" dirty="0">
                <a:latin typeface="Helvetica Neue Light"/>
              </a:rPr>
              <a:t>permute</a:t>
            </a:r>
          </a:p>
        </p:txBody>
      </p:sp>
      <p:cxnSp>
        <p:nvCxnSpPr>
          <p:cNvPr id="13" name="Straight Connector 12"/>
          <p:cNvCxnSpPr/>
          <p:nvPr/>
        </p:nvCxnSpPr>
        <p:spPr>
          <a:xfrm>
            <a:off x="6083188" y="1526072"/>
            <a:ext cx="0" cy="5328337"/>
          </a:xfrm>
          <a:prstGeom prst="line">
            <a:avLst/>
          </a:prstGeom>
          <a:ln>
            <a:prstDash val="dot"/>
          </a:ln>
          <a:effectLst/>
        </p:spPr>
        <p:style>
          <a:lnRef idx="2">
            <a:schemeClr val="dk1"/>
          </a:lnRef>
          <a:fillRef idx="0">
            <a:schemeClr val="dk1"/>
          </a:fillRef>
          <a:effectRef idx="1">
            <a:schemeClr val="dk1"/>
          </a:effectRef>
          <a:fontRef idx="minor">
            <a:schemeClr val="tx1"/>
          </a:fontRef>
        </p:style>
      </p:cxnSp>
      <p:sp>
        <p:nvSpPr>
          <p:cNvPr id="26" name="Rectangle 25"/>
          <p:cNvSpPr/>
          <p:nvPr/>
        </p:nvSpPr>
        <p:spPr>
          <a:xfrm>
            <a:off x="388861" y="1046215"/>
            <a:ext cx="2146742" cy="400110"/>
          </a:xfrm>
          <a:prstGeom prst="rect">
            <a:avLst/>
          </a:prstGeom>
          <a:effectLst/>
        </p:spPr>
        <p:txBody>
          <a:bodyPr wrap="none">
            <a:spAutoFit/>
          </a:bodyPr>
          <a:lstStyle/>
          <a:p>
            <a:r>
              <a:rPr lang="en-US" sz="2000" b="1" dirty="0" smtClean="0">
                <a:latin typeface="Helvetica Neue Light"/>
              </a:rPr>
              <a:t>Generating tables</a:t>
            </a:r>
            <a:endParaRPr lang="en-US" sz="2000" b="1" dirty="0">
              <a:latin typeface="Helvetica Neue Light"/>
            </a:endParaRPr>
          </a:p>
        </p:txBody>
      </p:sp>
      <p:sp>
        <p:nvSpPr>
          <p:cNvPr id="34" name="Rounded Rectangle 33"/>
          <p:cNvSpPr/>
          <p:nvPr/>
        </p:nvSpPr>
        <p:spPr>
          <a:xfrm>
            <a:off x="116515" y="2902065"/>
            <a:ext cx="1548000" cy="914400"/>
          </a:xfrm>
          <a:prstGeom prst="roundRect">
            <a:avLst/>
          </a:prstGeom>
          <a:solidFill>
            <a:schemeClr val="tx1"/>
          </a:solidFill>
          <a:effectLst/>
        </p:spPr>
        <p:style>
          <a:lnRef idx="1">
            <a:schemeClr val="dk1"/>
          </a:lnRef>
          <a:fillRef idx="3">
            <a:schemeClr val="dk1"/>
          </a:fillRef>
          <a:effectRef idx="2">
            <a:schemeClr val="dk1"/>
          </a:effectRef>
          <a:fontRef idx="minor">
            <a:schemeClr val="lt1"/>
          </a:fontRef>
        </p:style>
        <p:txBody>
          <a:bodyPr lIns="91432" tIns="45716" rIns="91432" bIns="45716" rtlCol="0" anchor="ctr"/>
          <a:lstStyle/>
          <a:p>
            <a:pPr algn="ctr"/>
            <a:r>
              <a:rPr lang="en-US" sz="2200" i="1" dirty="0">
                <a:latin typeface="Helvetica Neue Light"/>
              </a:rPr>
              <a:t>Signatures</a:t>
            </a:r>
          </a:p>
        </p:txBody>
      </p:sp>
      <p:sp>
        <p:nvSpPr>
          <p:cNvPr id="37" name="TextBox 36"/>
          <p:cNvSpPr txBox="1"/>
          <p:nvPr/>
        </p:nvSpPr>
        <p:spPr>
          <a:xfrm>
            <a:off x="128113" y="3927844"/>
            <a:ext cx="1610681" cy="1323431"/>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wrap="none" lIns="91432" tIns="45716" rIns="91432" bIns="45716"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 lastClr="FFFFFF"/>
                </a:solidFill>
                <a:uLnTx/>
                <a:uFillTx/>
                <a:latin typeface="Helvetica Neue Light"/>
                <a:ea typeface="+mn-ea"/>
                <a:cs typeface="+mn-cs"/>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uLnTx/>
                <a:uFillTx/>
                <a:latin typeface="Helvetica Neue Light"/>
                <a:ea typeface="+mn-ea"/>
                <a:cs typeface="+mn-cs"/>
              </a:rPr>
              <a:t>1,11011011101</a:t>
            </a:r>
            <a:endParaRPr kumimoji="0" lang="en-US" sz="1600" b="1" i="0" u="none" strike="noStrike" kern="0" cap="none" spc="0" normalizeH="0" baseline="0" noProof="0" dirty="0">
              <a:ln>
                <a:noFill/>
              </a:ln>
              <a:solidFill>
                <a:sysClr val="window" lastClr="FFFFFF"/>
              </a:solidFill>
              <a:uLnTx/>
              <a:uFillTx/>
              <a:latin typeface="Helvetica Neue Light"/>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uLnTx/>
                <a:uFillTx/>
                <a:latin typeface="Helvetica Neue Light"/>
                <a:ea typeface="+mn-ea"/>
                <a:cs typeface="+mn-cs"/>
              </a:rPr>
              <a:t>2,01110000101</a:t>
            </a:r>
            <a:endParaRPr kumimoji="0" lang="en-US" sz="1600" b="1" i="0" u="none" strike="noStrike" kern="0" cap="none" spc="0" normalizeH="0" baseline="0" noProof="0" dirty="0">
              <a:ln>
                <a:noFill/>
              </a:ln>
              <a:solidFill>
                <a:sysClr val="window" lastClr="FFFFFF"/>
              </a:solidFill>
              <a:uLnTx/>
              <a:uFillTx/>
              <a:latin typeface="Helvetica Neue Light"/>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uLnTx/>
                <a:uFillTx/>
                <a:latin typeface="Helvetica Neue Light"/>
                <a:ea typeface="+mn-ea"/>
                <a:cs typeface="+mn-cs"/>
              </a:rPr>
              <a:t>3,10101010000</a:t>
            </a:r>
            <a:endParaRPr kumimoji="0" lang="en-US" sz="1600" b="1" i="0" u="none" strike="noStrike" kern="0" cap="none" spc="0" normalizeH="0" baseline="0" noProof="0" dirty="0">
              <a:ln>
                <a:noFill/>
              </a:ln>
              <a:solidFill>
                <a:sysClr val="window" lastClr="FFFFFF"/>
              </a:solidFill>
              <a:uLnTx/>
              <a:uFillTx/>
              <a:latin typeface="Helvetica Neue Light"/>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 lastClr="FFFFFF"/>
                </a:solidFill>
                <a:uLnTx/>
                <a:uFillTx/>
                <a:latin typeface="Helvetica Neue Light"/>
                <a:ea typeface="+mn-ea"/>
                <a:cs typeface="+mn-cs"/>
              </a:rPr>
              <a:t>…</a:t>
            </a:r>
          </a:p>
        </p:txBody>
      </p:sp>
      <p:sp>
        <p:nvSpPr>
          <p:cNvPr id="48" name="Oval 47"/>
          <p:cNvSpPr>
            <a:spLocks noChangeAspect="1"/>
          </p:cNvSpPr>
          <p:nvPr/>
        </p:nvSpPr>
        <p:spPr>
          <a:xfrm>
            <a:off x="2770352" y="2093132"/>
            <a:ext cx="612001" cy="612000"/>
          </a:xfrm>
          <a:prstGeom prst="ellipse">
            <a:avLst/>
          </a:prstGeom>
          <a:solidFill>
            <a:schemeClr val="bg1"/>
          </a:solidFill>
          <a:ln/>
          <a:effectLst/>
        </p:spPr>
        <p:style>
          <a:lnRef idx="1">
            <a:schemeClr val="dk1"/>
          </a:lnRef>
          <a:fillRef idx="2">
            <a:schemeClr val="dk1"/>
          </a:fillRef>
          <a:effectRef idx="1">
            <a:schemeClr val="dk1"/>
          </a:effectRef>
          <a:fontRef idx="minor">
            <a:schemeClr val="dk1"/>
          </a:fontRef>
        </p:style>
        <p:txBody>
          <a:bodyPr lIns="91432" tIns="45716" rIns="91432" bIns="45716" rtlCol="0" anchor="ctr"/>
          <a:lstStyle/>
          <a:p>
            <a:pPr algn="ctr"/>
            <a:r>
              <a:rPr lang="en-US" b="1" dirty="0" smtClean="0">
                <a:latin typeface="Helvetica Neue Light"/>
              </a:rPr>
              <a:t>p</a:t>
            </a:r>
            <a:r>
              <a:rPr lang="en-US" b="1" baseline="-25000" dirty="0" smtClean="0">
                <a:latin typeface="Helvetica Neue Light"/>
              </a:rPr>
              <a:t>1</a:t>
            </a:r>
            <a:endParaRPr lang="en-US" b="1" dirty="0">
              <a:latin typeface="Helvetica Neue Light"/>
            </a:endParaRPr>
          </a:p>
        </p:txBody>
      </p:sp>
      <p:sp>
        <p:nvSpPr>
          <p:cNvPr id="49" name="Oval 48"/>
          <p:cNvSpPr>
            <a:spLocks noChangeAspect="1"/>
          </p:cNvSpPr>
          <p:nvPr/>
        </p:nvSpPr>
        <p:spPr>
          <a:xfrm>
            <a:off x="2735625" y="4299105"/>
            <a:ext cx="612001" cy="612000"/>
          </a:xfrm>
          <a:prstGeom prst="ellipse">
            <a:avLst/>
          </a:prstGeom>
          <a:solidFill>
            <a:schemeClr val="bg1"/>
          </a:solidFill>
          <a:ln/>
          <a:effectLst/>
        </p:spPr>
        <p:style>
          <a:lnRef idx="1">
            <a:schemeClr val="dk1"/>
          </a:lnRef>
          <a:fillRef idx="2">
            <a:schemeClr val="dk1"/>
          </a:fillRef>
          <a:effectRef idx="1">
            <a:schemeClr val="dk1"/>
          </a:effectRef>
          <a:fontRef idx="minor">
            <a:schemeClr val="dk1"/>
          </a:fontRef>
        </p:style>
        <p:txBody>
          <a:bodyPr lIns="91432" tIns="45716" rIns="91432" bIns="45716" rtlCol="0" anchor="ctr"/>
          <a:lstStyle/>
          <a:p>
            <a:pPr algn="ctr"/>
            <a:r>
              <a:rPr lang="en-US" b="1" dirty="0" err="1" smtClean="0">
                <a:latin typeface="Helvetica Neue Light"/>
              </a:rPr>
              <a:t>p</a:t>
            </a:r>
            <a:r>
              <a:rPr lang="en-US" b="1" baseline="-25000" dirty="0" err="1" smtClean="0">
                <a:latin typeface="Helvetica Neue Light"/>
              </a:rPr>
              <a:t>Q</a:t>
            </a:r>
            <a:endParaRPr lang="en-US" b="1" dirty="0">
              <a:latin typeface="Helvetica Neue Light"/>
            </a:endParaRPr>
          </a:p>
        </p:txBody>
      </p:sp>
      <p:sp>
        <p:nvSpPr>
          <p:cNvPr id="54" name="Rounded Rectangle 53"/>
          <p:cNvSpPr/>
          <p:nvPr/>
        </p:nvSpPr>
        <p:spPr>
          <a:xfrm>
            <a:off x="4146897" y="1941932"/>
            <a:ext cx="1368152" cy="914400"/>
          </a:xfrm>
          <a:prstGeom prst="roundRect">
            <a:avLst/>
          </a:prstGeom>
          <a:solidFill>
            <a:schemeClr val="tx1"/>
          </a:solidFill>
          <a:effectLst/>
        </p:spPr>
        <p:style>
          <a:lnRef idx="1">
            <a:schemeClr val="dk1"/>
          </a:lnRef>
          <a:fillRef idx="3">
            <a:schemeClr val="dk1"/>
          </a:fillRef>
          <a:effectRef idx="2">
            <a:schemeClr val="dk1"/>
          </a:effectRef>
          <a:fontRef idx="minor">
            <a:schemeClr val="lt1"/>
          </a:fontRef>
        </p:style>
        <p:txBody>
          <a:bodyPr lIns="91432" tIns="45716" rIns="91432" bIns="45716" rtlCol="0" anchor="ctr"/>
          <a:lstStyle/>
          <a:p>
            <a:pPr algn="ctr"/>
            <a:r>
              <a:rPr lang="en-US" sz="2400" dirty="0" smtClean="0">
                <a:latin typeface="Helvetica Neue Light"/>
              </a:rPr>
              <a:t>list</a:t>
            </a:r>
            <a:r>
              <a:rPr lang="en-US" sz="2400" baseline="-25000" dirty="0" smtClean="0">
                <a:latin typeface="Helvetica Neue Light"/>
              </a:rPr>
              <a:t>1</a:t>
            </a:r>
            <a:endParaRPr lang="en-US" sz="2400" dirty="0">
              <a:latin typeface="Helvetica Neue Light"/>
            </a:endParaRPr>
          </a:p>
        </p:txBody>
      </p:sp>
      <p:sp>
        <p:nvSpPr>
          <p:cNvPr id="56" name="TextBox 55"/>
          <p:cNvSpPr txBox="1"/>
          <p:nvPr/>
        </p:nvSpPr>
        <p:spPr>
          <a:xfrm>
            <a:off x="4265642" y="2600323"/>
            <a:ext cx="1633764" cy="1323431"/>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wrap="none" lIns="91432" tIns="45716" rIns="91432" bIns="45716"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 lastClr="FFFFFF"/>
                </a:solidFill>
                <a:uLnTx/>
                <a:uFillTx/>
                <a:latin typeface="Helvetica Neue Light"/>
                <a:ea typeface="+mn-ea"/>
                <a:cs typeface="+mn-cs"/>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uLnTx/>
                <a:uFillTx/>
                <a:latin typeface="Helvetica Neue Light"/>
                <a:ea typeface="+mn-ea"/>
                <a:cs typeface="+mn-cs"/>
              </a:rPr>
              <a:t>11111101010,1</a:t>
            </a:r>
            <a:endParaRPr kumimoji="0" lang="en-US" sz="1600" b="1" i="0" u="none" strike="noStrike" kern="0" cap="none" spc="0" normalizeH="0" baseline="0" noProof="0" dirty="0">
              <a:ln>
                <a:noFill/>
              </a:ln>
              <a:solidFill>
                <a:sysClr val="window" lastClr="FFFFFF"/>
              </a:solidFill>
              <a:uLnTx/>
              <a:uFillTx/>
              <a:latin typeface="Helvetica Neue Light"/>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uLnTx/>
                <a:uFillTx/>
                <a:latin typeface="Helvetica Neue Light"/>
                <a:ea typeface="+mn-ea"/>
                <a:cs typeface="+mn-cs"/>
              </a:rPr>
              <a:t>10011000110,2</a:t>
            </a:r>
            <a:endParaRPr kumimoji="0" lang="en-US" sz="1600" b="1" i="0" u="none" strike="noStrike" kern="0" cap="none" spc="0" normalizeH="0" baseline="0" noProof="0" dirty="0">
              <a:ln>
                <a:noFill/>
              </a:ln>
              <a:solidFill>
                <a:sysClr val="window" lastClr="FFFFFF"/>
              </a:solidFill>
              <a:uLnTx/>
              <a:uFillTx/>
              <a:latin typeface="Helvetica Neue Light"/>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uLnTx/>
                <a:uFillTx/>
                <a:latin typeface="Helvetica Neue Light"/>
                <a:ea typeface="+mn-ea"/>
                <a:cs typeface="+mn-cs"/>
              </a:rPr>
              <a:t>01100100100,3</a:t>
            </a:r>
            <a:endParaRPr kumimoji="0" lang="en-US" sz="1600" b="1" i="0" u="none" strike="noStrike" kern="0" cap="none" spc="0" normalizeH="0" baseline="0" noProof="0" dirty="0">
              <a:ln>
                <a:noFill/>
              </a:ln>
              <a:solidFill>
                <a:sysClr val="window" lastClr="FFFFFF"/>
              </a:solidFill>
              <a:uLnTx/>
              <a:uFillTx/>
              <a:latin typeface="Helvetica Neue Light"/>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 lastClr="FFFFFF"/>
                </a:solidFill>
                <a:uLnTx/>
                <a:uFillTx/>
                <a:latin typeface="Helvetica Neue Light"/>
                <a:ea typeface="+mn-ea"/>
                <a:cs typeface="+mn-cs"/>
              </a:rPr>
              <a:t>…</a:t>
            </a:r>
          </a:p>
        </p:txBody>
      </p:sp>
      <p:sp>
        <p:nvSpPr>
          <p:cNvPr id="63" name="Rounded Rectangle 62"/>
          <p:cNvSpPr/>
          <p:nvPr/>
        </p:nvSpPr>
        <p:spPr>
          <a:xfrm>
            <a:off x="4146897" y="4140721"/>
            <a:ext cx="1368152" cy="914400"/>
          </a:xfrm>
          <a:prstGeom prst="roundRect">
            <a:avLst/>
          </a:prstGeom>
          <a:solidFill>
            <a:schemeClr val="tx1"/>
          </a:solidFill>
          <a:effectLst/>
        </p:spPr>
        <p:style>
          <a:lnRef idx="1">
            <a:schemeClr val="dk1"/>
          </a:lnRef>
          <a:fillRef idx="3">
            <a:schemeClr val="dk1"/>
          </a:fillRef>
          <a:effectRef idx="2">
            <a:schemeClr val="dk1"/>
          </a:effectRef>
          <a:fontRef idx="minor">
            <a:schemeClr val="lt1"/>
          </a:fontRef>
        </p:style>
        <p:txBody>
          <a:bodyPr lIns="91432" tIns="45716" rIns="91432" bIns="45716" rtlCol="0" anchor="ctr"/>
          <a:lstStyle/>
          <a:p>
            <a:pPr algn="ctr"/>
            <a:r>
              <a:rPr lang="en-US" sz="2400" dirty="0" err="1" smtClean="0">
                <a:latin typeface="Helvetica Neue Light"/>
              </a:rPr>
              <a:t>list</a:t>
            </a:r>
            <a:r>
              <a:rPr lang="en-US" sz="2400" baseline="-25000" dirty="0" err="1" smtClean="0">
                <a:latin typeface="Helvetica Neue Light"/>
              </a:rPr>
              <a:t>Q</a:t>
            </a:r>
            <a:endParaRPr lang="en-US" sz="2400" dirty="0">
              <a:latin typeface="Helvetica Neue Light"/>
            </a:endParaRPr>
          </a:p>
        </p:txBody>
      </p:sp>
      <p:sp>
        <p:nvSpPr>
          <p:cNvPr id="65" name="TextBox 64"/>
          <p:cNvSpPr txBox="1"/>
          <p:nvPr/>
        </p:nvSpPr>
        <p:spPr>
          <a:xfrm>
            <a:off x="4248669" y="4911126"/>
            <a:ext cx="1633764" cy="1323431"/>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wrap="none" lIns="91432" tIns="45716" rIns="91432" bIns="45716"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 lastClr="FFFFFF"/>
                </a:solidFill>
                <a:uLnTx/>
                <a:uFillTx/>
                <a:latin typeface="Helvetica Neue Light"/>
                <a:ea typeface="+mn-ea"/>
                <a:cs typeface="+mn-cs"/>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uLnTx/>
                <a:uFillTx/>
                <a:latin typeface="Helvetica Neue Light"/>
                <a:ea typeface="+mn-ea"/>
                <a:cs typeface="+mn-cs"/>
              </a:rPr>
              <a:t>11111001011,1</a:t>
            </a:r>
            <a:endParaRPr kumimoji="0" lang="en-US" sz="1600" b="1" i="0" u="none" strike="noStrike" kern="0" cap="none" spc="0" normalizeH="0" baseline="0" noProof="0" dirty="0">
              <a:ln>
                <a:noFill/>
              </a:ln>
              <a:solidFill>
                <a:sysClr val="window" lastClr="FFFFFF"/>
              </a:solidFill>
              <a:uLnTx/>
              <a:uFillTx/>
              <a:latin typeface="Helvetica Neue Light"/>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uLnTx/>
                <a:uFillTx/>
                <a:latin typeface="Helvetica Neue Light"/>
                <a:ea typeface="+mn-ea"/>
                <a:cs typeface="+mn-cs"/>
              </a:rPr>
              <a:t>00101001110,2</a:t>
            </a:r>
            <a:endParaRPr kumimoji="0" lang="en-US" sz="1600" b="1" i="0" u="none" strike="noStrike" kern="0" cap="none" spc="0" normalizeH="0" baseline="0" noProof="0" dirty="0">
              <a:ln>
                <a:noFill/>
              </a:ln>
              <a:solidFill>
                <a:sysClr val="window" lastClr="FFFFFF"/>
              </a:solidFill>
              <a:uLnTx/>
              <a:uFillTx/>
              <a:latin typeface="Helvetica Neue Light"/>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uLnTx/>
                <a:uFillTx/>
                <a:latin typeface="Helvetica Neue Light"/>
                <a:ea typeface="+mn-ea"/>
                <a:cs typeface="+mn-cs"/>
              </a:rPr>
              <a:t>10010000101,3</a:t>
            </a:r>
            <a:endParaRPr kumimoji="0" lang="en-US" sz="1600" b="1" i="0" u="none" strike="noStrike" kern="0" cap="none" spc="0" normalizeH="0" baseline="0" noProof="0" dirty="0">
              <a:ln>
                <a:noFill/>
              </a:ln>
              <a:solidFill>
                <a:sysClr val="window" lastClr="FFFFFF"/>
              </a:solidFill>
              <a:uLnTx/>
              <a:uFillTx/>
              <a:latin typeface="Helvetica Neue Light"/>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 lastClr="FFFFFF"/>
                </a:solidFill>
                <a:uLnTx/>
                <a:uFillTx/>
                <a:latin typeface="Helvetica Neue Light"/>
                <a:ea typeface="+mn-ea"/>
                <a:cs typeface="+mn-cs"/>
              </a:rPr>
              <a:t>…</a:t>
            </a:r>
          </a:p>
        </p:txBody>
      </p:sp>
      <p:sp>
        <p:nvSpPr>
          <p:cNvPr id="66" name="Rounded Rectangle 65"/>
          <p:cNvSpPr/>
          <p:nvPr/>
        </p:nvSpPr>
        <p:spPr>
          <a:xfrm>
            <a:off x="6931230" y="1944779"/>
            <a:ext cx="1368152" cy="914400"/>
          </a:xfrm>
          <a:prstGeom prst="roundRect">
            <a:avLst/>
          </a:prstGeom>
          <a:solidFill>
            <a:schemeClr val="tx1"/>
          </a:solidFill>
          <a:effectLst/>
        </p:spPr>
        <p:style>
          <a:lnRef idx="1">
            <a:schemeClr val="dk1"/>
          </a:lnRef>
          <a:fillRef idx="3">
            <a:schemeClr val="dk1"/>
          </a:fillRef>
          <a:effectRef idx="2">
            <a:schemeClr val="dk1"/>
          </a:effectRef>
          <a:fontRef idx="minor">
            <a:schemeClr val="lt1"/>
          </a:fontRef>
        </p:style>
        <p:txBody>
          <a:bodyPr lIns="91432" tIns="45716" rIns="91432" bIns="45716" rtlCol="0" anchor="ctr"/>
          <a:lstStyle/>
          <a:p>
            <a:pPr algn="ctr"/>
            <a:r>
              <a:rPr lang="en-US" sz="2400" dirty="0" smtClean="0">
                <a:latin typeface="Helvetica Neue Light"/>
              </a:rPr>
              <a:t>table</a:t>
            </a:r>
            <a:r>
              <a:rPr lang="en-US" sz="2400" baseline="-25000" dirty="0" smtClean="0">
                <a:latin typeface="Helvetica Neue Light"/>
              </a:rPr>
              <a:t>1</a:t>
            </a:r>
            <a:endParaRPr lang="en-US" sz="2400" dirty="0">
              <a:latin typeface="Helvetica Neue Light"/>
            </a:endParaRPr>
          </a:p>
        </p:txBody>
      </p:sp>
      <p:sp>
        <p:nvSpPr>
          <p:cNvPr id="68" name="Rounded Rectangle 67"/>
          <p:cNvSpPr/>
          <p:nvPr/>
        </p:nvSpPr>
        <p:spPr>
          <a:xfrm>
            <a:off x="6931230" y="4118765"/>
            <a:ext cx="1368152" cy="914400"/>
          </a:xfrm>
          <a:prstGeom prst="roundRect">
            <a:avLst/>
          </a:prstGeom>
          <a:solidFill>
            <a:sysClr val="windowText" lastClr="000000"/>
          </a:solidFill>
          <a:ln w="9525" cap="flat" cmpd="sng" algn="ctr">
            <a:solidFill>
              <a:sysClr val="windowText" lastClr="000000">
                <a:shade val="95000"/>
                <a:satMod val="105000"/>
              </a:sysClr>
            </a:solidFill>
            <a:prstDash val="solid"/>
          </a:ln>
          <a:effectLst/>
        </p:spPr>
        <p:txBody>
          <a:bodyPr lIns="91432" tIns="45716" rIns="91432" bIns="4571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smtClean="0">
                <a:ln>
                  <a:noFill/>
                </a:ln>
                <a:solidFill>
                  <a:sysClr val="window" lastClr="FFFFFF"/>
                </a:solidFill>
                <a:uLnTx/>
                <a:uFillTx/>
                <a:latin typeface="Helvetica Neue Light"/>
                <a:ea typeface="+mn-ea"/>
                <a:cs typeface="+mn-cs"/>
              </a:rPr>
              <a:t>table</a:t>
            </a:r>
            <a:r>
              <a:rPr kumimoji="0" lang="en-US" sz="2400" b="0" i="0" u="none" strike="noStrike" kern="0" cap="none" spc="0" normalizeH="0" baseline="-25000" noProof="0" dirty="0" err="1" smtClean="0">
                <a:ln>
                  <a:noFill/>
                </a:ln>
                <a:solidFill>
                  <a:sysClr val="window" lastClr="FFFFFF"/>
                </a:solidFill>
                <a:uLnTx/>
                <a:uFillTx/>
                <a:latin typeface="Helvetica Neue Light"/>
                <a:ea typeface="+mn-ea"/>
                <a:cs typeface="+mn-cs"/>
              </a:rPr>
              <a:t>Q</a:t>
            </a:r>
            <a:endParaRPr kumimoji="0" lang="en-US" sz="2400" b="0" i="0" u="none" strike="noStrike" kern="0" cap="none" spc="0" normalizeH="0" baseline="0" noProof="0" dirty="0">
              <a:ln>
                <a:noFill/>
              </a:ln>
              <a:solidFill>
                <a:sysClr val="window" lastClr="FFFFFF"/>
              </a:solidFill>
              <a:uLnTx/>
              <a:uFillTx/>
              <a:latin typeface="Helvetica Neue Light"/>
              <a:ea typeface="+mn-ea"/>
              <a:cs typeface="+mn-cs"/>
            </a:endParaRPr>
          </a:p>
        </p:txBody>
      </p:sp>
      <p:sp>
        <p:nvSpPr>
          <p:cNvPr id="70" name="TextBox 69"/>
          <p:cNvSpPr txBox="1"/>
          <p:nvPr/>
        </p:nvSpPr>
        <p:spPr>
          <a:xfrm>
            <a:off x="7129818" y="2731040"/>
            <a:ext cx="1633764" cy="1323431"/>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wrap="none" lIns="91432" tIns="45716" rIns="91432" bIns="45716"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 lastClr="FFFFFF"/>
                </a:solidFill>
                <a:uLnTx/>
                <a:uFillTx/>
                <a:latin typeface="Helvetica Neue Light"/>
                <a:ea typeface="+mn-ea"/>
                <a:cs typeface="+mn-cs"/>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uLnTx/>
                <a:uFillTx/>
                <a:latin typeface="Helvetica Neue Light"/>
                <a:ea typeface="+mn-ea"/>
                <a:cs typeface="+mn-cs"/>
              </a:rPr>
              <a:t>01100100100,1</a:t>
            </a:r>
            <a:endParaRPr kumimoji="0" lang="en-US" sz="1600" b="1" i="0" u="none" strike="noStrike" kern="0" cap="none" spc="0" normalizeH="0" baseline="0" noProof="0" dirty="0">
              <a:ln>
                <a:noFill/>
              </a:ln>
              <a:solidFill>
                <a:sysClr val="window" lastClr="FFFFFF"/>
              </a:solidFill>
              <a:uLnTx/>
              <a:uFillTx/>
              <a:latin typeface="Helvetica Neue Light"/>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uLnTx/>
                <a:uFillTx/>
                <a:latin typeface="Helvetica Neue Light"/>
                <a:ea typeface="+mn-ea"/>
                <a:cs typeface="+mn-cs"/>
              </a:rPr>
              <a:t>10011000110,2</a:t>
            </a:r>
            <a:endParaRPr kumimoji="0" lang="en-US" sz="1600" b="1" i="0" u="none" strike="noStrike" kern="0" cap="none" spc="0" normalizeH="0" baseline="0" noProof="0" dirty="0">
              <a:ln>
                <a:noFill/>
              </a:ln>
              <a:solidFill>
                <a:sysClr val="window" lastClr="FFFFFF"/>
              </a:solidFill>
              <a:uLnTx/>
              <a:uFillTx/>
              <a:latin typeface="Helvetica Neue Light"/>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uLnTx/>
                <a:uFillTx/>
                <a:latin typeface="Helvetica Neue Light"/>
                <a:ea typeface="+mn-ea"/>
                <a:cs typeface="+mn-cs"/>
              </a:rPr>
              <a:t>11111101010,3</a:t>
            </a:r>
            <a:endParaRPr kumimoji="0" lang="en-US" sz="1600" b="1" i="0" u="none" strike="noStrike" kern="0" cap="none" spc="0" normalizeH="0" baseline="0" noProof="0" dirty="0">
              <a:ln>
                <a:noFill/>
              </a:ln>
              <a:solidFill>
                <a:sysClr val="window" lastClr="FFFFFF"/>
              </a:solidFill>
              <a:uLnTx/>
              <a:uFillTx/>
              <a:latin typeface="Helvetica Neue Light"/>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 lastClr="FFFFFF"/>
                </a:solidFill>
                <a:uLnTx/>
                <a:uFillTx/>
                <a:latin typeface="Helvetica Neue Light"/>
                <a:ea typeface="+mn-ea"/>
                <a:cs typeface="+mn-cs"/>
              </a:rPr>
              <a:t>…</a:t>
            </a:r>
          </a:p>
        </p:txBody>
      </p:sp>
      <p:sp>
        <p:nvSpPr>
          <p:cNvPr id="72" name="TextBox 71"/>
          <p:cNvSpPr txBox="1"/>
          <p:nvPr/>
        </p:nvSpPr>
        <p:spPr>
          <a:xfrm>
            <a:off x="7129818" y="4911126"/>
            <a:ext cx="1633764" cy="1323431"/>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wrap="none" lIns="91432" tIns="45716" rIns="91432" bIns="45716"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 lastClr="FFFFFF"/>
                </a:solidFill>
                <a:uLnTx/>
                <a:uFillTx/>
                <a:latin typeface="Helvetica Neue Light"/>
                <a:ea typeface="+mn-ea"/>
                <a:cs typeface="+mn-cs"/>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uLnTx/>
                <a:uFillTx/>
                <a:latin typeface="Helvetica Neue Light"/>
                <a:ea typeface="+mn-ea"/>
                <a:cs typeface="+mn-cs"/>
              </a:rPr>
              <a:t>00101001110,1</a:t>
            </a:r>
            <a:endParaRPr kumimoji="0" lang="en-US" sz="1600" b="1" i="0" u="none" strike="noStrike" kern="0" cap="none" spc="0" normalizeH="0" baseline="0" noProof="0" dirty="0">
              <a:ln>
                <a:noFill/>
              </a:ln>
              <a:solidFill>
                <a:sysClr val="window" lastClr="FFFFFF"/>
              </a:solidFill>
              <a:uLnTx/>
              <a:uFillTx/>
              <a:latin typeface="Helvetica Neue Light"/>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uLnTx/>
                <a:uFillTx/>
                <a:latin typeface="Helvetica Neue Light"/>
                <a:ea typeface="+mn-ea"/>
                <a:cs typeface="+mn-cs"/>
              </a:rPr>
              <a:t>10010000101,2</a:t>
            </a:r>
            <a:endParaRPr kumimoji="0" lang="en-US" sz="1600" b="1" i="0" u="none" strike="noStrike" kern="0" cap="none" spc="0" normalizeH="0" baseline="0" noProof="0" dirty="0">
              <a:ln>
                <a:noFill/>
              </a:ln>
              <a:solidFill>
                <a:sysClr val="window" lastClr="FFFFFF"/>
              </a:solidFill>
              <a:uLnTx/>
              <a:uFillTx/>
              <a:latin typeface="Helvetica Neue Light"/>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uLnTx/>
                <a:uFillTx/>
                <a:latin typeface="Helvetica Neue Light"/>
                <a:ea typeface="+mn-ea"/>
                <a:cs typeface="+mn-cs"/>
              </a:rPr>
              <a:t>11111001011,3</a:t>
            </a:r>
            <a:endParaRPr kumimoji="0" lang="en-US" sz="1600" b="1" i="0" u="none" strike="noStrike" kern="0" cap="none" spc="0" normalizeH="0" baseline="0" noProof="0" dirty="0">
              <a:ln>
                <a:noFill/>
              </a:ln>
              <a:solidFill>
                <a:sysClr val="window" lastClr="FFFFFF"/>
              </a:solidFill>
              <a:uLnTx/>
              <a:uFillTx/>
              <a:latin typeface="Helvetica Neue Light"/>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uLnTx/>
                <a:uFillTx/>
                <a:latin typeface="Helvetica Neue Light"/>
                <a:ea typeface="+mn-ea"/>
                <a:cs typeface="+mn-cs"/>
              </a:rPr>
              <a:t>…</a:t>
            </a:r>
            <a:endParaRPr kumimoji="0" lang="en-US" sz="1600" b="1" i="0" u="none" strike="noStrike" kern="0" cap="none" spc="0" normalizeH="0" baseline="0" noProof="0" dirty="0">
              <a:ln>
                <a:noFill/>
              </a:ln>
              <a:solidFill>
                <a:sysClr val="window" lastClr="FFFFFF"/>
              </a:solidFill>
              <a:uLnTx/>
              <a:uFillTx/>
              <a:latin typeface="Helvetica Neue Light"/>
              <a:ea typeface="+mn-ea"/>
              <a:cs typeface="+mn-cs"/>
            </a:endParaRPr>
          </a:p>
        </p:txBody>
      </p:sp>
      <p:sp>
        <p:nvSpPr>
          <p:cNvPr id="73" name="TextBox 72"/>
          <p:cNvSpPr txBox="1"/>
          <p:nvPr/>
        </p:nvSpPr>
        <p:spPr>
          <a:xfrm>
            <a:off x="3314220" y="6257473"/>
            <a:ext cx="751562" cy="461657"/>
          </a:xfrm>
          <a:prstGeom prst="rect">
            <a:avLst/>
          </a:prstGeom>
          <a:noFill/>
          <a:effectLst/>
        </p:spPr>
        <p:txBody>
          <a:bodyPr wrap="none" lIns="91432" tIns="45716" rIns="91432" bIns="45716" rtlCol="0">
            <a:spAutoFit/>
          </a:bodyPr>
          <a:lstStyle/>
          <a:p>
            <a:r>
              <a:rPr lang="en-US" sz="2400" b="1" dirty="0">
                <a:latin typeface="Courier New"/>
                <a:cs typeface="Courier New"/>
              </a:rPr>
              <a:t>Map</a:t>
            </a:r>
            <a:endParaRPr lang="en-US" b="1" dirty="0">
              <a:latin typeface="Courier New"/>
              <a:cs typeface="Courier New"/>
            </a:endParaRPr>
          </a:p>
        </p:txBody>
      </p:sp>
      <p:sp>
        <p:nvSpPr>
          <p:cNvPr id="74" name="TextBox 73"/>
          <p:cNvSpPr txBox="1"/>
          <p:nvPr/>
        </p:nvSpPr>
        <p:spPr>
          <a:xfrm>
            <a:off x="6711022" y="6257473"/>
            <a:ext cx="1292826" cy="461657"/>
          </a:xfrm>
          <a:prstGeom prst="rect">
            <a:avLst/>
          </a:prstGeom>
          <a:noFill/>
          <a:effectLst/>
        </p:spPr>
        <p:txBody>
          <a:bodyPr wrap="none" lIns="91432" tIns="45716" rIns="91432" bIns="45716" rtlCol="0">
            <a:spAutoFit/>
          </a:bodyPr>
          <a:lstStyle/>
          <a:p>
            <a:r>
              <a:rPr lang="en-US" sz="2400" b="1" dirty="0">
                <a:latin typeface="Courier New"/>
                <a:cs typeface="Courier New"/>
              </a:rPr>
              <a:t>Reduce</a:t>
            </a:r>
            <a:endParaRPr lang="en-US" b="1" dirty="0">
              <a:latin typeface="Courier New"/>
              <a:cs typeface="Courier New"/>
            </a:endParaRPr>
          </a:p>
        </p:txBody>
      </p:sp>
      <p:sp>
        <p:nvSpPr>
          <p:cNvPr id="35" name="TextBox 34"/>
          <p:cNvSpPr txBox="1"/>
          <p:nvPr/>
        </p:nvSpPr>
        <p:spPr>
          <a:xfrm>
            <a:off x="6487892" y="2788243"/>
            <a:ext cx="248821" cy="923322"/>
          </a:xfrm>
          <a:prstGeom prst="rect">
            <a:avLst/>
          </a:prstGeom>
          <a:noFill/>
          <a:effectLst/>
        </p:spPr>
        <p:txBody>
          <a:bodyPr wrap="none" lIns="91432" tIns="45716" rIns="91432" bIns="45716" rtlCol="0">
            <a:spAutoFit/>
          </a:bodyPr>
          <a:lstStyle/>
          <a:p>
            <a:r>
              <a:rPr lang="en-US" dirty="0">
                <a:latin typeface="Helvetica Neue Light"/>
              </a:rPr>
              <a:t>.</a:t>
            </a:r>
            <a:endParaRPr lang="en-US" dirty="0" smtClean="0">
              <a:latin typeface="Helvetica Neue Light"/>
            </a:endParaRPr>
          </a:p>
          <a:p>
            <a:r>
              <a:rPr lang="en-US" dirty="0" smtClean="0">
                <a:latin typeface="Helvetica Neue Light"/>
              </a:rPr>
              <a:t>.</a:t>
            </a:r>
          </a:p>
          <a:p>
            <a:r>
              <a:rPr lang="en-US" dirty="0" smtClean="0">
                <a:latin typeface="Helvetica Neue Light"/>
              </a:rPr>
              <a:t>.</a:t>
            </a:r>
            <a:endParaRPr lang="en-US" dirty="0">
              <a:latin typeface="Helvetica Neue Light"/>
            </a:endParaRPr>
          </a:p>
        </p:txBody>
      </p:sp>
    </p:spTree>
    <p:custDataLst>
      <p:tags r:id="rId1"/>
    </p:custDataLst>
    <p:extLst>
      <p:ext uri="{BB962C8B-B14F-4D97-AF65-F5344CB8AC3E}">
        <p14:creationId xmlns:p14="http://schemas.microsoft.com/office/powerpoint/2010/main" val="1049602696"/>
      </p:ext>
    </p:extLst>
  </p:cSld>
  <p:clrMapOvr>
    <a:masterClrMapping/>
  </p:clrMapOvr>
  <mc:AlternateContent xmlns:mc="http://schemas.openxmlformats.org/markup-compatibility/2006" xmlns:p14="http://schemas.microsoft.com/office/powerpoint/2010/main">
    <mc:Choice Requires="p14">
      <p:transition spd="slow" p14:dur="2000" advTm="84"/>
    </mc:Choice>
    <mc:Fallback xmlns="">
      <p:transition xmlns:p14="http://schemas.microsoft.com/office/powerpoint/2010/main" spd="slow" advTm="8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0" grpId="0"/>
      <p:bldP spid="53" grpId="0"/>
      <p:bldP spid="59" grpId="0"/>
      <p:bldP spid="48" grpId="0" animBg="1"/>
      <p:bldP spid="49" grpId="0" animBg="1"/>
      <p:bldP spid="54" grpId="0" animBg="1"/>
      <p:bldP spid="56" grpId="0" animBg="1"/>
      <p:bldP spid="63" grpId="0" animBg="1"/>
      <p:bldP spid="65" grpId="0" animBg="1"/>
      <p:bldP spid="66" grpId="0" animBg="1"/>
      <p:bldP spid="68" grpId="0" animBg="1"/>
      <p:bldP spid="70" grpId="0" animBg="1"/>
      <p:bldP spid="72" grpId="0" animBg="1"/>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1398986" y="5676538"/>
            <a:ext cx="1368152" cy="914400"/>
          </a:xfrm>
          <a:prstGeom prst="roundRect">
            <a:avLst/>
          </a:prstGeom>
          <a:solidFill>
            <a:schemeClr val="tx1"/>
          </a:solidFill>
          <a:effectLst/>
        </p:spPr>
        <p:style>
          <a:lnRef idx="1">
            <a:schemeClr val="dk1"/>
          </a:lnRef>
          <a:fillRef idx="3">
            <a:schemeClr val="dk1"/>
          </a:fillRef>
          <a:effectRef idx="2">
            <a:schemeClr val="dk1"/>
          </a:effectRef>
          <a:fontRef idx="minor">
            <a:schemeClr val="lt1"/>
          </a:fontRef>
        </p:style>
        <p:txBody>
          <a:bodyPr lIns="91432" tIns="45716" rIns="91432" bIns="45716" rtlCol="0" anchor="ctr"/>
          <a:lstStyle/>
          <a:p>
            <a:pPr algn="ctr"/>
            <a:r>
              <a:rPr lang="en-US" sz="2400" dirty="0" err="1" smtClean="0">
                <a:latin typeface="Helvetica Neue Light"/>
              </a:rPr>
              <a:t>table</a:t>
            </a:r>
            <a:r>
              <a:rPr lang="en-US" sz="2400" baseline="-25000" dirty="0" err="1" smtClean="0">
                <a:latin typeface="Helvetica Neue Light"/>
              </a:rPr>
              <a:t>Q</a:t>
            </a:r>
            <a:endParaRPr lang="en-US" sz="2400" dirty="0">
              <a:latin typeface="Helvetica Neue Light"/>
            </a:endParaRPr>
          </a:p>
        </p:txBody>
      </p:sp>
      <p:sp>
        <p:nvSpPr>
          <p:cNvPr id="16" name="Rectangle 15"/>
          <p:cNvSpPr/>
          <p:nvPr/>
        </p:nvSpPr>
        <p:spPr>
          <a:xfrm>
            <a:off x="3995936" y="1513908"/>
            <a:ext cx="4320480" cy="4842915"/>
          </a:xfrm>
          <a:prstGeom prst="rect">
            <a:avLst/>
          </a:prstGeom>
          <a:gradFill flip="none" rotWithShape="1">
            <a:gsLst>
              <a:gs pos="0">
                <a:schemeClr val="dk1">
                  <a:tint val="100000"/>
                  <a:shade val="100000"/>
                  <a:satMod val="130000"/>
                  <a:alpha val="34000"/>
                </a:schemeClr>
              </a:gs>
              <a:gs pos="100000">
                <a:schemeClr val="dk1">
                  <a:tint val="50000"/>
                  <a:shade val="100000"/>
                  <a:satMod val="350000"/>
                  <a:alpha val="34000"/>
                </a:schemeClr>
              </a:gs>
            </a:gsLst>
            <a:lin ang="16200000" scaled="0"/>
            <a:tileRect/>
          </a:gradFill>
          <a:effectLst/>
        </p:spPr>
        <p:style>
          <a:lnRef idx="1">
            <a:schemeClr val="dk1"/>
          </a:lnRef>
          <a:fillRef idx="3">
            <a:schemeClr val="dk1"/>
          </a:fillRef>
          <a:effectRef idx="2">
            <a:schemeClr val="dk1"/>
          </a:effectRef>
          <a:fontRef idx="minor">
            <a:schemeClr val="lt1"/>
          </a:fontRef>
        </p:style>
        <p:txBody>
          <a:bodyPr lIns="91432" tIns="45716" rIns="91432" bIns="45716" rtlCol="0" anchor="ctr"/>
          <a:lstStyle/>
          <a:p>
            <a:pPr algn="ctr"/>
            <a:endParaRPr lang="en-US" dirty="0">
              <a:latin typeface="Helvetica Neue Light"/>
            </a:endParaRPr>
          </a:p>
        </p:txBody>
      </p:sp>
      <p:sp>
        <p:nvSpPr>
          <p:cNvPr id="15" name="Line Callout 1 (Border and Accent Bar) 14"/>
          <p:cNvSpPr/>
          <p:nvPr/>
        </p:nvSpPr>
        <p:spPr>
          <a:xfrm>
            <a:off x="4788025" y="1802323"/>
            <a:ext cx="3090821" cy="3785653"/>
          </a:xfrm>
          <a:prstGeom prst="accentBorderCallout1">
            <a:avLst>
              <a:gd name="adj1" fmla="val 18750"/>
              <a:gd name="adj2" fmla="val -8333"/>
              <a:gd name="adj3" fmla="val 40810"/>
              <a:gd name="adj4" fmla="val -81699"/>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elvetica Neue Light"/>
            </a:endParaRPr>
          </a:p>
        </p:txBody>
      </p:sp>
      <p:sp>
        <p:nvSpPr>
          <p:cNvPr id="38" name="TextBox 37"/>
          <p:cNvSpPr txBox="1"/>
          <p:nvPr/>
        </p:nvSpPr>
        <p:spPr>
          <a:xfrm>
            <a:off x="1695042" y="4753216"/>
            <a:ext cx="248821" cy="923322"/>
          </a:xfrm>
          <a:prstGeom prst="rect">
            <a:avLst/>
          </a:prstGeom>
          <a:noFill/>
          <a:effectLst/>
        </p:spPr>
        <p:txBody>
          <a:bodyPr wrap="none" lIns="91432" tIns="45716" rIns="91432" bIns="45716" rtlCol="0">
            <a:spAutoFit/>
          </a:bodyPr>
          <a:lstStyle/>
          <a:p>
            <a:r>
              <a:rPr lang="en-US" b="1" dirty="0">
                <a:latin typeface="Helvetica Neue Light"/>
              </a:rPr>
              <a:t>.</a:t>
            </a:r>
            <a:endParaRPr lang="en-US" b="1" dirty="0" smtClean="0">
              <a:latin typeface="Helvetica Neue Light"/>
            </a:endParaRPr>
          </a:p>
          <a:p>
            <a:r>
              <a:rPr lang="en-US" b="1" dirty="0" smtClean="0">
                <a:latin typeface="Helvetica Neue Light"/>
              </a:rPr>
              <a:t>.</a:t>
            </a:r>
          </a:p>
          <a:p>
            <a:r>
              <a:rPr lang="en-US" b="1" dirty="0">
                <a:latin typeface="Helvetica Neue Light"/>
              </a:rPr>
              <a:t>.</a:t>
            </a:r>
          </a:p>
        </p:txBody>
      </p:sp>
      <p:sp>
        <p:nvSpPr>
          <p:cNvPr id="14" name="TextBox 13"/>
          <p:cNvSpPr txBox="1"/>
          <p:nvPr/>
        </p:nvSpPr>
        <p:spPr>
          <a:xfrm>
            <a:off x="5868166" y="5895166"/>
            <a:ext cx="777421" cy="461657"/>
          </a:xfrm>
          <a:prstGeom prst="rect">
            <a:avLst/>
          </a:prstGeom>
          <a:noFill/>
          <a:effectLst/>
        </p:spPr>
        <p:txBody>
          <a:bodyPr wrap="none" lIns="91432" tIns="45716" rIns="91432" bIns="45716" rtlCol="0">
            <a:spAutoFit/>
          </a:bodyPr>
          <a:lstStyle/>
          <a:p>
            <a:r>
              <a:rPr lang="en-US" sz="2400" b="1" dirty="0">
                <a:latin typeface="Courier New"/>
                <a:cs typeface="Courier New"/>
              </a:rPr>
              <a:t>Map</a:t>
            </a:r>
            <a:endParaRPr lang="en-US" b="1" dirty="0">
              <a:latin typeface="Courier New"/>
              <a:cs typeface="Courier New"/>
            </a:endParaRPr>
          </a:p>
        </p:txBody>
      </p:sp>
      <p:sp>
        <p:nvSpPr>
          <p:cNvPr id="19" name="Title 1"/>
          <p:cNvSpPr>
            <a:spLocks noGrp="1"/>
          </p:cNvSpPr>
          <p:nvPr>
            <p:ph type="title"/>
          </p:nvPr>
        </p:nvSpPr>
        <p:spPr>
          <a:xfrm>
            <a:off x="429217" y="84263"/>
            <a:ext cx="8229600" cy="951371"/>
          </a:xfrm>
          <a:effectLst/>
        </p:spPr>
        <p:txBody>
          <a:bodyPr>
            <a:normAutofit/>
          </a:bodyPr>
          <a:lstStyle/>
          <a:p>
            <a:pPr algn="l"/>
            <a:r>
              <a:rPr lang="en-US" dirty="0" smtClean="0"/>
              <a:t>Sliding window algorithm</a:t>
            </a:r>
            <a:endParaRPr lang="en-US" sz="2400" dirty="0"/>
          </a:p>
        </p:txBody>
      </p:sp>
      <p:sp>
        <p:nvSpPr>
          <p:cNvPr id="4" name="Slide Number Placeholder 3"/>
          <p:cNvSpPr>
            <a:spLocks noGrp="1"/>
          </p:cNvSpPr>
          <p:nvPr>
            <p:ph type="sldNum" sz="quarter" idx="4"/>
          </p:nvPr>
        </p:nvSpPr>
        <p:spPr>
          <a:xfrm>
            <a:off x="7010400" y="6356350"/>
            <a:ext cx="2133600" cy="365125"/>
          </a:xfrm>
          <a:prstGeom prst="rect">
            <a:avLst/>
          </a:prstGeom>
          <a:effectLst/>
        </p:spPr>
        <p:txBody>
          <a:bodyPr/>
          <a:lstStyle/>
          <a:p>
            <a:fld id="{F3D397F9-2499-E244-8D41-F28B228DBCAE}" type="slidenum">
              <a:rPr lang="en-US" smtClean="0"/>
              <a:pPr/>
              <a:t>14</a:t>
            </a:fld>
            <a:endParaRPr lang="en-US"/>
          </a:p>
        </p:txBody>
      </p:sp>
      <p:sp>
        <p:nvSpPr>
          <p:cNvPr id="21" name="Rectangle 20"/>
          <p:cNvSpPr/>
          <p:nvPr/>
        </p:nvSpPr>
        <p:spPr>
          <a:xfrm>
            <a:off x="384165" y="1035634"/>
            <a:ext cx="2621230" cy="400110"/>
          </a:xfrm>
          <a:prstGeom prst="rect">
            <a:avLst/>
          </a:prstGeom>
          <a:effectLst/>
        </p:spPr>
        <p:txBody>
          <a:bodyPr wrap="none">
            <a:spAutoFit/>
          </a:bodyPr>
          <a:lstStyle/>
          <a:p>
            <a:r>
              <a:rPr lang="en-US" sz="2000" b="1" dirty="0" smtClean="0">
                <a:latin typeface="Helvetica Neue Light"/>
              </a:rPr>
              <a:t>Detecting similar pairs</a:t>
            </a:r>
            <a:endParaRPr lang="en-US" sz="2000" b="1" dirty="0">
              <a:latin typeface="Helvetica Neue Light"/>
            </a:endParaRPr>
          </a:p>
        </p:txBody>
      </p:sp>
      <p:sp>
        <p:nvSpPr>
          <p:cNvPr id="24" name="TextBox 23"/>
          <p:cNvSpPr txBox="1"/>
          <p:nvPr/>
        </p:nvSpPr>
        <p:spPr>
          <a:xfrm>
            <a:off x="4788025" y="1802332"/>
            <a:ext cx="3090821" cy="3785644"/>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wrap="square" lIns="91432" tIns="45716" rIns="91432" bIns="45716"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 lastClr="FFFFFF"/>
                </a:solidFill>
                <a:effectLst/>
                <a:uLnTx/>
                <a:uFillTx/>
                <a:latin typeface="Helvetica Neue Light"/>
                <a:ea typeface="+mn-ea"/>
                <a:cs typeface="+mn-cs"/>
              </a:rPr>
              <a:t>00000110101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 lastClr="FFFFFF"/>
                </a:solidFill>
                <a:effectLst/>
                <a:uLnTx/>
                <a:uFillTx/>
                <a:latin typeface="Helvetica Neue Light"/>
                <a:ea typeface="+mn-ea"/>
                <a:cs typeface="+mn-cs"/>
              </a:rPr>
              <a:t>00010001111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 lastClr="FFFFFF"/>
                </a:solidFill>
                <a:effectLst/>
                <a:uLnTx/>
                <a:uFillTx/>
                <a:latin typeface="Helvetica Neue Light"/>
                <a:ea typeface="+mn-ea"/>
                <a:cs typeface="+mn-cs"/>
              </a:rPr>
              <a:t>00100101101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 lastClr="FFFFFF"/>
                </a:solidFill>
                <a:effectLst/>
                <a:uLnTx/>
                <a:uFillTx/>
                <a:latin typeface="Helvetica Neue Light"/>
                <a:ea typeface="+mn-ea"/>
                <a:cs typeface="+mn-cs"/>
              </a:rPr>
              <a:t>00110000000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 lastClr="FFFFFF"/>
                </a:solidFill>
                <a:effectLst/>
                <a:uLnTx/>
                <a:uFillTx/>
                <a:latin typeface="Helvetica Neue Light"/>
                <a:ea typeface="+mn-ea"/>
                <a:cs typeface="+mn-cs"/>
              </a:rPr>
              <a:t>00110010000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 lastClr="FFFFFF"/>
                </a:solidFill>
                <a:effectLst/>
                <a:uLnTx/>
                <a:uFillTx/>
                <a:latin typeface="Helvetica Neue Light"/>
                <a:ea typeface="+mn-ea"/>
                <a:cs typeface="+mn-cs"/>
              </a:rPr>
              <a:t>00110011111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 lastClr="FFFFFF"/>
                </a:solidFill>
                <a:effectLst/>
                <a:uLnTx/>
                <a:uFillTx/>
                <a:latin typeface="Helvetica Neue Light"/>
                <a:ea typeface="+mn-ea"/>
                <a:cs typeface="+mn-cs"/>
              </a:rPr>
              <a:t>00110101000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 lastClr="FFFFFF"/>
                </a:solidFill>
                <a:effectLst/>
                <a:uLnTx/>
                <a:uFillTx/>
                <a:latin typeface="Helvetica Neue Light"/>
                <a:ea typeface="+mn-ea"/>
                <a:cs typeface="+mn-cs"/>
              </a:rPr>
              <a:t>00111010010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 lastClr="FFFFFF"/>
                </a:solidFill>
                <a:effectLst/>
                <a:uLnTx/>
                <a:uFillTx/>
                <a:latin typeface="Helvetica Neue Light"/>
                <a:ea typeface="+mn-ea"/>
                <a:cs typeface="+mn-cs"/>
              </a:rPr>
              <a:t>10010011011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 lastClr="FFFFFF"/>
                </a:solidFill>
                <a:effectLst/>
                <a:uLnTx/>
                <a:uFillTx/>
                <a:latin typeface="Helvetica Neue Light"/>
                <a:ea typeface="+mn-ea"/>
                <a:cs typeface="+mn-cs"/>
              </a:rPr>
              <a:t>10010110011</a:t>
            </a:r>
          </a:p>
        </p:txBody>
      </p:sp>
      <p:sp>
        <p:nvSpPr>
          <p:cNvPr id="25" name="Rounded Rectangle 24"/>
          <p:cNvSpPr/>
          <p:nvPr/>
        </p:nvSpPr>
        <p:spPr>
          <a:xfrm>
            <a:off x="1383789" y="2765289"/>
            <a:ext cx="1368152" cy="914400"/>
          </a:xfrm>
          <a:prstGeom prst="roundRect">
            <a:avLst/>
          </a:prstGeom>
          <a:solidFill>
            <a:schemeClr val="tx1"/>
          </a:solidFill>
          <a:effectLst/>
        </p:spPr>
        <p:style>
          <a:lnRef idx="1">
            <a:schemeClr val="dk1"/>
          </a:lnRef>
          <a:fillRef idx="3">
            <a:schemeClr val="dk1"/>
          </a:fillRef>
          <a:effectRef idx="2">
            <a:schemeClr val="dk1"/>
          </a:effectRef>
          <a:fontRef idx="minor">
            <a:schemeClr val="lt1"/>
          </a:fontRef>
        </p:style>
        <p:txBody>
          <a:bodyPr lIns="91432" tIns="45716" rIns="91432" bIns="45716" rtlCol="0" anchor="ctr"/>
          <a:lstStyle/>
          <a:p>
            <a:pPr algn="ctr"/>
            <a:r>
              <a:rPr lang="en-US" sz="2400" dirty="0" smtClean="0">
                <a:latin typeface="Helvetica Neue Light"/>
              </a:rPr>
              <a:t>table</a:t>
            </a:r>
            <a:r>
              <a:rPr lang="en-US" sz="2400" baseline="-25000" dirty="0" smtClean="0">
                <a:latin typeface="Helvetica Neue Light"/>
              </a:rPr>
              <a:t>1</a:t>
            </a:r>
            <a:endParaRPr lang="en-US" sz="2400" dirty="0">
              <a:latin typeface="Helvetica Neue Light"/>
            </a:endParaRPr>
          </a:p>
        </p:txBody>
      </p:sp>
      <p:sp>
        <p:nvSpPr>
          <p:cNvPr id="26" name="TextBox 25"/>
          <p:cNvSpPr txBox="1"/>
          <p:nvPr/>
        </p:nvSpPr>
        <p:spPr>
          <a:xfrm>
            <a:off x="1582377" y="3551550"/>
            <a:ext cx="1633764" cy="1323431"/>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wrap="none" lIns="91432" tIns="45716" rIns="91432" bIns="45716"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 lastClr="FFFFFF"/>
                </a:solidFill>
                <a:effectLst/>
                <a:uLnTx/>
                <a:uFillTx/>
                <a:latin typeface="Helvetica Neue Light"/>
                <a:ea typeface="+mn-ea"/>
                <a:cs typeface="+mn-cs"/>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effectLst/>
                <a:uLnTx/>
                <a:uFillTx/>
                <a:latin typeface="Helvetica Neue Light"/>
                <a:ea typeface="+mn-ea"/>
                <a:cs typeface="+mn-cs"/>
              </a:rPr>
              <a:t>01100100100,1</a:t>
            </a:r>
            <a:endParaRPr kumimoji="0" lang="en-US" sz="1600" b="1" i="0" u="none" strike="noStrike" kern="0" cap="none" spc="0" normalizeH="0" baseline="0" noProof="0" dirty="0">
              <a:ln>
                <a:noFill/>
              </a:ln>
              <a:solidFill>
                <a:sysClr val="window" lastClr="FFFFFF"/>
              </a:solidFill>
              <a:effectLst/>
              <a:uLnTx/>
              <a:uFillTx/>
              <a:latin typeface="Helvetica Neue Light"/>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effectLst/>
                <a:uLnTx/>
                <a:uFillTx/>
                <a:latin typeface="Helvetica Neue Light"/>
                <a:ea typeface="+mn-ea"/>
                <a:cs typeface="+mn-cs"/>
              </a:rPr>
              <a:t>10011000110,2</a:t>
            </a:r>
            <a:endParaRPr kumimoji="0" lang="en-US" sz="1600" b="1" i="0" u="none" strike="noStrike" kern="0" cap="none" spc="0" normalizeH="0" baseline="0" noProof="0" dirty="0">
              <a:ln>
                <a:noFill/>
              </a:ln>
              <a:solidFill>
                <a:sysClr val="window" lastClr="FFFFFF"/>
              </a:solidFill>
              <a:effectLst/>
              <a:uLnTx/>
              <a:uFillTx/>
              <a:latin typeface="Helvetica Neue Light"/>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effectLst/>
                <a:uLnTx/>
                <a:uFillTx/>
                <a:latin typeface="Helvetica Neue Light"/>
                <a:ea typeface="+mn-ea"/>
                <a:cs typeface="+mn-cs"/>
              </a:rPr>
              <a:t>11111101010,3</a:t>
            </a:r>
            <a:endParaRPr kumimoji="0" lang="en-US" sz="1600" b="1" i="0" u="none" strike="noStrike" kern="0" cap="none" spc="0" normalizeH="0" baseline="0" noProof="0" dirty="0">
              <a:ln>
                <a:noFill/>
              </a:ln>
              <a:solidFill>
                <a:sysClr val="window" lastClr="FFFFFF"/>
              </a:solidFill>
              <a:effectLst/>
              <a:uLnTx/>
              <a:uFillTx/>
              <a:latin typeface="Helvetica Neue Light"/>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 lastClr="FFFFFF"/>
                </a:solidFill>
                <a:effectLst/>
                <a:uLnTx/>
                <a:uFillTx/>
                <a:latin typeface="Helvetica Neue Light"/>
                <a:ea typeface="+mn-ea"/>
                <a:cs typeface="+mn-cs"/>
              </a:rPr>
              <a:t>…</a:t>
            </a:r>
          </a:p>
        </p:txBody>
      </p:sp>
      <p:sp>
        <p:nvSpPr>
          <p:cNvPr id="2" name="Right Brace 1"/>
          <p:cNvSpPr/>
          <p:nvPr/>
        </p:nvSpPr>
        <p:spPr>
          <a:xfrm>
            <a:off x="7380313" y="1855675"/>
            <a:ext cx="498533" cy="1386807"/>
          </a:xfrm>
          <a:prstGeom prst="rightBrace">
            <a:avLst/>
          </a:prstGeom>
          <a:effectLst/>
        </p:spPr>
        <p:style>
          <a:lnRef idx="2">
            <a:schemeClr val="accent1"/>
          </a:lnRef>
          <a:fillRef idx="0">
            <a:schemeClr val="accent1"/>
          </a:fillRef>
          <a:effectRef idx="1">
            <a:schemeClr val="accent1"/>
          </a:effectRef>
          <a:fontRef idx="minor">
            <a:schemeClr val="tx1"/>
          </a:fontRef>
        </p:style>
        <p:txBody>
          <a:bodyPr lIns="91432" tIns="45716" rIns="91432" bIns="45716" rtlCol="0" anchor="ctr"/>
          <a:lstStyle/>
          <a:p>
            <a:pPr algn="ctr"/>
            <a:endParaRPr lang="en-US" dirty="0">
              <a:latin typeface="Helvetica Neue Light"/>
            </a:endParaRPr>
          </a:p>
        </p:txBody>
      </p:sp>
      <p:sp>
        <p:nvSpPr>
          <p:cNvPr id="40" name="Right Brace 39"/>
          <p:cNvSpPr/>
          <p:nvPr/>
        </p:nvSpPr>
        <p:spPr>
          <a:xfrm>
            <a:off x="7380313" y="2292882"/>
            <a:ext cx="498533" cy="1386807"/>
          </a:xfrm>
          <a:prstGeom prst="rightBrace">
            <a:avLst/>
          </a:prstGeom>
          <a:effectLst/>
        </p:spPr>
        <p:style>
          <a:lnRef idx="2">
            <a:schemeClr val="accent1"/>
          </a:lnRef>
          <a:fillRef idx="0">
            <a:schemeClr val="accent1"/>
          </a:fillRef>
          <a:effectRef idx="1">
            <a:schemeClr val="accent1"/>
          </a:effectRef>
          <a:fontRef idx="minor">
            <a:schemeClr val="tx1"/>
          </a:fontRef>
        </p:style>
        <p:txBody>
          <a:bodyPr lIns="91432" tIns="45716" rIns="91432" bIns="45716" rtlCol="0" anchor="ctr"/>
          <a:lstStyle/>
          <a:p>
            <a:pPr algn="ctr"/>
            <a:endParaRPr lang="en-US" dirty="0">
              <a:latin typeface="Helvetica Neue Light"/>
            </a:endParaRPr>
          </a:p>
        </p:txBody>
      </p:sp>
      <p:sp>
        <p:nvSpPr>
          <p:cNvPr id="42" name="Right Brace 41"/>
          <p:cNvSpPr/>
          <p:nvPr/>
        </p:nvSpPr>
        <p:spPr>
          <a:xfrm>
            <a:off x="7380313" y="2587211"/>
            <a:ext cx="498533" cy="1386807"/>
          </a:xfrm>
          <a:prstGeom prst="rightBrace">
            <a:avLst/>
          </a:prstGeom>
          <a:effectLst/>
        </p:spPr>
        <p:style>
          <a:lnRef idx="2">
            <a:schemeClr val="accent1"/>
          </a:lnRef>
          <a:fillRef idx="0">
            <a:schemeClr val="accent1"/>
          </a:fillRef>
          <a:effectRef idx="1">
            <a:schemeClr val="accent1"/>
          </a:effectRef>
          <a:fontRef idx="minor">
            <a:schemeClr val="tx1"/>
          </a:fontRef>
        </p:style>
        <p:txBody>
          <a:bodyPr lIns="91432" tIns="45716" rIns="91432" bIns="45716" rtlCol="0" anchor="ctr"/>
          <a:lstStyle/>
          <a:p>
            <a:pPr algn="ctr"/>
            <a:endParaRPr lang="en-US" dirty="0">
              <a:latin typeface="Helvetica Neue Light"/>
            </a:endParaRPr>
          </a:p>
        </p:txBody>
      </p:sp>
    </p:spTree>
    <p:custDataLst>
      <p:tags r:id="rId1"/>
    </p:custDataLst>
    <p:extLst>
      <p:ext uri="{BB962C8B-B14F-4D97-AF65-F5344CB8AC3E}">
        <p14:creationId xmlns:p14="http://schemas.microsoft.com/office/powerpoint/2010/main" val="1798182995"/>
      </p:ext>
    </p:extLst>
  </p:cSld>
  <p:clrMapOvr>
    <a:masterClrMapping/>
  </p:clrMapOvr>
  <mc:AlternateContent xmlns:mc="http://schemas.openxmlformats.org/markup-compatibility/2006" xmlns:p14="http://schemas.microsoft.com/office/powerpoint/2010/main">
    <mc:Choice Requires="p14">
      <p:transition spd="slow" p14:dur="2000" advTm="349"/>
    </mc:Choice>
    <mc:Fallback xmlns="">
      <p:transition xmlns:p14="http://schemas.microsoft.com/office/powerpoint/2010/main" spd="slow" advTm="34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2" grpId="1" animBg="1"/>
      <p:bldP spid="40" grpId="0" animBg="1"/>
      <p:bldP spid="40" grpId="1"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429217" y="84263"/>
            <a:ext cx="8229600" cy="951371"/>
          </a:xfrm>
        </p:spPr>
        <p:txBody>
          <a:bodyPr>
            <a:normAutofit/>
          </a:bodyPr>
          <a:lstStyle/>
          <a:p>
            <a:pPr algn="l"/>
            <a:r>
              <a:rPr lang="en-US" dirty="0" smtClean="0"/>
              <a:t>Sliding window algorithm</a:t>
            </a:r>
            <a:endParaRPr lang="en-US" sz="2400" dirty="0"/>
          </a:p>
        </p:txBody>
      </p:sp>
      <p:sp>
        <p:nvSpPr>
          <p:cNvPr id="21" name="Rectangle 20"/>
          <p:cNvSpPr/>
          <p:nvPr/>
        </p:nvSpPr>
        <p:spPr>
          <a:xfrm>
            <a:off x="384165" y="1035634"/>
            <a:ext cx="1146468" cy="400110"/>
          </a:xfrm>
          <a:prstGeom prst="rect">
            <a:avLst/>
          </a:prstGeom>
        </p:spPr>
        <p:txBody>
          <a:bodyPr wrap="none">
            <a:spAutoFit/>
          </a:bodyPr>
          <a:lstStyle/>
          <a:p>
            <a:r>
              <a:rPr lang="en-US" sz="2000" b="1" dirty="0" smtClean="0">
                <a:latin typeface="Helvetica Neue Light"/>
              </a:rPr>
              <a:t>Example</a:t>
            </a:r>
            <a:endParaRPr lang="en-US" sz="2000" b="1" dirty="0">
              <a:latin typeface="Helvetica Neue Light"/>
            </a:endParaRPr>
          </a:p>
        </p:txBody>
      </p:sp>
      <p:grpSp>
        <p:nvGrpSpPr>
          <p:cNvPr id="5" name="Group 4"/>
          <p:cNvGrpSpPr/>
          <p:nvPr/>
        </p:nvGrpSpPr>
        <p:grpSpPr>
          <a:xfrm>
            <a:off x="105729" y="2013918"/>
            <a:ext cx="9066701" cy="3656949"/>
            <a:chOff x="229624" y="1389963"/>
            <a:chExt cx="13408575" cy="5271070"/>
          </a:xfrm>
        </p:grpSpPr>
        <p:sp>
          <p:nvSpPr>
            <p:cNvPr id="62" name="Rectangle 61"/>
            <p:cNvSpPr/>
            <p:nvPr/>
          </p:nvSpPr>
          <p:spPr>
            <a:xfrm>
              <a:off x="6884177" y="1733803"/>
              <a:ext cx="3276403" cy="4900457"/>
            </a:xfrm>
            <a:prstGeom prst="rect">
              <a:avLst/>
            </a:prstGeom>
            <a:solidFill>
              <a:srgbClr val="A6A6A6">
                <a:alpha val="29000"/>
              </a:srgbClr>
            </a:solidFill>
            <a:ln w="9525" cap="flat" cmpd="sng" algn="ctr">
              <a:solidFill>
                <a:sysClr val="windowText" lastClr="000000">
                  <a:shade val="95000"/>
                  <a:satMod val="105000"/>
                </a:sysClr>
              </a:solidFill>
              <a:prstDash val="solid"/>
            </a:ln>
            <a:effectLst/>
          </p:spPr>
          <p:txBody>
            <a:bodyPr lIns="91432" tIns="45716" rIns="91432" bIns="4571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 lastClr="FFFFFF"/>
                </a:solidFill>
                <a:effectLst/>
                <a:uLnTx/>
                <a:uFillTx/>
                <a:latin typeface="Helvetica Neue Light"/>
                <a:ea typeface="+mn-ea"/>
                <a:cs typeface="+mn-cs"/>
              </a:endParaRPr>
            </a:p>
          </p:txBody>
        </p:sp>
        <p:sp>
          <p:nvSpPr>
            <p:cNvPr id="63" name="Rectangle 62"/>
            <p:cNvSpPr/>
            <p:nvPr/>
          </p:nvSpPr>
          <p:spPr>
            <a:xfrm>
              <a:off x="2484111" y="1905000"/>
              <a:ext cx="3400222" cy="4729911"/>
            </a:xfrm>
            <a:prstGeom prst="rect">
              <a:avLst/>
            </a:prstGeom>
            <a:solidFill>
              <a:sysClr val="window" lastClr="FFFFFF">
                <a:lumMod val="65000"/>
                <a:alpha val="29000"/>
              </a:sysClr>
            </a:solidFill>
            <a:ln w="9525" cap="flat" cmpd="sng" algn="ctr">
              <a:solidFill>
                <a:sysClr val="windowText" lastClr="000000">
                  <a:shade val="95000"/>
                  <a:satMod val="105000"/>
                </a:sysClr>
              </a:solidFill>
              <a:prstDash val="solid"/>
            </a:ln>
            <a:effectLst/>
          </p:spPr>
          <p:txBody>
            <a:bodyPr lIns="91432" tIns="45716" rIns="91432" bIns="4571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 lastClr="FFFFFF"/>
                </a:solidFill>
                <a:effectLst/>
                <a:uLnTx/>
                <a:uFillTx/>
                <a:latin typeface="Helvetica Neue Light"/>
                <a:ea typeface="+mn-ea"/>
                <a:cs typeface="+mn-cs"/>
              </a:endParaRPr>
            </a:p>
          </p:txBody>
        </p:sp>
        <p:sp>
          <p:nvSpPr>
            <p:cNvPr id="64" name="Rounded Rectangle 63"/>
            <p:cNvSpPr/>
            <p:nvPr/>
          </p:nvSpPr>
          <p:spPr>
            <a:xfrm>
              <a:off x="234955" y="3002413"/>
              <a:ext cx="1835107" cy="914400"/>
            </a:xfrm>
            <a:prstGeom prst="roundRect">
              <a:avLst/>
            </a:prstGeom>
            <a:solidFill>
              <a:sysClr val="windowText" lastClr="000000"/>
            </a:solidFill>
            <a:ln w="9525" cap="flat" cmpd="sng" algn="ctr">
              <a:solidFill>
                <a:sysClr val="windowText" lastClr="000000">
                  <a:shade val="95000"/>
                  <a:satMod val="105000"/>
                </a:sysClr>
              </a:solidFill>
              <a:prstDash val="solid"/>
            </a:ln>
            <a:effectLst/>
          </p:spPr>
          <p:txBody>
            <a:bodyPr lIns="91432" tIns="45716" rIns="91432" bIns="4571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ysClr val="window" lastClr="FFFFFF"/>
                  </a:solidFill>
                  <a:effectLst/>
                  <a:uLnTx/>
                  <a:uFillTx/>
                  <a:latin typeface="Helvetica Neue Light"/>
                  <a:ea typeface="+mn-ea"/>
                  <a:cs typeface="+mn-cs"/>
                </a:rPr>
                <a:t>Signatures</a:t>
              </a:r>
            </a:p>
          </p:txBody>
        </p:sp>
        <p:sp>
          <p:nvSpPr>
            <p:cNvPr id="65" name="TextBox 64"/>
            <p:cNvSpPr txBox="1"/>
            <p:nvPr/>
          </p:nvSpPr>
          <p:spPr>
            <a:xfrm>
              <a:off x="229624" y="4422322"/>
              <a:ext cx="1823517" cy="865056"/>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wrap="none" lIns="91432" tIns="45716" rIns="91432" bIns="45716"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404040"/>
                  </a:solidFill>
                  <a:effectLst/>
                  <a:uLnTx/>
                  <a:uFillTx/>
                  <a:latin typeface="Helvetica Neue Light"/>
                  <a:ea typeface="+mn-ea"/>
                  <a:cs typeface="+mn-cs"/>
                </a:rPr>
                <a:t>(1,11011011101)</a:t>
              </a:r>
              <a:endParaRPr kumimoji="0" lang="en-US" sz="1100" b="0" i="0" u="none" strike="noStrike" kern="0" cap="none" spc="0" normalizeH="0" baseline="0" noProof="0" dirty="0">
                <a:ln>
                  <a:noFill/>
                </a:ln>
                <a:solidFill>
                  <a:srgbClr val="404040"/>
                </a:solidFill>
                <a:effectLst/>
                <a:uLnTx/>
                <a:uFillTx/>
                <a:latin typeface="Helvetica Neue Light"/>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404040"/>
                  </a:solidFill>
                  <a:effectLst/>
                  <a:uLnTx/>
                  <a:uFillTx/>
                  <a:latin typeface="Helvetica Neue Light"/>
                  <a:ea typeface="+mn-ea"/>
                  <a:cs typeface="+mn-cs"/>
                </a:rPr>
                <a:t>(2,01110000101)</a:t>
              </a:r>
              <a:endParaRPr kumimoji="0" lang="en-US" sz="1100" b="0" i="0" u="none" strike="noStrike" kern="0" cap="none" spc="0" normalizeH="0" baseline="0" noProof="0" dirty="0">
                <a:ln>
                  <a:noFill/>
                </a:ln>
                <a:solidFill>
                  <a:srgbClr val="404040"/>
                </a:solidFill>
                <a:effectLst/>
                <a:uLnTx/>
                <a:uFillTx/>
                <a:latin typeface="Helvetica Neue Light"/>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404040"/>
                  </a:solidFill>
                  <a:effectLst/>
                  <a:uLnTx/>
                  <a:uFillTx/>
                  <a:latin typeface="Helvetica Neue Light"/>
                  <a:ea typeface="+mn-ea"/>
                  <a:cs typeface="+mn-cs"/>
                </a:rPr>
                <a:t>(3,10101010000)</a:t>
              </a:r>
              <a:endParaRPr kumimoji="0" lang="en-US" sz="1100" b="0" i="0" u="none" strike="noStrike" kern="0" cap="none" spc="0" normalizeH="0" baseline="0" noProof="0" dirty="0">
                <a:ln>
                  <a:noFill/>
                </a:ln>
                <a:solidFill>
                  <a:srgbClr val="404040"/>
                </a:solidFill>
                <a:effectLst/>
                <a:uLnTx/>
                <a:uFillTx/>
                <a:latin typeface="Helvetica Neue Light"/>
                <a:ea typeface="+mn-ea"/>
                <a:cs typeface="+mn-cs"/>
              </a:endParaRPr>
            </a:p>
          </p:txBody>
        </p:sp>
        <p:sp>
          <p:nvSpPr>
            <p:cNvPr id="66" name="Rounded Rectangle 65"/>
            <p:cNvSpPr/>
            <p:nvPr/>
          </p:nvSpPr>
          <p:spPr>
            <a:xfrm>
              <a:off x="7640992" y="2047102"/>
              <a:ext cx="1368152" cy="914400"/>
            </a:xfrm>
            <a:prstGeom prst="roundRect">
              <a:avLst/>
            </a:prstGeom>
            <a:solidFill>
              <a:sysClr val="windowText" lastClr="000000"/>
            </a:solidFill>
            <a:ln w="9525" cap="flat" cmpd="sng" algn="ctr">
              <a:solidFill>
                <a:sysClr val="windowText" lastClr="000000">
                  <a:shade val="95000"/>
                  <a:satMod val="105000"/>
                </a:sysClr>
              </a:solidFill>
              <a:prstDash val="solid"/>
            </a:ln>
            <a:effectLst/>
          </p:spPr>
          <p:txBody>
            <a:bodyPr lIns="91432" tIns="45716" rIns="91432" bIns="4571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latin typeface="Helvetica Neue Light"/>
                  <a:ea typeface="+mn-ea"/>
                  <a:cs typeface="+mn-cs"/>
                </a:rPr>
                <a:t>table</a:t>
              </a:r>
              <a:r>
                <a:rPr kumimoji="0" lang="en-US" sz="1600" b="0" i="0" u="none" strike="noStrike" kern="0" cap="none" spc="0" normalizeH="0" baseline="-25000" noProof="0" dirty="0" smtClean="0">
                  <a:ln>
                    <a:noFill/>
                  </a:ln>
                  <a:solidFill>
                    <a:sysClr val="window" lastClr="FFFFFF"/>
                  </a:solidFill>
                  <a:effectLst/>
                  <a:uLnTx/>
                  <a:uFillTx/>
                  <a:latin typeface="Helvetica Neue Light"/>
                  <a:ea typeface="+mn-ea"/>
                  <a:cs typeface="+mn-cs"/>
                </a:rPr>
                <a:t>1</a:t>
              </a:r>
              <a:endParaRPr kumimoji="0" lang="en-US" sz="1600" b="0" i="0" u="none" strike="noStrike" kern="0" cap="none" spc="0" normalizeH="0" baseline="0" noProof="0" dirty="0">
                <a:ln>
                  <a:noFill/>
                </a:ln>
                <a:solidFill>
                  <a:sysClr val="window" lastClr="FFFFFF"/>
                </a:solidFill>
                <a:effectLst/>
                <a:uLnTx/>
                <a:uFillTx/>
                <a:latin typeface="Helvetica Neue Light"/>
                <a:ea typeface="+mn-ea"/>
                <a:cs typeface="+mn-cs"/>
              </a:endParaRPr>
            </a:p>
          </p:txBody>
        </p:sp>
        <p:cxnSp>
          <p:nvCxnSpPr>
            <p:cNvPr id="67" name="Straight Arrow Connector 66"/>
            <p:cNvCxnSpPr>
              <a:endCxn id="66" idx="1"/>
            </p:cNvCxnSpPr>
            <p:nvPr/>
          </p:nvCxnSpPr>
          <p:spPr>
            <a:xfrm flipV="1">
              <a:off x="5608445" y="2504322"/>
              <a:ext cx="2032557" cy="2849"/>
            </a:xfrm>
            <a:prstGeom prst="straightConnector1">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25400" cap="flat" cmpd="sng" algn="ctr">
              <a:solidFill>
                <a:srgbClr val="000000"/>
              </a:solidFill>
              <a:prstDash val="solid"/>
              <a:tailEnd type="arrow" w="lg" len="med"/>
            </a:ln>
            <a:effectLst/>
          </p:spPr>
        </p:cxnSp>
        <p:sp>
          <p:nvSpPr>
            <p:cNvPr id="69" name="Oval 68"/>
            <p:cNvSpPr>
              <a:spLocks noChangeAspect="1"/>
            </p:cNvSpPr>
            <p:nvPr/>
          </p:nvSpPr>
          <p:spPr>
            <a:xfrm>
              <a:off x="2863745" y="2101086"/>
              <a:ext cx="776090" cy="776089"/>
            </a:xfrm>
            <a:prstGeom prst="ellipse">
              <a:avLst/>
            </a:prstGeom>
            <a:solidFill>
              <a:sysClr val="window" lastClr="FFFFFF"/>
            </a:solidFill>
            <a:ln w="9525" cap="flat" cmpd="sng" algn="ctr">
              <a:solidFill>
                <a:sysClr val="windowText" lastClr="000000">
                  <a:shade val="95000"/>
                  <a:satMod val="105000"/>
                </a:sysClr>
              </a:solidFill>
              <a:prstDash val="solid"/>
            </a:ln>
            <a:effectLst/>
          </p:spPr>
          <p:txBody>
            <a:bodyPr lIns="91432" tIns="45716" rIns="91432" bIns="4571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Helvetica Neue Light"/>
                  <a:ea typeface="+mn-ea"/>
                  <a:cs typeface="+mn-cs"/>
                </a:rPr>
                <a:t>p</a:t>
              </a:r>
              <a:r>
                <a:rPr kumimoji="0" lang="en-US" sz="1200" b="1" i="0" u="none" strike="noStrike" kern="0" cap="none" spc="0" normalizeH="0" baseline="-25000" noProof="0" dirty="0" smtClean="0">
                  <a:ln>
                    <a:noFill/>
                  </a:ln>
                  <a:solidFill>
                    <a:sysClr val="windowText" lastClr="000000"/>
                  </a:solidFill>
                  <a:effectLst/>
                  <a:uLnTx/>
                  <a:uFillTx/>
                  <a:latin typeface="Helvetica Neue Light"/>
                  <a:ea typeface="+mn-ea"/>
                  <a:cs typeface="+mn-cs"/>
                </a:rPr>
                <a:t>1</a:t>
              </a:r>
              <a:endParaRPr kumimoji="0" lang="en-US" sz="1200" b="1" i="0" u="none" strike="noStrike" kern="0" cap="none" spc="0" normalizeH="0" baseline="0" noProof="0" dirty="0">
                <a:ln>
                  <a:noFill/>
                </a:ln>
                <a:solidFill>
                  <a:sysClr val="windowText" lastClr="000000"/>
                </a:solidFill>
                <a:effectLst/>
                <a:uLnTx/>
                <a:uFillTx/>
                <a:latin typeface="Helvetica Neue Light"/>
                <a:ea typeface="+mn-ea"/>
                <a:cs typeface="+mn-cs"/>
              </a:endParaRPr>
            </a:p>
          </p:txBody>
        </p:sp>
        <p:sp>
          <p:nvSpPr>
            <p:cNvPr id="70" name="Oval 69"/>
            <p:cNvSpPr>
              <a:spLocks noChangeAspect="1"/>
            </p:cNvSpPr>
            <p:nvPr/>
          </p:nvSpPr>
          <p:spPr>
            <a:xfrm>
              <a:off x="2829021" y="4327743"/>
              <a:ext cx="810814" cy="767278"/>
            </a:xfrm>
            <a:prstGeom prst="ellipse">
              <a:avLst/>
            </a:prstGeom>
            <a:solidFill>
              <a:sysClr val="window" lastClr="FFFFFF"/>
            </a:solidFill>
            <a:ln w="9525" cap="flat" cmpd="sng" algn="ctr">
              <a:solidFill>
                <a:sysClr val="windowText" lastClr="000000">
                  <a:shade val="95000"/>
                  <a:satMod val="105000"/>
                </a:sysClr>
              </a:solidFill>
              <a:prstDash val="solid"/>
            </a:ln>
            <a:effectLst/>
          </p:spPr>
          <p:txBody>
            <a:bodyPr lIns="91432" tIns="45716" rIns="91432" bIns="4571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Helvetica Neue Light"/>
                  <a:ea typeface="+mn-ea"/>
                  <a:cs typeface="+mn-cs"/>
                </a:rPr>
                <a:t>p</a:t>
              </a:r>
              <a:r>
                <a:rPr kumimoji="0" lang="en-US" sz="1200" b="1" i="0" u="none" strike="noStrike" kern="0" cap="none" spc="0" normalizeH="0" baseline="-25000" noProof="0" dirty="0">
                  <a:ln>
                    <a:noFill/>
                  </a:ln>
                  <a:solidFill>
                    <a:sysClr val="windowText" lastClr="000000"/>
                  </a:solidFill>
                  <a:effectLst/>
                  <a:uLnTx/>
                  <a:uFillTx/>
                  <a:latin typeface="Helvetica Neue Light"/>
                  <a:ea typeface="+mn-ea"/>
                  <a:cs typeface="+mn-cs"/>
                </a:rPr>
                <a:t>2</a:t>
              </a:r>
              <a:endParaRPr kumimoji="0" lang="en-US" sz="1200" b="1" i="0" u="none" strike="noStrike" kern="0" cap="none" spc="0" normalizeH="0" baseline="0" noProof="0" dirty="0">
                <a:ln>
                  <a:noFill/>
                </a:ln>
                <a:solidFill>
                  <a:sysClr val="windowText" lastClr="000000"/>
                </a:solidFill>
                <a:effectLst/>
                <a:uLnTx/>
                <a:uFillTx/>
                <a:latin typeface="Helvetica Neue Light"/>
                <a:ea typeface="+mn-ea"/>
                <a:cs typeface="+mn-cs"/>
              </a:endParaRPr>
            </a:p>
          </p:txBody>
        </p:sp>
        <p:cxnSp>
          <p:nvCxnSpPr>
            <p:cNvPr id="71" name="Straight Arrow Connector 70"/>
            <p:cNvCxnSpPr>
              <a:stCxn id="64" idx="3"/>
              <a:endCxn id="69" idx="2"/>
            </p:cNvCxnSpPr>
            <p:nvPr/>
          </p:nvCxnSpPr>
          <p:spPr>
            <a:xfrm flipV="1">
              <a:off x="2070062" y="2489131"/>
              <a:ext cx="793683" cy="970481"/>
            </a:xfrm>
            <a:prstGeom prst="straightConnector1">
              <a:avLst/>
            </a:prstGeom>
            <a:noFill/>
            <a:ln w="25400" cap="flat" cmpd="sng" algn="ctr">
              <a:solidFill>
                <a:srgbClr val="000000"/>
              </a:solidFill>
              <a:prstDash val="solid"/>
              <a:tailEnd type="arrow" w="lg" len="med"/>
            </a:ln>
            <a:effectLst/>
          </p:spPr>
        </p:cxnSp>
        <p:cxnSp>
          <p:nvCxnSpPr>
            <p:cNvPr id="72" name="Straight Arrow Connector 71"/>
            <p:cNvCxnSpPr>
              <a:stCxn id="64" idx="3"/>
              <a:endCxn id="70" idx="2"/>
            </p:cNvCxnSpPr>
            <p:nvPr/>
          </p:nvCxnSpPr>
          <p:spPr>
            <a:xfrm>
              <a:off x="2070062" y="3459613"/>
              <a:ext cx="758959" cy="1251769"/>
            </a:xfrm>
            <a:prstGeom prst="straightConnector1">
              <a:avLst/>
            </a:prstGeom>
            <a:noFill/>
            <a:ln w="25400" cap="flat" cmpd="sng" algn="ctr">
              <a:solidFill>
                <a:srgbClr val="000000"/>
              </a:solidFill>
              <a:prstDash val="solid"/>
              <a:tailEnd type="arrow" w="lg" len="med"/>
            </a:ln>
            <a:effectLst/>
          </p:spPr>
        </p:cxnSp>
        <p:sp>
          <p:nvSpPr>
            <p:cNvPr id="73" name="Rounded Rectangle 72"/>
            <p:cNvSpPr/>
            <p:nvPr/>
          </p:nvSpPr>
          <p:spPr>
            <a:xfrm>
              <a:off x="4240289" y="2044255"/>
              <a:ext cx="1368152" cy="914400"/>
            </a:xfrm>
            <a:prstGeom prst="roundRect">
              <a:avLst/>
            </a:prstGeom>
            <a:solidFill>
              <a:sysClr val="windowText" lastClr="000000"/>
            </a:solidFill>
            <a:ln w="9525" cap="flat" cmpd="sng" algn="ctr">
              <a:solidFill>
                <a:sysClr val="windowText" lastClr="000000">
                  <a:shade val="95000"/>
                  <a:satMod val="105000"/>
                </a:sysClr>
              </a:solidFill>
              <a:prstDash val="solid"/>
            </a:ln>
            <a:effectLst/>
          </p:spPr>
          <p:txBody>
            <a:bodyPr lIns="91432" tIns="45716" rIns="91432" bIns="4571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latin typeface="Helvetica Neue Light"/>
                  <a:ea typeface="+mn-ea"/>
                  <a:cs typeface="+mn-cs"/>
                </a:rPr>
                <a:t>list</a:t>
              </a:r>
              <a:r>
                <a:rPr kumimoji="0" lang="en-US" sz="1600" b="0" i="0" u="none" strike="noStrike" kern="0" cap="none" spc="0" normalizeH="0" baseline="-25000" noProof="0" dirty="0" smtClean="0">
                  <a:ln>
                    <a:noFill/>
                  </a:ln>
                  <a:solidFill>
                    <a:sysClr val="window" lastClr="FFFFFF"/>
                  </a:solidFill>
                  <a:effectLst/>
                  <a:uLnTx/>
                  <a:uFillTx/>
                  <a:latin typeface="Helvetica Neue Light"/>
                  <a:ea typeface="+mn-ea"/>
                  <a:cs typeface="+mn-cs"/>
                </a:rPr>
                <a:t>1</a:t>
              </a:r>
              <a:endParaRPr kumimoji="0" lang="en-US" sz="1600" b="0" i="0" u="none" strike="noStrike" kern="0" cap="none" spc="0" normalizeH="0" baseline="0" noProof="0" dirty="0">
                <a:ln>
                  <a:noFill/>
                </a:ln>
                <a:solidFill>
                  <a:sysClr val="window" lastClr="FFFFFF"/>
                </a:solidFill>
                <a:effectLst/>
                <a:uLnTx/>
                <a:uFillTx/>
                <a:latin typeface="Helvetica Neue Light"/>
                <a:ea typeface="+mn-ea"/>
                <a:cs typeface="+mn-cs"/>
              </a:endParaRPr>
            </a:p>
          </p:txBody>
        </p:sp>
        <p:sp>
          <p:nvSpPr>
            <p:cNvPr id="74" name="Rounded Rectangle 73"/>
            <p:cNvSpPr/>
            <p:nvPr/>
          </p:nvSpPr>
          <p:spPr>
            <a:xfrm>
              <a:off x="4240289" y="4252036"/>
              <a:ext cx="1368152" cy="914400"/>
            </a:xfrm>
            <a:prstGeom prst="roundRect">
              <a:avLst/>
            </a:prstGeom>
            <a:solidFill>
              <a:sysClr val="windowText" lastClr="000000"/>
            </a:solidFill>
            <a:ln w="9525" cap="flat" cmpd="sng" algn="ctr">
              <a:solidFill>
                <a:sysClr val="windowText" lastClr="000000">
                  <a:shade val="95000"/>
                  <a:satMod val="105000"/>
                </a:sysClr>
              </a:solidFill>
              <a:prstDash val="solid"/>
            </a:ln>
            <a:effectLst/>
          </p:spPr>
          <p:txBody>
            <a:bodyPr lIns="91432" tIns="45716" rIns="91432" bIns="4571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latin typeface="Helvetica Neue Light"/>
                  <a:ea typeface="+mn-ea"/>
                  <a:cs typeface="+mn-cs"/>
                </a:rPr>
                <a:t>list</a:t>
              </a:r>
              <a:r>
                <a:rPr kumimoji="0" lang="en-US" sz="1600" b="0" i="0" u="none" strike="noStrike" kern="0" cap="none" spc="0" normalizeH="0" baseline="-25000" noProof="0" dirty="0" smtClean="0">
                  <a:ln>
                    <a:noFill/>
                  </a:ln>
                  <a:solidFill>
                    <a:sysClr val="window" lastClr="FFFFFF"/>
                  </a:solidFill>
                  <a:effectLst/>
                  <a:uLnTx/>
                  <a:uFillTx/>
                  <a:latin typeface="Helvetica Neue Light"/>
                  <a:ea typeface="+mn-ea"/>
                  <a:cs typeface="+mn-cs"/>
                </a:rPr>
                <a:t>2</a:t>
              </a:r>
              <a:endParaRPr kumimoji="0" lang="en-US" sz="1600" b="0" i="0" u="none" strike="noStrike" kern="0" cap="none" spc="0" normalizeH="0" baseline="-25000" noProof="0" dirty="0">
                <a:ln>
                  <a:noFill/>
                </a:ln>
                <a:solidFill>
                  <a:sysClr val="window" lastClr="FFFFFF"/>
                </a:solidFill>
                <a:effectLst/>
                <a:uLnTx/>
                <a:uFillTx/>
                <a:latin typeface="Helvetica Neue Light"/>
                <a:ea typeface="+mn-ea"/>
                <a:cs typeface="+mn-cs"/>
              </a:endParaRPr>
            </a:p>
          </p:txBody>
        </p:sp>
        <p:cxnSp>
          <p:nvCxnSpPr>
            <p:cNvPr id="75" name="Straight Arrow Connector 74"/>
            <p:cNvCxnSpPr>
              <a:stCxn id="69" idx="6"/>
              <a:endCxn id="73" idx="1"/>
            </p:cNvCxnSpPr>
            <p:nvPr/>
          </p:nvCxnSpPr>
          <p:spPr>
            <a:xfrm>
              <a:off x="3639836" y="2489131"/>
              <a:ext cx="600454" cy="0"/>
            </a:xfrm>
            <a:prstGeom prst="straightConnector1">
              <a:avLst/>
            </a:prstGeom>
            <a:noFill/>
            <a:ln w="25400" cap="flat" cmpd="sng" algn="ctr">
              <a:solidFill>
                <a:srgbClr val="000000"/>
              </a:solidFill>
              <a:prstDash val="solid"/>
              <a:tailEnd type="arrow" w="lg" len="med"/>
            </a:ln>
            <a:effectLst/>
          </p:spPr>
        </p:cxnSp>
        <p:cxnSp>
          <p:nvCxnSpPr>
            <p:cNvPr id="76" name="Straight Arrow Connector 75"/>
            <p:cNvCxnSpPr>
              <a:stCxn id="70" idx="6"/>
              <a:endCxn id="74" idx="1"/>
            </p:cNvCxnSpPr>
            <p:nvPr/>
          </p:nvCxnSpPr>
          <p:spPr>
            <a:xfrm flipV="1">
              <a:off x="3639836" y="4709235"/>
              <a:ext cx="600454" cy="2146"/>
            </a:xfrm>
            <a:prstGeom prst="straightConnector1">
              <a:avLst/>
            </a:prstGeom>
            <a:noFill/>
            <a:ln w="25400" cap="flat" cmpd="sng" algn="ctr">
              <a:solidFill>
                <a:srgbClr val="000000"/>
              </a:solidFill>
              <a:prstDash val="solid"/>
              <a:tailEnd type="arrow" w="lg" len="med"/>
            </a:ln>
            <a:effectLst/>
          </p:spPr>
        </p:cxnSp>
        <p:sp>
          <p:nvSpPr>
            <p:cNvPr id="77" name="Rounded Rectangle 76"/>
            <p:cNvSpPr/>
            <p:nvPr/>
          </p:nvSpPr>
          <p:spPr>
            <a:xfrm>
              <a:off x="7640997" y="4252036"/>
              <a:ext cx="1368152" cy="914400"/>
            </a:xfrm>
            <a:prstGeom prst="roundRect">
              <a:avLst/>
            </a:prstGeom>
            <a:solidFill>
              <a:sysClr val="windowText" lastClr="000000"/>
            </a:solidFill>
            <a:ln w="9525" cap="flat" cmpd="sng" algn="ctr">
              <a:solidFill>
                <a:sysClr val="windowText" lastClr="000000">
                  <a:shade val="95000"/>
                  <a:satMod val="105000"/>
                </a:sysClr>
              </a:solidFill>
              <a:prstDash val="solid"/>
            </a:ln>
            <a:effectLst/>
          </p:spPr>
          <p:txBody>
            <a:bodyPr lIns="91432" tIns="45716" rIns="91432" bIns="4571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latin typeface="Helvetica Neue Light"/>
                  <a:ea typeface="+mn-ea"/>
                  <a:cs typeface="+mn-cs"/>
                </a:rPr>
                <a:t>table</a:t>
              </a:r>
              <a:r>
                <a:rPr lang="en-US" sz="1600" kern="0" baseline="-25000" dirty="0" err="1">
                  <a:solidFill>
                    <a:sysClr val="window" lastClr="FFFFFF"/>
                  </a:solidFill>
                  <a:latin typeface="Helvetica Neue Light"/>
                </a:rPr>
                <a:t>2</a:t>
              </a:r>
              <a:endParaRPr kumimoji="0" lang="en-US" sz="1600" b="0" i="0" u="none" strike="noStrike" kern="0" cap="none" spc="0" normalizeH="0" baseline="0" noProof="0" dirty="0">
                <a:ln>
                  <a:noFill/>
                </a:ln>
                <a:solidFill>
                  <a:sysClr val="window" lastClr="FFFFFF"/>
                </a:solidFill>
                <a:effectLst/>
                <a:uLnTx/>
                <a:uFillTx/>
                <a:latin typeface="Helvetica Neue Light"/>
                <a:ea typeface="+mn-ea"/>
                <a:cs typeface="+mn-cs"/>
              </a:endParaRPr>
            </a:p>
          </p:txBody>
        </p:sp>
        <p:cxnSp>
          <p:nvCxnSpPr>
            <p:cNvPr id="78" name="Straight Arrow Connector 77"/>
            <p:cNvCxnSpPr>
              <a:endCxn id="77" idx="1"/>
            </p:cNvCxnSpPr>
            <p:nvPr/>
          </p:nvCxnSpPr>
          <p:spPr>
            <a:xfrm>
              <a:off x="5608447" y="4709236"/>
              <a:ext cx="2032557" cy="0"/>
            </a:xfrm>
            <a:prstGeom prst="straightConnector1">
              <a:avLst/>
            </a:prstGeom>
            <a:noFill/>
            <a:ln w="25400" cap="flat" cmpd="sng" algn="ctr">
              <a:solidFill>
                <a:srgbClr val="000000"/>
              </a:solidFill>
              <a:prstDash val="solid"/>
              <a:tailEnd type="arrow" w="lg" len="med"/>
            </a:ln>
            <a:effectLst/>
          </p:spPr>
        </p:cxnSp>
        <p:sp>
          <p:nvSpPr>
            <p:cNvPr id="80" name="TextBox 79"/>
            <p:cNvSpPr txBox="1"/>
            <p:nvPr/>
          </p:nvSpPr>
          <p:spPr>
            <a:xfrm>
              <a:off x="4646771" y="5007185"/>
              <a:ext cx="2427365" cy="931600"/>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wrap="none" lIns="91432" tIns="45716" rIns="91432" bIns="45716"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404040"/>
                  </a:solidFill>
                  <a:effectLst/>
                  <a:uLnTx/>
                  <a:uFillTx/>
                  <a:latin typeface="Helvetica Neue Light"/>
                  <a:ea typeface="+mn-ea"/>
                  <a:cs typeface="+mn-cs"/>
                </a:rPr>
                <a:t>(&lt;2,11111001011&gt;,1)</a:t>
              </a:r>
              <a:endParaRPr kumimoji="0" lang="en-US" sz="1200" b="0" i="0" u="none" strike="noStrike" kern="0" cap="none" spc="0" normalizeH="0" baseline="0" noProof="0" dirty="0">
                <a:ln>
                  <a:noFill/>
                </a:ln>
                <a:solidFill>
                  <a:srgbClr val="404040"/>
                </a:solidFill>
                <a:effectLst/>
                <a:uLnTx/>
                <a:uFillTx/>
                <a:latin typeface="Helvetica Neue Light"/>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404040"/>
                  </a:solidFill>
                  <a:effectLst/>
                  <a:uLnTx/>
                  <a:uFillTx/>
                  <a:latin typeface="Helvetica Neue Light"/>
                  <a:ea typeface="+mn-ea"/>
                  <a:cs typeface="+mn-cs"/>
                </a:rPr>
                <a:t>(&lt;2,00101001110&gt;,2)</a:t>
              </a:r>
              <a:endParaRPr kumimoji="0" lang="en-US" sz="1200" b="0" i="0" u="none" strike="noStrike" kern="0" cap="none" spc="0" normalizeH="0" baseline="0" noProof="0" dirty="0">
                <a:ln>
                  <a:noFill/>
                </a:ln>
                <a:solidFill>
                  <a:srgbClr val="404040"/>
                </a:solidFill>
                <a:effectLst/>
                <a:uLnTx/>
                <a:uFillTx/>
                <a:latin typeface="Helvetica Neue Light"/>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404040"/>
                  </a:solidFill>
                  <a:effectLst/>
                  <a:uLnTx/>
                  <a:uFillTx/>
                  <a:latin typeface="Helvetica Neue Light"/>
                  <a:ea typeface="+mn-ea"/>
                  <a:cs typeface="+mn-cs"/>
                </a:rPr>
                <a:t>(&lt;2,10010000101&gt;,3)</a:t>
              </a:r>
              <a:endParaRPr kumimoji="0" lang="en-US" sz="1200" b="0" i="0" u="none" strike="noStrike" kern="0" cap="none" spc="0" normalizeH="0" baseline="0" noProof="0" dirty="0">
                <a:ln>
                  <a:noFill/>
                </a:ln>
                <a:solidFill>
                  <a:srgbClr val="404040"/>
                </a:solidFill>
                <a:effectLst/>
                <a:uLnTx/>
                <a:uFillTx/>
                <a:latin typeface="Helvetica Neue Light"/>
                <a:ea typeface="+mn-ea"/>
                <a:cs typeface="+mn-cs"/>
              </a:endParaRPr>
            </a:p>
          </p:txBody>
        </p:sp>
        <p:sp>
          <p:nvSpPr>
            <p:cNvPr id="81" name="TextBox 80"/>
            <p:cNvSpPr txBox="1"/>
            <p:nvPr/>
          </p:nvSpPr>
          <p:spPr>
            <a:xfrm>
              <a:off x="4646771" y="2802362"/>
              <a:ext cx="2427365" cy="931600"/>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wrap="none" lIns="91432" tIns="45716" rIns="91432" bIns="45716"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lumMod val="75000"/>
                      <a:lumOff val="25000"/>
                    </a:sysClr>
                  </a:solidFill>
                  <a:effectLst/>
                  <a:uLnTx/>
                  <a:uFillTx/>
                  <a:latin typeface="Helvetica Neue Light"/>
                  <a:ea typeface="+mn-ea"/>
                  <a:cs typeface="+mn-cs"/>
                </a:rPr>
                <a:t>(&lt;1,11111101010&gt;,1)</a:t>
              </a:r>
              <a:endParaRPr kumimoji="0" lang="en-US" sz="1200" b="0" i="0" u="none" strike="noStrike" kern="0" cap="none" spc="0" normalizeH="0" baseline="0" noProof="0" dirty="0">
                <a:ln>
                  <a:noFill/>
                </a:ln>
                <a:solidFill>
                  <a:sysClr val="windowText" lastClr="000000">
                    <a:lumMod val="75000"/>
                    <a:lumOff val="25000"/>
                  </a:sysClr>
                </a:solidFill>
                <a:effectLst/>
                <a:uLnTx/>
                <a:uFillTx/>
                <a:latin typeface="Helvetica Neue Light"/>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lumMod val="75000"/>
                      <a:lumOff val="25000"/>
                    </a:sysClr>
                  </a:solidFill>
                  <a:effectLst/>
                  <a:uLnTx/>
                  <a:uFillTx/>
                  <a:latin typeface="Helvetica Neue Light"/>
                  <a:ea typeface="+mn-ea"/>
                  <a:cs typeface="+mn-cs"/>
                </a:rPr>
                <a:t>(&lt;1,10011000110&gt;,2)</a:t>
              </a:r>
              <a:endParaRPr kumimoji="0" lang="en-US" sz="1200" b="0" i="0" u="none" strike="noStrike" kern="0" cap="none" spc="0" normalizeH="0" baseline="0" noProof="0" dirty="0">
                <a:ln>
                  <a:noFill/>
                </a:ln>
                <a:solidFill>
                  <a:sysClr val="windowText" lastClr="000000">
                    <a:lumMod val="75000"/>
                    <a:lumOff val="25000"/>
                  </a:sysClr>
                </a:solidFill>
                <a:effectLst/>
                <a:uLnTx/>
                <a:uFillTx/>
                <a:latin typeface="Helvetica Neue Light"/>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lumMod val="75000"/>
                      <a:lumOff val="25000"/>
                    </a:sysClr>
                  </a:solidFill>
                  <a:effectLst/>
                  <a:uLnTx/>
                  <a:uFillTx/>
                  <a:latin typeface="Helvetica Neue Light"/>
                  <a:ea typeface="+mn-ea"/>
                  <a:cs typeface="+mn-cs"/>
                </a:rPr>
                <a:t>(&lt;1,01100100100&gt;,3)</a:t>
              </a:r>
              <a:endParaRPr kumimoji="0" lang="en-US" sz="1200" b="0" i="0" u="none" strike="noStrike" kern="0" cap="none" spc="0" normalizeH="0" baseline="0" noProof="0" dirty="0">
                <a:ln>
                  <a:noFill/>
                </a:ln>
                <a:solidFill>
                  <a:sysClr val="windowText" lastClr="000000">
                    <a:lumMod val="75000"/>
                    <a:lumOff val="25000"/>
                  </a:sysClr>
                </a:solidFill>
                <a:effectLst/>
                <a:uLnTx/>
                <a:uFillTx/>
                <a:latin typeface="Helvetica Neue Light"/>
                <a:ea typeface="+mn-ea"/>
                <a:cs typeface="+mn-cs"/>
              </a:endParaRPr>
            </a:p>
          </p:txBody>
        </p:sp>
        <p:sp>
          <p:nvSpPr>
            <p:cNvPr id="83" name="TextBox 82"/>
            <p:cNvSpPr txBox="1"/>
            <p:nvPr/>
          </p:nvSpPr>
          <p:spPr>
            <a:xfrm>
              <a:off x="7839601" y="2807455"/>
              <a:ext cx="2427365" cy="931600"/>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wrap="none" lIns="91432" tIns="45716" rIns="91432" bIns="45716"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404040"/>
                  </a:solidFill>
                  <a:effectLst/>
                  <a:uLnTx/>
                  <a:uFillTx/>
                  <a:latin typeface="Helvetica Neue Light"/>
                  <a:ea typeface="+mn-ea"/>
                  <a:cs typeface="+mn-cs"/>
                </a:rPr>
                <a:t>(&lt;1,01100100100&gt;,3)</a:t>
              </a:r>
              <a:endParaRPr kumimoji="0" lang="en-US" sz="1200" b="0" i="0" u="none" strike="noStrike" kern="0" cap="none" spc="0" normalizeH="0" baseline="0" noProof="0" dirty="0">
                <a:ln>
                  <a:noFill/>
                </a:ln>
                <a:solidFill>
                  <a:srgbClr val="404040"/>
                </a:solidFill>
                <a:effectLst/>
                <a:uLnTx/>
                <a:uFillTx/>
                <a:latin typeface="Helvetica Neue Light"/>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04040"/>
                  </a:solidFill>
                  <a:effectLst/>
                  <a:uLnTx/>
                  <a:uFillTx/>
                  <a:latin typeface="Helvetica Neue Light"/>
                  <a:ea typeface="+mn-ea"/>
                  <a:cs typeface="+mn-cs"/>
                </a:rPr>
                <a:t>(&lt;</a:t>
              </a:r>
              <a:r>
                <a:rPr kumimoji="0" lang="en-US" sz="1200" b="0" i="0" u="none" strike="noStrike" kern="0" cap="none" spc="0" normalizeH="0" baseline="0" noProof="0" dirty="0" smtClean="0">
                  <a:ln>
                    <a:noFill/>
                  </a:ln>
                  <a:solidFill>
                    <a:srgbClr val="404040"/>
                  </a:solidFill>
                  <a:effectLst/>
                  <a:uLnTx/>
                  <a:uFillTx/>
                  <a:latin typeface="Helvetica Neue Light"/>
                  <a:ea typeface="+mn-ea"/>
                  <a:cs typeface="+mn-cs"/>
                </a:rPr>
                <a:t>1,10011000110&gt;,</a:t>
              </a:r>
              <a:r>
                <a:rPr kumimoji="0" lang="en-US" sz="1200" b="0" i="0" u="none" strike="noStrike" kern="0" cap="none" spc="0" normalizeH="0" baseline="0" noProof="0" dirty="0">
                  <a:ln>
                    <a:noFill/>
                  </a:ln>
                  <a:solidFill>
                    <a:srgbClr val="404040"/>
                  </a:solidFill>
                  <a:effectLst/>
                  <a:uLnTx/>
                  <a:uFillTx/>
                  <a:latin typeface="Helvetica Neue Light"/>
                  <a:ea typeface="+mn-ea"/>
                  <a:cs typeface="+mn-cs"/>
                </a:rPr>
                <a:t>2</a:t>
              </a:r>
              <a:r>
                <a:rPr kumimoji="0" lang="en-US" sz="1200" b="0" i="0" u="none" strike="noStrike" kern="0" cap="none" spc="0" normalizeH="0" baseline="0" noProof="0" dirty="0" smtClean="0">
                  <a:ln>
                    <a:noFill/>
                  </a:ln>
                  <a:solidFill>
                    <a:srgbClr val="404040"/>
                  </a:solidFill>
                  <a:effectLst/>
                  <a:uLnTx/>
                  <a:uFillTx/>
                  <a:latin typeface="Helvetica Neue Light"/>
                  <a:ea typeface="+mn-ea"/>
                  <a:cs typeface="+mn-cs"/>
                </a:rPr>
                <a:t>)</a:t>
              </a:r>
              <a:endParaRPr kumimoji="0" lang="en-US" sz="1200" b="0" i="0" u="none" strike="noStrike" kern="0" cap="none" spc="0" normalizeH="0" baseline="0" noProof="0" dirty="0">
                <a:ln>
                  <a:noFill/>
                </a:ln>
                <a:solidFill>
                  <a:srgbClr val="404040"/>
                </a:solidFill>
                <a:effectLst/>
                <a:uLnTx/>
                <a:uFillTx/>
                <a:latin typeface="Helvetica Neue Light"/>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04040"/>
                  </a:solidFill>
                  <a:effectLst/>
                  <a:uLnTx/>
                  <a:uFillTx/>
                  <a:latin typeface="Helvetica Neue Light"/>
                  <a:ea typeface="+mn-ea"/>
                  <a:cs typeface="+mn-cs"/>
                </a:rPr>
                <a:t>(&lt;</a:t>
              </a:r>
              <a:r>
                <a:rPr kumimoji="0" lang="en-US" sz="1200" b="0" i="0" u="none" strike="noStrike" kern="0" cap="none" spc="0" normalizeH="0" baseline="0" noProof="0" dirty="0" smtClean="0">
                  <a:ln>
                    <a:noFill/>
                  </a:ln>
                  <a:solidFill>
                    <a:srgbClr val="404040"/>
                  </a:solidFill>
                  <a:effectLst/>
                  <a:uLnTx/>
                  <a:uFillTx/>
                  <a:latin typeface="Helvetica Neue Light"/>
                  <a:ea typeface="+mn-ea"/>
                  <a:cs typeface="+mn-cs"/>
                </a:rPr>
                <a:t>1,11111101010&gt;,1)</a:t>
              </a:r>
              <a:endParaRPr kumimoji="0" lang="en-US" sz="1200" b="0" i="0" u="none" strike="noStrike" kern="0" cap="none" spc="0" normalizeH="0" baseline="0" noProof="0" dirty="0">
                <a:ln>
                  <a:noFill/>
                </a:ln>
                <a:solidFill>
                  <a:srgbClr val="404040"/>
                </a:solidFill>
                <a:effectLst/>
                <a:uLnTx/>
                <a:uFillTx/>
                <a:latin typeface="Helvetica Neue Light"/>
                <a:ea typeface="+mn-ea"/>
                <a:cs typeface="+mn-cs"/>
              </a:endParaRPr>
            </a:p>
          </p:txBody>
        </p:sp>
        <p:sp>
          <p:nvSpPr>
            <p:cNvPr id="84" name="TextBox 83"/>
            <p:cNvSpPr txBox="1"/>
            <p:nvPr/>
          </p:nvSpPr>
          <p:spPr>
            <a:xfrm>
              <a:off x="7839601" y="5015238"/>
              <a:ext cx="2469467" cy="931600"/>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wrap="none" lIns="91432" tIns="45716" rIns="91432" bIns="45716"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04040"/>
                  </a:solidFill>
                  <a:effectLst/>
                  <a:uLnTx/>
                  <a:uFillTx/>
                  <a:latin typeface="Helvetica Neue Light"/>
                  <a:ea typeface="+mn-ea"/>
                  <a:cs typeface="+mn-cs"/>
                </a:rPr>
                <a:t>(</a:t>
              </a:r>
              <a:r>
                <a:rPr kumimoji="0" lang="en-US" sz="1200" b="0" i="0" u="none" strike="noStrike" kern="0" cap="none" spc="0" normalizeH="0" baseline="0" noProof="0" dirty="0" smtClean="0">
                  <a:ln>
                    <a:noFill/>
                  </a:ln>
                  <a:solidFill>
                    <a:srgbClr val="404040"/>
                  </a:solidFill>
                  <a:effectLst/>
                  <a:uLnTx/>
                  <a:uFillTx/>
                  <a:latin typeface="Helvetica Neue Light"/>
                  <a:ea typeface="+mn-ea"/>
                  <a:cs typeface="+mn-cs"/>
                </a:rPr>
                <a:t>&lt;2,00101001110&gt;,2)</a:t>
              </a:r>
              <a:endParaRPr kumimoji="0" lang="en-US" sz="1200" b="0" i="0" u="none" strike="noStrike" kern="0" cap="none" spc="0" normalizeH="0" baseline="0" noProof="0" dirty="0">
                <a:ln>
                  <a:noFill/>
                </a:ln>
                <a:solidFill>
                  <a:srgbClr val="404040"/>
                </a:solidFill>
                <a:effectLst/>
                <a:uLnTx/>
                <a:uFillTx/>
                <a:latin typeface="Helvetica Neue Light"/>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04040"/>
                  </a:solidFill>
                  <a:effectLst/>
                  <a:uLnTx/>
                  <a:uFillTx/>
                  <a:latin typeface="Helvetica Neue Light"/>
                  <a:ea typeface="+mn-ea"/>
                  <a:cs typeface="+mn-cs"/>
                </a:rPr>
                <a:t>(</a:t>
              </a:r>
              <a:r>
                <a:rPr kumimoji="0" lang="en-US" sz="1200" b="0" i="0" u="none" strike="noStrike" kern="0" cap="none" spc="0" normalizeH="0" baseline="0" noProof="0" dirty="0" smtClean="0">
                  <a:ln>
                    <a:noFill/>
                  </a:ln>
                  <a:solidFill>
                    <a:srgbClr val="404040"/>
                  </a:solidFill>
                  <a:effectLst/>
                  <a:uLnTx/>
                  <a:uFillTx/>
                  <a:latin typeface="Helvetica Neue Light"/>
                  <a:ea typeface="+mn-ea"/>
                  <a:cs typeface="+mn-cs"/>
                </a:rPr>
                <a:t>&lt;2,10010000101&gt;,3)</a:t>
              </a:r>
              <a:endParaRPr kumimoji="0" lang="en-US" sz="1200" b="0" i="0" u="none" strike="noStrike" kern="0" cap="none" spc="0" normalizeH="0" baseline="0" noProof="0" dirty="0">
                <a:ln>
                  <a:noFill/>
                </a:ln>
                <a:solidFill>
                  <a:srgbClr val="404040"/>
                </a:solidFill>
                <a:effectLst/>
                <a:uLnTx/>
                <a:uFillTx/>
                <a:latin typeface="Helvetica Neue Light"/>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04040"/>
                  </a:solidFill>
                  <a:effectLst/>
                  <a:uLnTx/>
                  <a:uFillTx/>
                  <a:latin typeface="Helvetica Neue Light"/>
                  <a:ea typeface="+mn-ea"/>
                  <a:cs typeface="+mn-cs"/>
                </a:rPr>
                <a:t>(</a:t>
              </a:r>
              <a:r>
                <a:rPr kumimoji="0" lang="en-US" sz="1200" b="0" i="0" u="none" strike="noStrike" kern="0" cap="none" spc="0" normalizeH="0" baseline="0" noProof="0" dirty="0" smtClean="0">
                  <a:ln>
                    <a:noFill/>
                  </a:ln>
                  <a:solidFill>
                    <a:srgbClr val="404040"/>
                  </a:solidFill>
                  <a:effectLst/>
                  <a:uLnTx/>
                  <a:uFillTx/>
                  <a:latin typeface="Helvetica Neue Light"/>
                  <a:ea typeface="+mn-ea"/>
                  <a:cs typeface="+mn-cs"/>
                </a:rPr>
                <a:t>&lt;2,11111001011&gt;,</a:t>
              </a:r>
              <a:r>
                <a:rPr kumimoji="0" lang="en-US" sz="1200" b="0" i="0" u="none" strike="noStrike" kern="0" cap="none" spc="0" normalizeH="0" baseline="0" noProof="0" dirty="0">
                  <a:ln>
                    <a:noFill/>
                  </a:ln>
                  <a:solidFill>
                    <a:srgbClr val="404040"/>
                  </a:solidFill>
                  <a:effectLst/>
                  <a:uLnTx/>
                  <a:uFillTx/>
                  <a:latin typeface="Helvetica Neue Light"/>
                  <a:ea typeface="+mn-ea"/>
                  <a:cs typeface="+mn-cs"/>
                </a:rPr>
                <a:t>1</a:t>
              </a:r>
              <a:r>
                <a:rPr kumimoji="0" lang="en-US" sz="1200" b="0" i="0" u="none" strike="noStrike" kern="0" cap="none" spc="0" normalizeH="0" baseline="0" noProof="0" dirty="0" smtClean="0">
                  <a:ln>
                    <a:noFill/>
                  </a:ln>
                  <a:solidFill>
                    <a:srgbClr val="404040"/>
                  </a:solidFill>
                  <a:effectLst/>
                  <a:uLnTx/>
                  <a:uFillTx/>
                  <a:latin typeface="Helvetica Neue Light"/>
                  <a:ea typeface="+mn-ea"/>
                  <a:cs typeface="+mn-cs"/>
                </a:rPr>
                <a:t>)</a:t>
              </a:r>
              <a:endParaRPr kumimoji="0" lang="en-US" sz="1200" b="0" i="0" u="none" strike="noStrike" kern="0" cap="none" spc="0" normalizeH="0" baseline="0" noProof="0" dirty="0">
                <a:ln>
                  <a:noFill/>
                </a:ln>
                <a:solidFill>
                  <a:srgbClr val="404040"/>
                </a:solidFill>
                <a:effectLst/>
                <a:uLnTx/>
                <a:uFillTx/>
                <a:latin typeface="Helvetica Neue Light"/>
                <a:ea typeface="+mn-ea"/>
                <a:cs typeface="+mn-cs"/>
              </a:endParaRPr>
            </a:p>
          </p:txBody>
        </p:sp>
        <p:sp>
          <p:nvSpPr>
            <p:cNvPr id="85" name="TextBox 84"/>
            <p:cNvSpPr txBox="1"/>
            <p:nvPr/>
          </p:nvSpPr>
          <p:spPr>
            <a:xfrm>
              <a:off x="3639835" y="6173058"/>
              <a:ext cx="838328" cy="487975"/>
            </a:xfrm>
            <a:prstGeom prst="rect">
              <a:avLst/>
            </a:prstGeom>
            <a:noFill/>
            <a:effectLst/>
          </p:spPr>
          <p:txBody>
            <a:bodyPr wrap="none" lIns="91432" tIns="45716" rIns="91432" bIns="45716" rtlCol="0">
              <a:spAutoFit/>
            </a:bodyPr>
            <a:lstStyle/>
            <a:p>
              <a:r>
                <a:rPr lang="en-US" sz="1600" b="1" dirty="0">
                  <a:latin typeface="Courier New"/>
                  <a:cs typeface="Courier New"/>
                </a:rPr>
                <a:t>Map</a:t>
              </a:r>
              <a:endParaRPr lang="en-US" sz="1200" b="1" dirty="0">
                <a:latin typeface="Courier New"/>
                <a:cs typeface="Courier New"/>
              </a:endParaRPr>
            </a:p>
          </p:txBody>
        </p:sp>
        <p:sp>
          <p:nvSpPr>
            <p:cNvPr id="86" name="TextBox 85"/>
            <p:cNvSpPr txBox="1"/>
            <p:nvPr/>
          </p:nvSpPr>
          <p:spPr>
            <a:xfrm>
              <a:off x="7576017" y="6173058"/>
              <a:ext cx="1365649" cy="487975"/>
            </a:xfrm>
            <a:prstGeom prst="rect">
              <a:avLst/>
            </a:prstGeom>
            <a:noFill/>
            <a:effectLst/>
          </p:spPr>
          <p:txBody>
            <a:bodyPr wrap="none" lIns="91432" tIns="45716" rIns="91432" bIns="45716" rtlCol="0">
              <a:spAutoFit/>
            </a:bodyPr>
            <a:lstStyle/>
            <a:p>
              <a:r>
                <a:rPr lang="en-US" sz="1600" b="1" dirty="0">
                  <a:latin typeface="Courier New"/>
                  <a:cs typeface="Courier New"/>
                </a:rPr>
                <a:t>Reduce</a:t>
              </a:r>
              <a:endParaRPr lang="en-US" sz="1200" b="1" dirty="0">
                <a:latin typeface="Courier New"/>
                <a:cs typeface="Courier New"/>
              </a:endParaRPr>
            </a:p>
          </p:txBody>
        </p:sp>
        <p:sp>
          <p:nvSpPr>
            <p:cNvPr id="87" name="Line Callout 1 (Border and Accent Bar) 86"/>
            <p:cNvSpPr/>
            <p:nvPr/>
          </p:nvSpPr>
          <p:spPr>
            <a:xfrm>
              <a:off x="10716306" y="2373756"/>
              <a:ext cx="2780577" cy="821585"/>
            </a:xfrm>
            <a:prstGeom prst="accentBorderCallout1">
              <a:avLst>
                <a:gd name="adj1" fmla="val 45714"/>
                <a:gd name="adj2" fmla="val -5015"/>
                <a:gd name="adj3" fmla="val 117556"/>
                <a:gd name="adj4" fmla="val -16425"/>
              </a:avLst>
            </a:prstGeom>
            <a:noFill/>
            <a:ln w="9525" cap="flat" cmpd="sng" algn="ctr">
              <a:solidFill>
                <a:srgbClr val="000000"/>
              </a:solidFill>
              <a:prstDash val="sysDash"/>
            </a:ln>
            <a:effectLst/>
          </p:spPr>
          <p:txBody>
            <a:bodyPr lIns="91432" tIns="45716" rIns="91432" bIns="4571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404040"/>
                  </a:solidFill>
                  <a:effectLst/>
                  <a:uLnTx/>
                  <a:uFillTx/>
                  <a:latin typeface="Helvetica Neue Light"/>
                  <a:ea typeface="+mn-ea"/>
                  <a:cs typeface="+mn-cs"/>
                </a:rPr>
                <a:t>Distance</a:t>
              </a:r>
              <a:r>
                <a:rPr kumimoji="0" lang="en-US" sz="1600" b="0" i="0" u="none" strike="noStrike" kern="0" cap="none" spc="0" normalizeH="0" baseline="0" noProof="0" dirty="0">
                  <a:ln>
                    <a:noFill/>
                  </a:ln>
                  <a:solidFill>
                    <a:srgbClr val="404040"/>
                  </a:solidFill>
                  <a:effectLst/>
                  <a:uLnTx/>
                  <a:uFillTx/>
                  <a:latin typeface="Helvetica Neue Light"/>
                  <a:ea typeface="+mn-ea"/>
                  <a:cs typeface="+mn-cs"/>
                </a:rPr>
                <a:t>(3,2) = 7</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404040"/>
                  </a:solidFill>
                  <a:effectLst/>
                  <a:uLnTx/>
                  <a:uFillTx/>
                  <a:latin typeface="Helvetica Neue Light"/>
                  <a:ea typeface="+mn-ea"/>
                  <a:cs typeface="+mn-cs"/>
                </a:rPr>
                <a:t>Distance</a:t>
              </a:r>
              <a:r>
                <a:rPr kumimoji="0" lang="en-US" sz="1600" b="0" i="0" u="none" strike="noStrike" kern="0" cap="none" spc="0" normalizeH="0" baseline="0" noProof="0" dirty="0">
                  <a:ln>
                    <a:noFill/>
                  </a:ln>
                  <a:solidFill>
                    <a:srgbClr val="404040"/>
                  </a:solidFill>
                  <a:effectLst/>
                  <a:uLnTx/>
                  <a:uFillTx/>
                  <a:latin typeface="Helvetica Neue Light"/>
                  <a:ea typeface="+mn-ea"/>
                  <a:cs typeface="+mn-cs"/>
                </a:rPr>
                <a:t>(2,1) = </a:t>
              </a:r>
              <a:r>
                <a:rPr kumimoji="0" lang="en-US" sz="1600" b="0" i="0" u="none" strike="noStrike" kern="0" cap="none" spc="0" normalizeH="0" baseline="0" noProof="0" dirty="0" smtClean="0">
                  <a:ln>
                    <a:noFill/>
                  </a:ln>
                  <a:solidFill>
                    <a:srgbClr val="404040"/>
                  </a:solidFill>
                  <a:effectLst/>
                  <a:uLnTx/>
                  <a:uFillTx/>
                  <a:latin typeface="Helvetica Neue Light"/>
                  <a:ea typeface="+mn-ea"/>
                  <a:cs typeface="+mn-cs"/>
                </a:rPr>
                <a:t>5</a:t>
              </a:r>
              <a:endParaRPr kumimoji="0" lang="en-US" sz="1600" b="0" i="0" u="none" strike="noStrike" kern="0" cap="none" spc="0" normalizeH="0" baseline="0" noProof="0" dirty="0">
                <a:ln>
                  <a:noFill/>
                </a:ln>
                <a:solidFill>
                  <a:srgbClr val="404040"/>
                </a:solidFill>
                <a:effectLst/>
                <a:uLnTx/>
                <a:uFillTx/>
                <a:latin typeface="Helvetica Neue Light"/>
                <a:ea typeface="+mn-ea"/>
                <a:cs typeface="+mn-cs"/>
              </a:endParaRPr>
            </a:p>
          </p:txBody>
        </p:sp>
        <p:sp>
          <p:nvSpPr>
            <p:cNvPr id="88" name="Line Callout 1 (Border and Accent Bar) 87"/>
            <p:cNvSpPr/>
            <p:nvPr/>
          </p:nvSpPr>
          <p:spPr>
            <a:xfrm>
              <a:off x="10716306" y="4670612"/>
              <a:ext cx="2780578" cy="821586"/>
            </a:xfrm>
            <a:prstGeom prst="accentBorderCallout1">
              <a:avLst>
                <a:gd name="adj1" fmla="val 26016"/>
                <a:gd name="adj2" fmla="val -4559"/>
                <a:gd name="adj3" fmla="val 103364"/>
                <a:gd name="adj4" fmla="val -13769"/>
              </a:avLst>
            </a:prstGeom>
            <a:noFill/>
            <a:ln w="9525" cap="flat" cmpd="sng" algn="ctr">
              <a:solidFill>
                <a:srgbClr val="000000"/>
              </a:solidFill>
              <a:prstDash val="sysDash"/>
            </a:ln>
            <a:effectLst/>
          </p:spPr>
          <p:txBody>
            <a:bodyPr lIns="91432" tIns="45716" rIns="91432" bIns="4571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404040"/>
                  </a:solidFill>
                  <a:effectLst/>
                  <a:uLnTx/>
                  <a:uFillTx/>
                  <a:latin typeface="Helvetica Neue Light"/>
                  <a:ea typeface="+mn-ea"/>
                  <a:cs typeface="+mn-cs"/>
                </a:rPr>
                <a:t>Distance</a:t>
              </a:r>
              <a:r>
                <a:rPr kumimoji="0" lang="en-US" sz="1600" b="0" i="0" u="none" strike="noStrike" kern="0" cap="none" spc="0" normalizeH="0" baseline="0" noProof="0" dirty="0">
                  <a:ln>
                    <a:noFill/>
                  </a:ln>
                  <a:solidFill>
                    <a:srgbClr val="404040"/>
                  </a:solidFill>
                  <a:effectLst/>
                  <a:uLnTx/>
                  <a:uFillTx/>
                  <a:latin typeface="Helvetica Neue Light"/>
                  <a:ea typeface="+mn-ea"/>
                  <a:cs typeface="+mn-cs"/>
                </a:rPr>
                <a:t>(2,3) = 7</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404040"/>
                  </a:solidFill>
                  <a:effectLst/>
                  <a:uLnTx/>
                  <a:uFillTx/>
                  <a:latin typeface="Helvetica Neue Light"/>
                  <a:ea typeface="+mn-ea"/>
                  <a:cs typeface="+mn-cs"/>
                </a:rPr>
                <a:t>Distance</a:t>
              </a:r>
              <a:r>
                <a:rPr kumimoji="0" lang="en-US" sz="1600" b="0" i="0" u="none" strike="noStrike" kern="0" cap="none" spc="0" normalizeH="0" baseline="0" noProof="0" dirty="0">
                  <a:ln>
                    <a:noFill/>
                  </a:ln>
                  <a:solidFill>
                    <a:srgbClr val="404040"/>
                  </a:solidFill>
                  <a:effectLst/>
                  <a:uLnTx/>
                  <a:uFillTx/>
                  <a:latin typeface="Helvetica Neue Light"/>
                  <a:ea typeface="+mn-ea"/>
                  <a:cs typeface="+mn-cs"/>
                </a:rPr>
                <a:t>(3,1) = </a:t>
              </a:r>
              <a:r>
                <a:rPr kumimoji="0" lang="en-US" sz="1600" b="0" i="0" u="none" strike="noStrike" kern="0" cap="none" spc="0" normalizeH="0" baseline="0" noProof="0" dirty="0" smtClean="0">
                  <a:ln>
                    <a:noFill/>
                  </a:ln>
                  <a:solidFill>
                    <a:srgbClr val="404040"/>
                  </a:solidFill>
                  <a:effectLst/>
                  <a:uLnTx/>
                  <a:uFillTx/>
                  <a:latin typeface="Helvetica Neue Light"/>
                  <a:ea typeface="+mn-ea"/>
                  <a:cs typeface="+mn-cs"/>
                </a:rPr>
                <a:t>6</a:t>
              </a:r>
              <a:endParaRPr kumimoji="0" lang="en-US" sz="1600" b="0" i="0" u="none" strike="noStrike" kern="0" cap="none" spc="0" normalizeH="0" baseline="0" noProof="0" dirty="0">
                <a:ln>
                  <a:noFill/>
                </a:ln>
                <a:solidFill>
                  <a:srgbClr val="404040"/>
                </a:solidFill>
                <a:effectLst/>
                <a:uLnTx/>
                <a:uFillTx/>
                <a:latin typeface="Helvetica Neue Light"/>
                <a:ea typeface="+mn-ea"/>
                <a:cs typeface="+mn-cs"/>
              </a:endParaRPr>
            </a:p>
          </p:txBody>
        </p:sp>
        <p:sp>
          <p:nvSpPr>
            <p:cNvPr id="89" name="Rectangle 88"/>
            <p:cNvSpPr/>
            <p:nvPr/>
          </p:nvSpPr>
          <p:spPr>
            <a:xfrm>
              <a:off x="13067951" y="2272516"/>
              <a:ext cx="500681" cy="576712"/>
            </a:xfrm>
            <a:prstGeom prst="rect">
              <a:avLst/>
            </a:prstGeom>
            <a:effectLst/>
          </p:spPr>
          <p:txBody>
            <a:bodyPr wrap="none">
              <a:spAutoFit/>
            </a:bodyPr>
            <a:lstStyle/>
            <a:p>
              <a:pPr algn="ctr"/>
              <a:r>
                <a:rPr lang="en-US" sz="2000" dirty="0">
                  <a:solidFill>
                    <a:srgbClr val="D01917"/>
                  </a:solidFill>
                  <a:latin typeface="Zapf Dingbats"/>
                  <a:ea typeface="Zapf Dingbats"/>
                  <a:cs typeface="Zapf Dingbats"/>
                  <a:sym typeface="Zapf Dingbats"/>
                </a:rPr>
                <a:t>✗</a:t>
              </a:r>
              <a:endParaRPr lang="en-US" sz="2000" dirty="0">
                <a:solidFill>
                  <a:srgbClr val="D01917"/>
                </a:solidFill>
                <a:latin typeface="Helvetica Neue Light"/>
              </a:endParaRPr>
            </a:p>
          </p:txBody>
        </p:sp>
        <p:sp>
          <p:nvSpPr>
            <p:cNvPr id="90" name="Rectangle 89"/>
            <p:cNvSpPr/>
            <p:nvPr/>
          </p:nvSpPr>
          <p:spPr>
            <a:xfrm>
              <a:off x="13078769" y="2675251"/>
              <a:ext cx="559430" cy="576712"/>
            </a:xfrm>
            <a:prstGeom prst="rect">
              <a:avLst/>
            </a:prstGeom>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8000"/>
                  </a:solidFill>
                  <a:effectLst/>
                  <a:uLnTx/>
                  <a:uFillTx/>
                  <a:latin typeface="Zapf Dingbats"/>
                  <a:ea typeface="Zapf Dingbats"/>
                  <a:cs typeface="Zapf Dingbats"/>
                  <a:sym typeface="Zapf Dingbats"/>
                </a:rPr>
                <a:t>✓</a:t>
              </a:r>
              <a:endParaRPr kumimoji="0" lang="en-US" sz="2000" b="0" i="0" u="none" strike="noStrike" kern="0" cap="none" spc="0" normalizeH="0" baseline="0" noProof="0" dirty="0">
                <a:ln>
                  <a:noFill/>
                </a:ln>
                <a:solidFill>
                  <a:srgbClr val="008000"/>
                </a:solidFill>
                <a:effectLst/>
                <a:uLnTx/>
                <a:uFillTx/>
              </a:endParaRPr>
            </a:p>
          </p:txBody>
        </p:sp>
        <p:sp>
          <p:nvSpPr>
            <p:cNvPr id="91" name="Rectangle 90"/>
            <p:cNvSpPr/>
            <p:nvPr/>
          </p:nvSpPr>
          <p:spPr>
            <a:xfrm>
              <a:off x="13057660" y="4538129"/>
              <a:ext cx="500681" cy="576712"/>
            </a:xfrm>
            <a:prstGeom prst="rect">
              <a:avLst/>
            </a:prstGeom>
            <a:effectLst/>
          </p:spPr>
          <p:txBody>
            <a:bodyPr wrap="none">
              <a:spAutoFit/>
            </a:bodyPr>
            <a:lstStyle/>
            <a:p>
              <a:pPr algn="ctr"/>
              <a:r>
                <a:rPr lang="en-US" sz="2000" dirty="0">
                  <a:solidFill>
                    <a:srgbClr val="D01917"/>
                  </a:solidFill>
                  <a:latin typeface="Zapf Dingbats"/>
                  <a:ea typeface="Zapf Dingbats"/>
                  <a:cs typeface="Zapf Dingbats"/>
                  <a:sym typeface="Zapf Dingbats"/>
                </a:rPr>
                <a:t>✗</a:t>
              </a:r>
              <a:endParaRPr lang="en-US" sz="2000" dirty="0">
                <a:solidFill>
                  <a:srgbClr val="D01917"/>
                </a:solidFill>
                <a:latin typeface="Helvetica Neue Light"/>
              </a:endParaRPr>
            </a:p>
          </p:txBody>
        </p:sp>
        <p:sp>
          <p:nvSpPr>
            <p:cNvPr id="92" name="Rectangle 91"/>
            <p:cNvSpPr/>
            <p:nvPr/>
          </p:nvSpPr>
          <p:spPr>
            <a:xfrm>
              <a:off x="13044651" y="4914215"/>
              <a:ext cx="559430" cy="576712"/>
            </a:xfrm>
            <a:prstGeom prst="rect">
              <a:avLst/>
            </a:prstGeom>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8000"/>
                  </a:solidFill>
                  <a:effectLst/>
                  <a:uLnTx/>
                  <a:uFillTx/>
                  <a:latin typeface="Zapf Dingbats"/>
                  <a:ea typeface="Zapf Dingbats"/>
                  <a:cs typeface="Zapf Dingbats"/>
                  <a:sym typeface="Zapf Dingbats"/>
                </a:rPr>
                <a:t>✓</a:t>
              </a:r>
              <a:endParaRPr kumimoji="0" lang="en-US" sz="2000" b="0" i="0" u="none" strike="noStrike" kern="0" cap="none" spc="0" normalizeH="0" baseline="0" noProof="0" dirty="0">
                <a:ln>
                  <a:noFill/>
                </a:ln>
                <a:solidFill>
                  <a:srgbClr val="008000"/>
                </a:solidFill>
                <a:effectLst/>
                <a:uLnTx/>
                <a:uFillTx/>
              </a:endParaRPr>
            </a:p>
          </p:txBody>
        </p:sp>
        <p:sp>
          <p:nvSpPr>
            <p:cNvPr id="93" name="TextBox 92"/>
            <p:cNvSpPr txBox="1"/>
            <p:nvPr/>
          </p:nvSpPr>
          <p:spPr>
            <a:xfrm>
              <a:off x="1799587" y="1389963"/>
              <a:ext cx="1650689" cy="443612"/>
            </a:xfrm>
            <a:prstGeom prst="rect">
              <a:avLst/>
            </a:prstGeom>
            <a:noFill/>
            <a:effectLst/>
          </p:spPr>
          <p:txBody>
            <a:bodyPr wrap="none" lIns="91432" tIns="45716" rIns="91432" bIns="45716" rtlCol="0">
              <a:spAutoFit/>
            </a:bodyPr>
            <a:lstStyle/>
            <a:p>
              <a:r>
                <a:rPr lang="en-US" sz="1400" b="1" i="1" dirty="0" smtClean="0">
                  <a:solidFill>
                    <a:srgbClr val="FF0000"/>
                  </a:solidFill>
                  <a:latin typeface="Helvetica Neue Light"/>
                </a:rPr>
                <a:t># </a:t>
              </a:r>
              <a:r>
                <a:rPr lang="en-US" sz="1400" b="1" dirty="0" smtClean="0">
                  <a:solidFill>
                    <a:srgbClr val="FF0000"/>
                  </a:solidFill>
                  <a:latin typeface="Helvetica Neue Light"/>
                </a:rPr>
                <a:t>tables</a:t>
              </a:r>
              <a:r>
                <a:rPr lang="en-US" sz="1400" b="1" i="1" dirty="0" smtClean="0">
                  <a:solidFill>
                    <a:srgbClr val="FF0000"/>
                  </a:solidFill>
                  <a:latin typeface="Helvetica Neue Light"/>
                </a:rPr>
                <a:t> = </a:t>
              </a:r>
              <a:r>
                <a:rPr lang="en-US" sz="1400" b="1" dirty="0" smtClean="0">
                  <a:solidFill>
                    <a:srgbClr val="FF0000"/>
                  </a:solidFill>
                  <a:latin typeface="Helvetica Neue Light"/>
                </a:rPr>
                <a:t>2</a:t>
              </a:r>
              <a:endParaRPr lang="en-US" sz="1400" b="1" dirty="0">
                <a:solidFill>
                  <a:srgbClr val="FF0000"/>
                </a:solidFill>
                <a:latin typeface="Helvetica Neue Light"/>
              </a:endParaRPr>
            </a:p>
          </p:txBody>
        </p:sp>
        <p:sp>
          <p:nvSpPr>
            <p:cNvPr id="94" name="TextBox 93"/>
            <p:cNvSpPr txBox="1"/>
            <p:nvPr/>
          </p:nvSpPr>
          <p:spPr>
            <a:xfrm>
              <a:off x="10141900" y="1611769"/>
              <a:ext cx="2124215" cy="443612"/>
            </a:xfrm>
            <a:prstGeom prst="rect">
              <a:avLst/>
            </a:prstGeom>
            <a:noFill/>
            <a:effectLst/>
          </p:spPr>
          <p:txBody>
            <a:bodyPr wrap="none" lIns="91432" tIns="45716" rIns="91432" bIns="45716" rtlCol="0">
              <a:spAutoFit/>
            </a:bodyPr>
            <a:lstStyle/>
            <a:p>
              <a:r>
                <a:rPr lang="en-US" sz="1400" b="1" dirty="0" smtClean="0">
                  <a:solidFill>
                    <a:srgbClr val="FF0000"/>
                  </a:solidFill>
                  <a:latin typeface="Helvetica Neue Light"/>
                </a:rPr>
                <a:t>window size = 2</a:t>
              </a:r>
              <a:endParaRPr lang="en-US" sz="1100" b="1" dirty="0">
                <a:solidFill>
                  <a:srgbClr val="FF0000"/>
                </a:solidFill>
                <a:latin typeface="Helvetica Neue Light"/>
              </a:endParaRPr>
            </a:p>
          </p:txBody>
        </p:sp>
        <p:sp>
          <p:nvSpPr>
            <p:cNvPr id="95" name="Rectangle 94"/>
            <p:cNvSpPr/>
            <p:nvPr/>
          </p:nvSpPr>
          <p:spPr>
            <a:xfrm>
              <a:off x="282932" y="2517877"/>
              <a:ext cx="1516655" cy="443625"/>
            </a:xfrm>
            <a:prstGeom prst="rect">
              <a:avLst/>
            </a:prstGeom>
            <a:effectLst/>
          </p:spPr>
          <p:txBody>
            <a:bodyPr wrap="none">
              <a:spAutoFit/>
            </a:bodyPr>
            <a:lstStyle/>
            <a:p>
              <a:r>
                <a:rPr lang="en-US" sz="1400" b="1" i="1" dirty="0" smtClean="0">
                  <a:solidFill>
                    <a:srgbClr val="FF0000"/>
                  </a:solidFill>
                  <a:latin typeface="Helvetica Neue Light"/>
                </a:rPr>
                <a:t># </a:t>
              </a:r>
              <a:r>
                <a:rPr lang="en-US" sz="1400" b="1" dirty="0" smtClean="0">
                  <a:solidFill>
                    <a:srgbClr val="FF0000"/>
                  </a:solidFill>
                  <a:latin typeface="Helvetica Neue Light"/>
                </a:rPr>
                <a:t>bits</a:t>
              </a:r>
              <a:r>
                <a:rPr lang="en-US" sz="1400" b="1" i="1" dirty="0" smtClean="0">
                  <a:solidFill>
                    <a:srgbClr val="FF0000"/>
                  </a:solidFill>
                  <a:latin typeface="Helvetica Neue Light"/>
                </a:rPr>
                <a:t> = </a:t>
              </a:r>
              <a:r>
                <a:rPr lang="en-US" sz="1400" b="1" dirty="0" smtClean="0">
                  <a:solidFill>
                    <a:srgbClr val="FF0000"/>
                  </a:solidFill>
                  <a:latin typeface="Helvetica Neue Light"/>
                </a:rPr>
                <a:t>11</a:t>
              </a:r>
              <a:endParaRPr lang="en-US" sz="1400" b="1" dirty="0">
                <a:solidFill>
                  <a:srgbClr val="FF0000"/>
                </a:solidFill>
                <a:latin typeface="Helvetica Neue Light"/>
              </a:endParaRPr>
            </a:p>
          </p:txBody>
        </p:sp>
      </p:grpSp>
    </p:spTree>
    <p:custDataLst>
      <p:tags r:id="rId1"/>
    </p:custDataLst>
    <p:extLst>
      <p:ext uri="{BB962C8B-B14F-4D97-AF65-F5344CB8AC3E}">
        <p14:creationId xmlns:p14="http://schemas.microsoft.com/office/powerpoint/2010/main" val="1296510735"/>
      </p:ext>
    </p:extLst>
  </p:cSld>
  <p:clrMapOvr>
    <a:masterClrMapping/>
  </p:clrMapOvr>
  <mc:AlternateContent xmlns:mc="http://schemas.openxmlformats.org/markup-compatibility/2006" xmlns:p14="http://schemas.microsoft.com/office/powerpoint/2010/main">
    <mc:Choice Requires="p14">
      <p:transition spd="slow" p14:dur="2000" advTm="349"/>
    </mc:Choice>
    <mc:Fallback xmlns="">
      <p:transition xmlns:p14="http://schemas.microsoft.com/office/powerpoint/2010/main" spd="slow" advTm="349"/>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Object 71"/>
          <p:cNvGraphicFramePr>
            <a:graphicFrameLocks noChangeAspect="1"/>
          </p:cNvGraphicFramePr>
          <p:nvPr>
            <p:extLst>
              <p:ext uri="{D42A27DB-BD31-4B8C-83A1-F6EECF244321}">
                <p14:modId xmlns:p14="http://schemas.microsoft.com/office/powerpoint/2010/main" val="4093512601"/>
              </p:ext>
            </p:extLst>
          </p:nvPr>
        </p:nvGraphicFramePr>
        <p:xfrm>
          <a:off x="4670425" y="4895850"/>
          <a:ext cx="3067050" cy="1814513"/>
        </p:xfrm>
        <a:graphic>
          <a:graphicData uri="http://schemas.openxmlformats.org/presentationml/2006/ole">
            <mc:AlternateContent xmlns:mc="http://schemas.openxmlformats.org/markup-compatibility/2006">
              <mc:Choice xmlns:v="urn:schemas-microsoft-com:vml" Requires="v">
                <p:oleObj spid="_x0000_s34828" name="Equation" r:id="rId5" imgW="1714500" imgH="1003300" progId="Equation.3">
                  <p:embed/>
                </p:oleObj>
              </mc:Choice>
              <mc:Fallback>
                <p:oleObj name="Equation" r:id="rId5" imgW="1714500" imgH="1003300" progId="Equation.3">
                  <p:embed/>
                  <p:pic>
                    <p:nvPicPr>
                      <p:cNvPr id="0" name=""/>
                      <p:cNvPicPr>
                        <a:picLocks noChangeAspect="1" noChangeArrowheads="1"/>
                      </p:cNvPicPr>
                      <p:nvPr/>
                    </p:nvPicPr>
                    <p:blipFill>
                      <a:blip r:embed="rId6"/>
                      <a:srcRect/>
                      <a:stretch>
                        <a:fillRect/>
                      </a:stretch>
                    </p:blipFill>
                    <p:spPr bwMode="auto">
                      <a:xfrm>
                        <a:off x="4670425" y="4895850"/>
                        <a:ext cx="3067050" cy="1814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 name="Bent-Up Arrow 72"/>
          <p:cNvSpPr/>
          <p:nvPr/>
        </p:nvSpPr>
        <p:spPr>
          <a:xfrm rot="5400000">
            <a:off x="3777390" y="4937646"/>
            <a:ext cx="969599" cy="354824"/>
          </a:xfrm>
          <a:prstGeom prst="bentUpArrow">
            <a:avLst/>
          </a:prstGeom>
          <a:ln/>
          <a:effectLst/>
        </p:spPr>
        <p:style>
          <a:lnRef idx="2">
            <a:schemeClr val="dk1">
              <a:shade val="50000"/>
            </a:schemeClr>
          </a:lnRef>
          <a:fillRef idx="1">
            <a:schemeClr val="dk1"/>
          </a:fillRef>
          <a:effectRef idx="0">
            <a:schemeClr val="dk1"/>
          </a:effectRef>
          <a:fontRef idx="minor">
            <a:schemeClr val="lt1"/>
          </a:fontRef>
        </p:style>
        <p:txBody>
          <a:bodyPr lIns="91432" tIns="45716" rIns="91432" bIns="45716" rtlCol="0" anchor="ctr"/>
          <a:lstStyle/>
          <a:p>
            <a:pPr algn="ctr"/>
            <a:endParaRPr lang="en-US" dirty="0">
              <a:latin typeface="Helvetica Neue Light"/>
            </a:endParaRPr>
          </a:p>
        </p:txBody>
      </p:sp>
      <p:sp>
        <p:nvSpPr>
          <p:cNvPr id="76" name="Slide Number Placeholder 2"/>
          <p:cNvSpPr txBox="1">
            <a:spLocks/>
          </p:cNvSpPr>
          <p:nvPr/>
        </p:nvSpPr>
        <p:spPr>
          <a:xfrm>
            <a:off x="6553275" y="6356823"/>
            <a:ext cx="2133079" cy="365001"/>
          </a:xfrm>
          <a:prstGeom prst="rect">
            <a:avLst/>
          </a:prstGeom>
          <a:effectLst/>
        </p:spPr>
        <p:txBody>
          <a:bodyPr vert="horz" lIns="64284" tIns="32142" rIns="64284" bIns="32142" rtlCol="0" anchor="ctr"/>
          <a:lstStyle>
            <a:defPPr>
              <a:defRPr lang="en-US"/>
            </a:defPPr>
            <a:lvl1pPr marL="0" algn="r" defTabSz="457200" rtl="0" eaLnBrk="1" latinLnBrk="0" hangingPunct="1">
              <a:defRPr sz="1300" kern="1200">
                <a:solidFill>
                  <a:schemeClr val="tx1">
                    <a:tint val="75000"/>
                  </a:schemeClr>
                </a:solidFill>
                <a:latin typeface="Helvetica Neu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3D397F9-2499-E244-8D41-F28B228DBCAE}" type="slidenum">
              <a:rPr kumimoji="0" lang="en-US" sz="1300" b="0" i="0" u="none" strike="noStrike" kern="1200" cap="none" spc="0" normalizeH="0" baseline="0" noProof="0" smtClean="0">
                <a:ln>
                  <a:noFill/>
                </a:ln>
                <a:solidFill>
                  <a:sysClr val="windowText" lastClr="000000">
                    <a:tint val="75000"/>
                  </a:sysClr>
                </a:solidFill>
                <a:effectLst/>
                <a:uLnTx/>
                <a:uFillTx/>
                <a:latin typeface="Helvetica Neue Light"/>
                <a:ea typeface="ヒラギノ角ゴ ProN W3"/>
                <a:cs typeface="ヒラギノ角ゴ ProN W3"/>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a:ln>
                <a:noFill/>
              </a:ln>
              <a:solidFill>
                <a:sysClr val="windowText" lastClr="000000">
                  <a:tint val="75000"/>
                </a:sysClr>
              </a:solidFill>
              <a:effectLst/>
              <a:uLnTx/>
              <a:uFillTx/>
              <a:latin typeface="Helvetica Neue Light"/>
              <a:ea typeface="ヒラギノ角ゴ ProN W3"/>
              <a:cs typeface="ヒラギノ角ゴ ProN W3"/>
            </a:endParaRPr>
          </a:p>
        </p:txBody>
      </p:sp>
      <p:sp>
        <p:nvSpPr>
          <p:cNvPr id="32" name="Title 1"/>
          <p:cNvSpPr>
            <a:spLocks noGrp="1"/>
          </p:cNvSpPr>
          <p:nvPr>
            <p:ph type="title" idx="4294967295"/>
          </p:nvPr>
        </p:nvSpPr>
        <p:spPr>
          <a:xfrm>
            <a:off x="7753152" y="2763838"/>
            <a:ext cx="989012" cy="882650"/>
          </a:xfrm>
          <a:prstGeom prst="rect">
            <a:avLst/>
          </a:prstGeom>
          <a:effectLst/>
        </p:spPr>
        <p:txBody>
          <a:bodyPr>
            <a:normAutofit/>
          </a:bodyPr>
          <a:lstStyle/>
          <a:p>
            <a:pPr algn="ctr"/>
            <a:r>
              <a:rPr lang="en-US" sz="4000" dirty="0">
                <a:latin typeface="+mn-lt"/>
              </a:rPr>
              <a:t>MT</a:t>
            </a:r>
          </a:p>
        </p:txBody>
      </p:sp>
      <p:grpSp>
        <p:nvGrpSpPr>
          <p:cNvPr id="3" name="Group 2"/>
          <p:cNvGrpSpPr/>
          <p:nvPr/>
        </p:nvGrpSpPr>
        <p:grpSpPr>
          <a:xfrm>
            <a:off x="174232" y="995931"/>
            <a:ext cx="6282709" cy="2552720"/>
            <a:chOff x="174232" y="995931"/>
            <a:chExt cx="6282709" cy="2552720"/>
          </a:xfrm>
        </p:grpSpPr>
        <p:sp>
          <p:nvSpPr>
            <p:cNvPr id="33" name="Vertical Scroll 32"/>
            <p:cNvSpPr/>
            <p:nvPr/>
          </p:nvSpPr>
          <p:spPr>
            <a:xfrm>
              <a:off x="194346" y="1391450"/>
              <a:ext cx="874824" cy="822960"/>
            </a:xfrm>
            <a:prstGeom prst="verticalScroll">
              <a:avLst/>
            </a:prstGeom>
            <a:solidFill>
              <a:srgbClr val="B91305"/>
            </a:solid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lIns="91432" tIns="45716" rIns="91432" bIns="45716"/>
            <a:lstStyle/>
            <a:p>
              <a:pPr algn="ctr"/>
              <a:r>
                <a:rPr lang="en-US" b="1" dirty="0" smtClean="0"/>
                <a:t>Doc A</a:t>
              </a:r>
              <a:endParaRPr lang="en-US" b="1" dirty="0"/>
            </a:p>
          </p:txBody>
        </p:sp>
        <p:sp>
          <p:nvSpPr>
            <p:cNvPr id="34" name="Vertical Scroll 33"/>
            <p:cNvSpPr/>
            <p:nvPr/>
          </p:nvSpPr>
          <p:spPr>
            <a:xfrm>
              <a:off x="2762011" y="1369211"/>
              <a:ext cx="874824" cy="822960"/>
            </a:xfrm>
            <a:prstGeom prst="verticalScroll">
              <a:avLst/>
            </a:prstGeom>
            <a:solidFill>
              <a:srgbClr val="0E46A0"/>
            </a:solidFill>
            <a:ln>
              <a:solidFill>
                <a:srgbClr val="000000"/>
              </a:solidFill>
            </a:ln>
            <a:effectLst/>
          </p:spPr>
          <p:style>
            <a:lnRef idx="1">
              <a:schemeClr val="accent2"/>
            </a:lnRef>
            <a:fillRef idx="3">
              <a:schemeClr val="accent2"/>
            </a:fillRef>
            <a:effectRef idx="2">
              <a:schemeClr val="accent2"/>
            </a:effectRef>
            <a:fontRef idx="minor">
              <a:schemeClr val="lt1"/>
            </a:fontRef>
          </p:style>
          <p:txBody>
            <a:bodyPr lIns="91432" tIns="45716" rIns="91432" bIns="45716"/>
            <a:lstStyle/>
            <a:p>
              <a:endParaRPr lang="en-US" b="1" dirty="0"/>
            </a:p>
          </p:txBody>
        </p:sp>
        <p:cxnSp>
          <p:nvCxnSpPr>
            <p:cNvPr id="35" name="Straight Arrow Connector 34"/>
            <p:cNvCxnSpPr>
              <a:stCxn id="33" idx="3"/>
              <a:endCxn id="34" idx="1"/>
            </p:cNvCxnSpPr>
            <p:nvPr/>
          </p:nvCxnSpPr>
          <p:spPr>
            <a:xfrm flipV="1">
              <a:off x="959818" y="1780709"/>
              <a:ext cx="1911548" cy="22239"/>
            </a:xfrm>
            <a:prstGeom prst="straightConnector1">
              <a:avLst/>
            </a:prstGeom>
            <a:ln w="28575" cmpd="sng">
              <a:solidFill>
                <a:srgbClr val="000000"/>
              </a:solidFill>
              <a:tailEnd type="arrow" w="lg" len="med"/>
            </a:ln>
            <a:effectLst/>
          </p:spPr>
          <p:style>
            <a:lnRef idx="2">
              <a:schemeClr val="dk1"/>
            </a:lnRef>
            <a:fillRef idx="0">
              <a:schemeClr val="dk1"/>
            </a:fillRef>
            <a:effectRef idx="1">
              <a:schemeClr val="dk1"/>
            </a:effectRef>
            <a:fontRef idx="minor">
              <a:schemeClr val="tx1"/>
            </a:fontRef>
          </p:style>
        </p:cxnSp>
        <p:sp>
          <p:nvSpPr>
            <p:cNvPr id="36" name="TextBox 35"/>
            <p:cNvSpPr txBox="1"/>
            <p:nvPr/>
          </p:nvSpPr>
          <p:spPr>
            <a:xfrm>
              <a:off x="1427919" y="1134378"/>
              <a:ext cx="1143483" cy="646323"/>
            </a:xfrm>
            <a:prstGeom prst="rect">
              <a:avLst/>
            </a:prstGeom>
            <a:noFill/>
            <a:effectLst/>
          </p:spPr>
          <p:txBody>
            <a:bodyPr wrap="none" lIns="91432" tIns="45716" rIns="91432" bIns="45716" rtlCol="0">
              <a:spAutoFit/>
            </a:bodyPr>
            <a:lstStyle/>
            <a:p>
              <a:r>
                <a:rPr lang="en-US" b="1" dirty="0" smtClean="0"/>
                <a:t>MT </a:t>
              </a:r>
            </a:p>
            <a:p>
              <a:r>
                <a:rPr lang="en-US" b="1" dirty="0" smtClean="0"/>
                <a:t>translate</a:t>
              </a:r>
              <a:endParaRPr lang="en-US" b="1" dirty="0"/>
            </a:p>
          </p:txBody>
        </p:sp>
        <p:cxnSp>
          <p:nvCxnSpPr>
            <p:cNvPr id="37" name="Straight Arrow Connector 36"/>
            <p:cNvCxnSpPr>
              <a:stCxn id="34" idx="3"/>
            </p:cNvCxnSpPr>
            <p:nvPr/>
          </p:nvCxnSpPr>
          <p:spPr>
            <a:xfrm>
              <a:off x="3527482" y="1780691"/>
              <a:ext cx="1038816" cy="0"/>
            </a:xfrm>
            <a:prstGeom prst="straightConnector1">
              <a:avLst/>
            </a:prstGeom>
            <a:ln w="28575" cmpd="sng">
              <a:solidFill>
                <a:srgbClr val="000000"/>
              </a:solidFill>
              <a:tailEnd type="arrow" w="lg" len="med"/>
            </a:ln>
            <a:effectLst/>
          </p:spPr>
          <p:style>
            <a:lnRef idx="2">
              <a:schemeClr val="dk1"/>
            </a:lnRef>
            <a:fillRef idx="0">
              <a:schemeClr val="dk1"/>
            </a:fillRef>
            <a:effectRef idx="1">
              <a:schemeClr val="dk1"/>
            </a:effectRef>
            <a:fontRef idx="minor">
              <a:schemeClr val="tx1"/>
            </a:fontRef>
          </p:style>
        </p:cxnSp>
        <p:sp>
          <p:nvSpPr>
            <p:cNvPr id="38" name="Rectangle 37"/>
            <p:cNvSpPr/>
            <p:nvPr/>
          </p:nvSpPr>
          <p:spPr>
            <a:xfrm>
              <a:off x="4719393" y="1564667"/>
              <a:ext cx="1737548" cy="432048"/>
            </a:xfrm>
            <a:prstGeom prst="rect">
              <a:avLst/>
            </a:prstGeom>
            <a:solidFill>
              <a:srgbClr val="0E46A0"/>
            </a:solidFill>
            <a:ln>
              <a:solidFill>
                <a:srgbClr val="000000"/>
              </a:solidFill>
            </a:ln>
            <a:effectLst/>
          </p:spPr>
          <p:style>
            <a:lnRef idx="1">
              <a:schemeClr val="accent2"/>
            </a:lnRef>
            <a:fillRef idx="3">
              <a:schemeClr val="accent2"/>
            </a:fillRef>
            <a:effectRef idx="2">
              <a:schemeClr val="accent2"/>
            </a:effectRef>
            <a:fontRef idx="minor">
              <a:schemeClr val="lt1"/>
            </a:fontRef>
          </p:style>
          <p:txBody>
            <a:bodyPr lIns="91432" tIns="45716" rIns="91432" bIns="45716" rtlCol="0" anchor="ctr"/>
            <a:lstStyle/>
            <a:p>
              <a:pPr algn="ctr"/>
              <a:r>
                <a:rPr lang="en-US" b="1" dirty="0" smtClean="0"/>
                <a:t>doc vector </a:t>
              </a:r>
              <a:r>
                <a:rPr lang="en-US" b="1" dirty="0" err="1"/>
                <a:t>v</a:t>
              </a:r>
              <a:r>
                <a:rPr lang="en-US" b="1" baseline="-25000" dirty="0" err="1"/>
                <a:t>A</a:t>
              </a:r>
              <a:endParaRPr lang="en-US" b="1" baseline="-25000" dirty="0"/>
            </a:p>
          </p:txBody>
        </p:sp>
        <p:sp>
          <p:nvSpPr>
            <p:cNvPr id="39" name="TextBox 38"/>
            <p:cNvSpPr txBox="1"/>
            <p:nvPr/>
          </p:nvSpPr>
          <p:spPr>
            <a:xfrm>
              <a:off x="194350" y="1043990"/>
              <a:ext cx="949395" cy="369324"/>
            </a:xfrm>
            <a:prstGeom prst="rect">
              <a:avLst/>
            </a:prstGeom>
            <a:noFill/>
            <a:effectLst/>
          </p:spPr>
          <p:txBody>
            <a:bodyPr wrap="none" lIns="91432" tIns="45716" rIns="91432" bIns="45716" rtlCol="0">
              <a:spAutoFit/>
            </a:bodyPr>
            <a:lstStyle/>
            <a:p>
              <a:r>
                <a:rPr lang="en-US" dirty="0" smtClean="0"/>
                <a:t>German</a:t>
              </a:r>
              <a:endParaRPr lang="en-US" dirty="0"/>
            </a:p>
          </p:txBody>
        </p:sp>
        <p:sp>
          <p:nvSpPr>
            <p:cNvPr id="41" name="TextBox 40"/>
            <p:cNvSpPr txBox="1"/>
            <p:nvPr/>
          </p:nvSpPr>
          <p:spPr>
            <a:xfrm>
              <a:off x="2754690" y="995931"/>
              <a:ext cx="819439" cy="369324"/>
            </a:xfrm>
            <a:prstGeom prst="rect">
              <a:avLst/>
            </a:prstGeom>
            <a:noFill/>
            <a:effectLst/>
          </p:spPr>
          <p:txBody>
            <a:bodyPr wrap="none" lIns="91432" tIns="45716" rIns="91432" bIns="45716" rtlCol="0">
              <a:spAutoFit/>
            </a:bodyPr>
            <a:lstStyle/>
            <a:p>
              <a:r>
                <a:rPr lang="en-US" dirty="0" smtClean="0"/>
                <a:t>English</a:t>
              </a:r>
              <a:endParaRPr lang="en-US" dirty="0"/>
            </a:p>
          </p:txBody>
        </p:sp>
        <p:sp>
          <p:nvSpPr>
            <p:cNvPr id="42" name="Vertical Scroll 41"/>
            <p:cNvSpPr/>
            <p:nvPr/>
          </p:nvSpPr>
          <p:spPr>
            <a:xfrm>
              <a:off x="181553" y="2725691"/>
              <a:ext cx="874824" cy="822960"/>
            </a:xfrm>
            <a:prstGeom prst="verticalScroll">
              <a:avLst/>
            </a:prstGeom>
            <a:solidFill>
              <a:srgbClr val="0E46A0"/>
            </a:solidFill>
            <a:ln>
              <a:solidFill>
                <a:srgbClr val="000000"/>
              </a:solidFill>
            </a:ln>
            <a:effectLst/>
          </p:spPr>
          <p:style>
            <a:lnRef idx="1">
              <a:schemeClr val="accent2"/>
            </a:lnRef>
            <a:fillRef idx="3">
              <a:schemeClr val="accent2"/>
            </a:fillRef>
            <a:effectRef idx="2">
              <a:schemeClr val="accent2"/>
            </a:effectRef>
            <a:fontRef idx="minor">
              <a:schemeClr val="lt1"/>
            </a:fontRef>
          </p:style>
          <p:txBody>
            <a:bodyPr lIns="91432" tIns="45716" rIns="91432" bIns="45716"/>
            <a:lstStyle/>
            <a:p>
              <a:r>
                <a:rPr lang="en-US" b="1" dirty="0" smtClean="0"/>
                <a:t>Doc</a:t>
              </a:r>
            </a:p>
            <a:p>
              <a:pPr algn="ctr"/>
              <a:r>
                <a:rPr lang="en-US" b="1" dirty="0"/>
                <a:t>B</a:t>
              </a:r>
            </a:p>
          </p:txBody>
        </p:sp>
        <p:sp>
          <p:nvSpPr>
            <p:cNvPr id="43" name="TextBox 42"/>
            <p:cNvSpPr txBox="1"/>
            <p:nvPr/>
          </p:nvSpPr>
          <p:spPr>
            <a:xfrm>
              <a:off x="174232" y="2307047"/>
              <a:ext cx="819439" cy="369324"/>
            </a:xfrm>
            <a:prstGeom prst="rect">
              <a:avLst/>
            </a:prstGeom>
            <a:noFill/>
            <a:effectLst/>
          </p:spPr>
          <p:txBody>
            <a:bodyPr wrap="none" lIns="91432" tIns="45716" rIns="91432" bIns="45716" rtlCol="0">
              <a:spAutoFit/>
            </a:bodyPr>
            <a:lstStyle/>
            <a:p>
              <a:r>
                <a:rPr lang="en-US" dirty="0" smtClean="0"/>
                <a:t>English</a:t>
              </a:r>
              <a:endParaRPr lang="en-US" dirty="0"/>
            </a:p>
          </p:txBody>
        </p:sp>
        <p:cxnSp>
          <p:nvCxnSpPr>
            <p:cNvPr id="44" name="Straight Arrow Connector 43"/>
            <p:cNvCxnSpPr>
              <a:stCxn id="42" idx="3"/>
            </p:cNvCxnSpPr>
            <p:nvPr/>
          </p:nvCxnSpPr>
          <p:spPr>
            <a:xfrm>
              <a:off x="947028" y="3137171"/>
              <a:ext cx="1059066" cy="0"/>
            </a:xfrm>
            <a:prstGeom prst="straightConnector1">
              <a:avLst/>
            </a:prstGeom>
            <a:ln w="28575" cmpd="sng">
              <a:solidFill>
                <a:srgbClr val="000000"/>
              </a:solidFill>
              <a:tailEnd type="arrow" w="lg" len="med"/>
            </a:ln>
            <a:effectLst/>
          </p:spPr>
          <p:style>
            <a:lnRef idx="2">
              <a:schemeClr val="dk1"/>
            </a:lnRef>
            <a:fillRef idx="0">
              <a:schemeClr val="dk1"/>
            </a:fillRef>
            <a:effectRef idx="1">
              <a:schemeClr val="dk1"/>
            </a:effectRef>
            <a:fontRef idx="minor">
              <a:schemeClr val="tx1"/>
            </a:fontRef>
          </p:style>
        </p:cxnSp>
        <p:sp>
          <p:nvSpPr>
            <p:cNvPr id="46" name="Rectangle 45"/>
            <p:cNvSpPr/>
            <p:nvPr/>
          </p:nvSpPr>
          <p:spPr>
            <a:xfrm>
              <a:off x="2159185" y="2941715"/>
              <a:ext cx="1760363" cy="432000"/>
            </a:xfrm>
            <a:prstGeom prst="rect">
              <a:avLst/>
            </a:prstGeom>
            <a:solidFill>
              <a:srgbClr val="0E46A0"/>
            </a:solidFill>
            <a:ln>
              <a:solidFill>
                <a:srgbClr val="000000"/>
              </a:solidFill>
            </a:ln>
            <a:effectLst/>
          </p:spPr>
          <p:style>
            <a:lnRef idx="1">
              <a:schemeClr val="accent2"/>
            </a:lnRef>
            <a:fillRef idx="3">
              <a:schemeClr val="accent2"/>
            </a:fillRef>
            <a:effectRef idx="2">
              <a:schemeClr val="accent2"/>
            </a:effectRef>
            <a:fontRef idx="minor">
              <a:schemeClr val="lt1"/>
            </a:fontRef>
          </p:style>
          <p:txBody>
            <a:bodyPr lIns="91432" tIns="45716" rIns="91432" bIns="45716" rtlCol="0" anchor="ctr"/>
            <a:lstStyle/>
            <a:p>
              <a:pPr algn="ctr"/>
              <a:r>
                <a:rPr lang="en-US" b="1" dirty="0" smtClean="0"/>
                <a:t>doc vector </a:t>
              </a:r>
              <a:r>
                <a:rPr lang="en-US" b="1" dirty="0" err="1" smtClean="0"/>
                <a:t>v</a:t>
              </a:r>
              <a:r>
                <a:rPr lang="en-US" b="1" baseline="-25000" dirty="0" err="1" smtClean="0"/>
                <a:t>B</a:t>
              </a:r>
              <a:endParaRPr lang="en-US" b="1" baseline="-25000" dirty="0"/>
            </a:p>
          </p:txBody>
        </p:sp>
      </p:grpSp>
      <p:cxnSp>
        <p:nvCxnSpPr>
          <p:cNvPr id="47" name="Straight Connector 46"/>
          <p:cNvCxnSpPr/>
          <p:nvPr/>
        </p:nvCxnSpPr>
        <p:spPr>
          <a:xfrm>
            <a:off x="117092" y="3698320"/>
            <a:ext cx="8842397" cy="0"/>
          </a:xfrm>
          <a:prstGeom prst="line">
            <a:avLst/>
          </a:prstGeom>
          <a:ln>
            <a:prstDash val="sysDash"/>
          </a:ln>
          <a:effectLst/>
        </p:spPr>
        <p:style>
          <a:lnRef idx="2">
            <a:schemeClr val="dk1"/>
          </a:lnRef>
          <a:fillRef idx="0">
            <a:schemeClr val="dk1"/>
          </a:fillRef>
          <a:effectRef idx="1">
            <a:schemeClr val="dk1"/>
          </a:effectRef>
          <a:fontRef idx="minor">
            <a:schemeClr val="tx1"/>
          </a:fontRef>
        </p:style>
      </p:cxnSp>
      <p:grpSp>
        <p:nvGrpSpPr>
          <p:cNvPr id="4" name="Group 3"/>
          <p:cNvGrpSpPr/>
          <p:nvPr/>
        </p:nvGrpSpPr>
        <p:grpSpPr>
          <a:xfrm>
            <a:off x="242850" y="3747496"/>
            <a:ext cx="6977185" cy="2512961"/>
            <a:chOff x="242850" y="3747496"/>
            <a:chExt cx="6977185" cy="2512961"/>
          </a:xfrm>
        </p:grpSpPr>
        <p:sp>
          <p:nvSpPr>
            <p:cNvPr id="74" name="Vertical Scroll 73"/>
            <p:cNvSpPr/>
            <p:nvPr/>
          </p:nvSpPr>
          <p:spPr>
            <a:xfrm>
              <a:off x="262962" y="4121144"/>
              <a:ext cx="874824" cy="822960"/>
            </a:xfrm>
            <a:prstGeom prst="verticalScroll">
              <a:avLst/>
            </a:prstGeom>
            <a:solidFill>
              <a:srgbClr val="B91305"/>
            </a:solid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lIns="91432" tIns="45716" rIns="91432" bIns="45716"/>
            <a:lstStyle/>
            <a:p>
              <a:pPr algn="ctr"/>
              <a:r>
                <a:rPr lang="en-US" b="1" dirty="0" smtClean="0"/>
                <a:t>Doc A</a:t>
              </a:r>
              <a:endParaRPr lang="en-US" b="1" dirty="0"/>
            </a:p>
          </p:txBody>
        </p:sp>
        <p:cxnSp>
          <p:nvCxnSpPr>
            <p:cNvPr id="75" name="Straight Arrow Connector 74"/>
            <p:cNvCxnSpPr>
              <a:stCxn id="79" idx="3"/>
              <a:endCxn id="85" idx="1"/>
            </p:cNvCxnSpPr>
            <p:nvPr/>
          </p:nvCxnSpPr>
          <p:spPr>
            <a:xfrm flipV="1">
              <a:off x="3758722" y="4520958"/>
              <a:ext cx="1720100" cy="0"/>
            </a:xfrm>
            <a:prstGeom prst="straightConnector1">
              <a:avLst/>
            </a:prstGeom>
            <a:ln w="28575" cmpd="sng">
              <a:solidFill>
                <a:srgbClr val="000000"/>
              </a:solidFill>
              <a:tailEnd type="arrow" w="lg" len="med"/>
            </a:ln>
            <a:effectLst/>
          </p:spPr>
          <p:style>
            <a:lnRef idx="2">
              <a:schemeClr val="dk1"/>
            </a:lnRef>
            <a:fillRef idx="0">
              <a:schemeClr val="dk1"/>
            </a:fillRef>
            <a:effectRef idx="1">
              <a:schemeClr val="dk1"/>
            </a:effectRef>
            <a:fontRef idx="minor">
              <a:schemeClr val="tx1"/>
            </a:fontRef>
          </p:style>
        </p:cxnSp>
        <p:sp>
          <p:nvSpPr>
            <p:cNvPr id="77" name="TextBox 76"/>
            <p:cNvSpPr txBox="1"/>
            <p:nvPr/>
          </p:nvSpPr>
          <p:spPr>
            <a:xfrm>
              <a:off x="3928961" y="3824753"/>
              <a:ext cx="1388761" cy="707878"/>
            </a:xfrm>
            <a:prstGeom prst="rect">
              <a:avLst/>
            </a:prstGeom>
            <a:noFill/>
            <a:effectLst/>
          </p:spPr>
          <p:txBody>
            <a:bodyPr wrap="square" lIns="91432" tIns="45716" rIns="91432" bIns="45716" rtlCol="0">
              <a:spAutoFit/>
            </a:bodyPr>
            <a:lstStyle/>
            <a:p>
              <a:r>
                <a:rPr lang="en-US" sz="2000" b="1" dirty="0" smtClean="0"/>
                <a:t>CLIR translate</a:t>
              </a:r>
              <a:endParaRPr lang="en-US" sz="2000" b="1" dirty="0"/>
            </a:p>
          </p:txBody>
        </p:sp>
        <p:cxnSp>
          <p:nvCxnSpPr>
            <p:cNvPr id="78" name="Straight Arrow Connector 77"/>
            <p:cNvCxnSpPr>
              <a:stCxn id="74" idx="3"/>
              <a:endCxn id="79" idx="1"/>
            </p:cNvCxnSpPr>
            <p:nvPr/>
          </p:nvCxnSpPr>
          <p:spPr>
            <a:xfrm flipV="1">
              <a:off x="1028436" y="4529858"/>
              <a:ext cx="977659" cy="2766"/>
            </a:xfrm>
            <a:prstGeom prst="straightConnector1">
              <a:avLst/>
            </a:prstGeom>
            <a:ln w="28575" cmpd="sng">
              <a:solidFill>
                <a:srgbClr val="000000"/>
              </a:solidFill>
              <a:tailEnd type="arrow" w="lg" len="med"/>
            </a:ln>
            <a:effectLst/>
          </p:spPr>
          <p:style>
            <a:lnRef idx="2">
              <a:schemeClr val="dk1"/>
            </a:lnRef>
            <a:fillRef idx="0">
              <a:schemeClr val="dk1"/>
            </a:fillRef>
            <a:effectRef idx="1">
              <a:schemeClr val="dk1"/>
            </a:effectRef>
            <a:fontRef idx="minor">
              <a:schemeClr val="tx1"/>
            </a:fontRef>
          </p:style>
        </p:cxnSp>
        <p:sp>
          <p:nvSpPr>
            <p:cNvPr id="79" name="Rectangle 78"/>
            <p:cNvSpPr/>
            <p:nvPr/>
          </p:nvSpPr>
          <p:spPr>
            <a:xfrm>
              <a:off x="2006095" y="4272457"/>
              <a:ext cx="1752629" cy="514837"/>
            </a:xfrm>
            <a:prstGeom prst="rect">
              <a:avLst/>
            </a:prstGeom>
            <a:solidFill>
              <a:srgbClr val="B91305"/>
            </a:solid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r>
                <a:rPr lang="en-US" b="1" dirty="0" smtClean="0"/>
                <a:t>doc vector </a:t>
              </a:r>
              <a:r>
                <a:rPr lang="en-US" b="1" dirty="0" err="1" smtClean="0"/>
                <a:t>v</a:t>
              </a:r>
              <a:r>
                <a:rPr lang="en-US" b="1" baseline="-25000" dirty="0" err="1" smtClean="0"/>
                <a:t>A</a:t>
              </a:r>
              <a:endParaRPr lang="en-US" b="1" baseline="-25000" dirty="0"/>
            </a:p>
          </p:txBody>
        </p:sp>
        <p:sp>
          <p:nvSpPr>
            <p:cNvPr id="80" name="TextBox 79"/>
            <p:cNvSpPr txBox="1"/>
            <p:nvPr/>
          </p:nvSpPr>
          <p:spPr>
            <a:xfrm>
              <a:off x="262970" y="3747496"/>
              <a:ext cx="949395" cy="369324"/>
            </a:xfrm>
            <a:prstGeom prst="rect">
              <a:avLst/>
            </a:prstGeom>
            <a:noFill/>
            <a:effectLst/>
          </p:spPr>
          <p:txBody>
            <a:bodyPr wrap="none" lIns="91432" tIns="45716" rIns="91432" bIns="45716" rtlCol="0">
              <a:spAutoFit/>
            </a:bodyPr>
            <a:lstStyle/>
            <a:p>
              <a:r>
                <a:rPr lang="en-US" dirty="0" smtClean="0"/>
                <a:t>German</a:t>
              </a:r>
              <a:endParaRPr lang="en-US" dirty="0"/>
            </a:p>
          </p:txBody>
        </p:sp>
        <p:sp>
          <p:nvSpPr>
            <p:cNvPr id="81" name="Vertical Scroll 80"/>
            <p:cNvSpPr/>
            <p:nvPr/>
          </p:nvSpPr>
          <p:spPr>
            <a:xfrm>
              <a:off x="250169" y="5437497"/>
              <a:ext cx="874824" cy="822960"/>
            </a:xfrm>
            <a:prstGeom prst="verticalScroll">
              <a:avLst/>
            </a:prstGeom>
            <a:solidFill>
              <a:srgbClr val="0E46A0"/>
            </a:solidFill>
            <a:ln>
              <a:solidFill>
                <a:srgbClr val="000000"/>
              </a:solidFill>
            </a:ln>
            <a:effectLst/>
          </p:spPr>
          <p:style>
            <a:lnRef idx="1">
              <a:schemeClr val="accent2"/>
            </a:lnRef>
            <a:fillRef idx="3">
              <a:schemeClr val="accent2"/>
            </a:fillRef>
            <a:effectRef idx="2">
              <a:schemeClr val="accent2"/>
            </a:effectRef>
            <a:fontRef idx="minor">
              <a:schemeClr val="lt1"/>
            </a:fontRef>
          </p:style>
          <p:txBody>
            <a:bodyPr lIns="91432" tIns="45716" rIns="91432" bIns="45716"/>
            <a:lstStyle/>
            <a:p>
              <a:r>
                <a:rPr lang="en-US" b="1" dirty="0" smtClean="0"/>
                <a:t>Doc</a:t>
              </a:r>
            </a:p>
            <a:p>
              <a:pPr algn="ctr"/>
              <a:r>
                <a:rPr lang="en-US" b="1" dirty="0"/>
                <a:t>B</a:t>
              </a:r>
            </a:p>
          </p:txBody>
        </p:sp>
        <p:sp>
          <p:nvSpPr>
            <p:cNvPr id="82" name="TextBox 81"/>
            <p:cNvSpPr txBox="1"/>
            <p:nvPr/>
          </p:nvSpPr>
          <p:spPr>
            <a:xfrm>
              <a:off x="242850" y="5036741"/>
              <a:ext cx="819439" cy="369324"/>
            </a:xfrm>
            <a:prstGeom prst="rect">
              <a:avLst/>
            </a:prstGeom>
            <a:noFill/>
            <a:effectLst/>
          </p:spPr>
          <p:txBody>
            <a:bodyPr wrap="none" lIns="91432" tIns="45716" rIns="91432" bIns="45716" rtlCol="0">
              <a:spAutoFit/>
            </a:bodyPr>
            <a:lstStyle/>
            <a:p>
              <a:r>
                <a:rPr lang="en-US" dirty="0" smtClean="0"/>
                <a:t>English</a:t>
              </a:r>
              <a:endParaRPr lang="en-US" dirty="0"/>
            </a:p>
          </p:txBody>
        </p:sp>
        <p:cxnSp>
          <p:nvCxnSpPr>
            <p:cNvPr id="83" name="Straight Arrow Connector 82"/>
            <p:cNvCxnSpPr>
              <a:stCxn id="81" idx="3"/>
              <a:endCxn id="84" idx="1"/>
            </p:cNvCxnSpPr>
            <p:nvPr/>
          </p:nvCxnSpPr>
          <p:spPr>
            <a:xfrm>
              <a:off x="1015644" y="5848977"/>
              <a:ext cx="990450" cy="0"/>
            </a:xfrm>
            <a:prstGeom prst="straightConnector1">
              <a:avLst/>
            </a:prstGeom>
            <a:ln w="28575" cmpd="sng">
              <a:solidFill>
                <a:srgbClr val="000000"/>
              </a:solidFill>
              <a:tailEnd type="arrow" w="lg" len="med"/>
            </a:ln>
            <a:effectLst/>
          </p:spPr>
          <p:style>
            <a:lnRef idx="2">
              <a:schemeClr val="dk1"/>
            </a:lnRef>
            <a:fillRef idx="0">
              <a:schemeClr val="dk1"/>
            </a:fillRef>
            <a:effectRef idx="1">
              <a:schemeClr val="dk1"/>
            </a:effectRef>
            <a:fontRef idx="minor">
              <a:schemeClr val="tx1"/>
            </a:fontRef>
          </p:style>
        </p:cxnSp>
        <p:sp>
          <p:nvSpPr>
            <p:cNvPr id="84" name="Rectangle 83"/>
            <p:cNvSpPr/>
            <p:nvPr/>
          </p:nvSpPr>
          <p:spPr>
            <a:xfrm>
              <a:off x="2006101" y="5653521"/>
              <a:ext cx="1760378" cy="432048"/>
            </a:xfrm>
            <a:prstGeom prst="rect">
              <a:avLst/>
            </a:prstGeom>
            <a:solidFill>
              <a:srgbClr val="0E46A0"/>
            </a:solidFill>
            <a:ln>
              <a:solidFill>
                <a:srgbClr val="000000"/>
              </a:solidFill>
            </a:ln>
            <a:effectLst/>
          </p:spPr>
          <p:style>
            <a:lnRef idx="1">
              <a:schemeClr val="accent2"/>
            </a:lnRef>
            <a:fillRef idx="3">
              <a:schemeClr val="accent2"/>
            </a:fillRef>
            <a:effectRef idx="2">
              <a:schemeClr val="accent2"/>
            </a:effectRef>
            <a:fontRef idx="minor">
              <a:schemeClr val="lt1"/>
            </a:fontRef>
          </p:style>
          <p:txBody>
            <a:bodyPr lIns="91432" tIns="45716" rIns="91432" bIns="45716" rtlCol="0" anchor="ctr"/>
            <a:lstStyle/>
            <a:p>
              <a:pPr algn="ctr"/>
              <a:r>
                <a:rPr lang="en-US" b="1" dirty="0" smtClean="0"/>
                <a:t>doc vector </a:t>
              </a:r>
              <a:r>
                <a:rPr lang="en-US" b="1" dirty="0" err="1" smtClean="0"/>
                <a:t>v</a:t>
              </a:r>
              <a:r>
                <a:rPr lang="en-US" b="1" baseline="-25000" dirty="0" err="1" smtClean="0"/>
                <a:t>B</a:t>
              </a:r>
              <a:endParaRPr lang="en-US" b="1" baseline="-25000" dirty="0"/>
            </a:p>
          </p:txBody>
        </p:sp>
        <p:sp>
          <p:nvSpPr>
            <p:cNvPr id="85" name="Rectangle 84"/>
            <p:cNvSpPr/>
            <p:nvPr/>
          </p:nvSpPr>
          <p:spPr>
            <a:xfrm>
              <a:off x="5478823" y="4217233"/>
              <a:ext cx="1741212" cy="607485"/>
            </a:xfrm>
            <a:prstGeom prst="rect">
              <a:avLst/>
            </a:prstGeom>
            <a:solidFill>
              <a:srgbClr val="0E46A0"/>
            </a:solidFill>
            <a:ln>
              <a:solidFill>
                <a:srgbClr val="000000"/>
              </a:solidFill>
            </a:ln>
            <a:effectLst/>
          </p:spPr>
          <p:style>
            <a:lnRef idx="1">
              <a:schemeClr val="accent2"/>
            </a:lnRef>
            <a:fillRef idx="3">
              <a:schemeClr val="accent2"/>
            </a:fillRef>
            <a:effectRef idx="2">
              <a:schemeClr val="accent2"/>
            </a:effectRef>
            <a:fontRef idx="minor">
              <a:schemeClr val="lt1"/>
            </a:fontRef>
          </p:style>
          <p:txBody>
            <a:bodyPr lIns="91432" tIns="45716" rIns="91432" bIns="45716" rtlCol="0" anchor="ctr"/>
            <a:lstStyle/>
            <a:p>
              <a:pPr algn="ctr"/>
              <a:r>
                <a:rPr lang="en-US" b="1" dirty="0" smtClean="0"/>
                <a:t>doc vector </a:t>
              </a:r>
              <a:r>
                <a:rPr lang="en-US" b="1" dirty="0" err="1" smtClean="0"/>
                <a:t>v</a:t>
              </a:r>
              <a:r>
                <a:rPr lang="en-US" b="1" baseline="-25000" dirty="0" err="1" smtClean="0"/>
                <a:t>A</a:t>
              </a:r>
              <a:endParaRPr lang="en-US" b="1" baseline="-25000" dirty="0"/>
            </a:p>
          </p:txBody>
        </p:sp>
      </p:grpSp>
      <p:sp>
        <p:nvSpPr>
          <p:cNvPr id="86" name="Title 1"/>
          <p:cNvSpPr txBox="1">
            <a:spLocks/>
          </p:cNvSpPr>
          <p:nvPr/>
        </p:nvSpPr>
        <p:spPr>
          <a:xfrm>
            <a:off x="7528724" y="3578659"/>
            <a:ext cx="1430765" cy="881832"/>
          </a:xfrm>
          <a:prstGeom prst="rect">
            <a:avLst/>
          </a:prstGeom>
          <a:effectLst/>
        </p:spPr>
        <p:txBody>
          <a:bodyPr vert="horz" lIns="91432" tIns="45716" rIns="91432" bIns="45716"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latin typeface="+mn-lt"/>
                <a:cs typeface="Helvetica Neue Light"/>
              </a:rPr>
              <a:t>CLIR</a:t>
            </a:r>
          </a:p>
        </p:txBody>
      </p:sp>
      <p:sp>
        <p:nvSpPr>
          <p:cNvPr id="40" name="Title 1"/>
          <p:cNvSpPr txBox="1">
            <a:spLocks/>
          </p:cNvSpPr>
          <p:nvPr/>
        </p:nvSpPr>
        <p:spPr bwMode="auto">
          <a:xfrm>
            <a:off x="401836" y="57513"/>
            <a:ext cx="8340328" cy="982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715" tIns="35715" rIns="35715" bIns="35715" numCol="1" anchor="b" anchorCtr="0" compatLnSpc="1">
            <a:prstTxWarp prst="textNoShape">
              <a:avLst/>
            </a:prstTxWarp>
            <a:normAutofit/>
          </a:bodyPr>
          <a:lstStyle>
            <a:lvl1pPr algn="l" rtl="0" eaLnBrk="1" fontAlgn="base" hangingPunct="1">
              <a:spcBef>
                <a:spcPct val="0"/>
              </a:spcBef>
              <a:spcAft>
                <a:spcPct val="0"/>
              </a:spcAft>
              <a:defRPr sz="4000" b="0">
                <a:solidFill>
                  <a:schemeClr val="tx1"/>
                </a:solidFill>
                <a:latin typeface="+mj-lt"/>
                <a:ea typeface="+mj-ea"/>
                <a:cs typeface="+mj-cs"/>
                <a:sym typeface="Helvetica Neue Light" charset="0"/>
              </a:defRPr>
            </a:lvl1pPr>
            <a:lvl2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2pPr>
            <a:lvl3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3pPr>
            <a:lvl4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4pPr>
            <a:lvl5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5pPr>
            <a:lvl6pPr marL="321440"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6pPr>
            <a:lvl7pPr marL="642882"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7pPr>
            <a:lvl8pPr marL="964323"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8pPr>
            <a:lvl9pPr marL="1285763"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ysClr val="windowText" lastClr="000000"/>
                </a:solidFill>
                <a:effectLst/>
                <a:uLnTx/>
                <a:uFillTx/>
                <a:latin typeface="Helvetica Neue Light"/>
                <a:ea typeface="ヒラギノ角ゴ ProN W3"/>
                <a:cs typeface="ヒラギノ角ゴ ProN W3"/>
                <a:sym typeface="Helvetica Neue Light" charset="0"/>
              </a:rPr>
              <a:t>Cross-lingual Pairwise Similarity</a:t>
            </a:r>
            <a:endParaRPr kumimoji="0" lang="en-US" sz="4000" b="0" i="0" u="none" strike="noStrike" kern="0" cap="none" spc="0" normalizeH="0" baseline="0" noProof="0" dirty="0">
              <a:ln>
                <a:noFill/>
              </a:ln>
              <a:solidFill>
                <a:sysClr val="windowText" lastClr="000000"/>
              </a:solidFill>
              <a:effectLst/>
              <a:uLnTx/>
              <a:uFillTx/>
              <a:latin typeface="Helvetica Neue Light"/>
              <a:ea typeface="ヒラギノ角ゴ ProN W3"/>
              <a:cs typeface="ヒラギノ角ゴ ProN W3"/>
              <a:sym typeface="Helvetica Neue Light" charset="0"/>
            </a:endParaRPr>
          </a:p>
        </p:txBody>
      </p:sp>
    </p:spTree>
    <p:custDataLst>
      <p:tags r:id="rId2"/>
    </p:custDataLst>
    <p:extLst>
      <p:ext uri="{BB962C8B-B14F-4D97-AF65-F5344CB8AC3E}">
        <p14:creationId xmlns:p14="http://schemas.microsoft.com/office/powerpoint/2010/main" val="4034734812"/>
      </p:ext>
    </p:extLst>
  </p:cSld>
  <p:clrMapOvr>
    <a:masterClrMapping/>
  </p:clrMapOvr>
  <mc:AlternateContent xmlns:mc="http://schemas.openxmlformats.org/markup-compatibility/2006" xmlns:p14="http://schemas.microsoft.com/office/powerpoint/2010/main">
    <mc:Choice Requires="p14">
      <p:transition spd="slow" p14:dur="2000" advTm="94"/>
    </mc:Choice>
    <mc:Fallback xmlns="">
      <p:transition xmlns:p14="http://schemas.microsoft.com/office/powerpoint/2010/main" spd="slow" advTm="9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32"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010400" y="6356350"/>
            <a:ext cx="2133600" cy="365125"/>
          </a:xfrm>
          <a:prstGeom prst="rect">
            <a:avLst/>
          </a:prstGeom>
        </p:spPr>
        <p:txBody>
          <a:bodyPr/>
          <a:lstStyle/>
          <a:p>
            <a:fld id="{0A358137-3D84-6645-A1B9-9548E8CF6556}" type="slidenum">
              <a:rPr lang="en-US" smtClean="0"/>
              <a:pPr/>
              <a:t>17</a:t>
            </a:fld>
            <a:endParaRPr lang="en-US" dirty="0"/>
          </a:p>
        </p:txBody>
      </p:sp>
      <p:sp>
        <p:nvSpPr>
          <p:cNvPr id="6" name="Title 1"/>
          <p:cNvSpPr txBox="1">
            <a:spLocks/>
          </p:cNvSpPr>
          <p:nvPr/>
        </p:nvSpPr>
        <p:spPr>
          <a:xfrm>
            <a:off x="349648" y="57513"/>
            <a:ext cx="8340328" cy="982266"/>
          </a:xfrm>
          <a:prstGeom prst="rect">
            <a:avLst/>
          </a:prstGeom>
        </p:spPr>
        <p:txBody>
          <a:bodyPr anchor="b">
            <a:normAutofit/>
          </a:bodyPr>
          <a:lstStyle>
            <a:lvl1pPr algn="l" rtl="0" eaLnBrk="1" fontAlgn="base" hangingPunct="1">
              <a:spcBef>
                <a:spcPct val="0"/>
              </a:spcBef>
              <a:spcAft>
                <a:spcPct val="0"/>
              </a:spcAft>
              <a:defRPr sz="4000" b="0">
                <a:solidFill>
                  <a:schemeClr val="tx1"/>
                </a:solidFill>
                <a:latin typeface="+mj-lt"/>
                <a:ea typeface="+mj-ea"/>
                <a:cs typeface="+mj-cs"/>
                <a:sym typeface="Helvetica Neue Light" charset="0"/>
              </a:defRPr>
            </a:lvl1pPr>
            <a:lvl2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2pPr>
            <a:lvl3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3pPr>
            <a:lvl4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4pPr>
            <a:lvl5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5pPr>
            <a:lvl6pPr marL="321440"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6pPr>
            <a:lvl7pPr marL="642882"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7pPr>
            <a:lvl8pPr marL="964323"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8pPr>
            <a:lvl9pPr marL="1285763"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9pPr>
          </a:lstStyle>
          <a:p>
            <a:r>
              <a:rPr lang="en-US" dirty="0" smtClean="0"/>
              <a:t>MT vs. CLIR for Pairwise Similarity</a:t>
            </a:r>
            <a:endParaRPr lang="en-US" dirty="0"/>
          </a:p>
        </p:txBody>
      </p:sp>
      <p:pic>
        <p:nvPicPr>
          <p:cNvPr id="8" name="Picture 7"/>
          <p:cNvPicPr>
            <a:picLocks noChangeAspect="1"/>
          </p:cNvPicPr>
          <p:nvPr/>
        </p:nvPicPr>
        <p:blipFill>
          <a:blip r:embed="rId2"/>
          <a:stretch>
            <a:fillRect/>
          </a:stretch>
        </p:blipFill>
        <p:spPr>
          <a:xfrm>
            <a:off x="0" y="1295400"/>
            <a:ext cx="9144000" cy="4258535"/>
          </a:xfrm>
          <a:prstGeom prst="rect">
            <a:avLst/>
          </a:prstGeom>
        </p:spPr>
      </p:pic>
      <p:grpSp>
        <p:nvGrpSpPr>
          <p:cNvPr id="21" name="Group 20"/>
          <p:cNvGrpSpPr/>
          <p:nvPr/>
        </p:nvGrpSpPr>
        <p:grpSpPr>
          <a:xfrm>
            <a:off x="4082143" y="2003349"/>
            <a:ext cx="2236510" cy="1517968"/>
            <a:chOff x="4082143" y="1989238"/>
            <a:chExt cx="2236510" cy="1517968"/>
          </a:xfrm>
        </p:grpSpPr>
        <p:sp>
          <p:nvSpPr>
            <p:cNvPr id="14" name="Freeform 13"/>
            <p:cNvSpPr/>
            <p:nvPr/>
          </p:nvSpPr>
          <p:spPr>
            <a:xfrm flipV="1">
              <a:off x="4907645" y="2358570"/>
              <a:ext cx="163284" cy="1148636"/>
            </a:xfrm>
            <a:custGeom>
              <a:avLst/>
              <a:gdLst>
                <a:gd name="connsiteX0" fmla="*/ 0 w 1758817"/>
                <a:gd name="connsiteY0" fmla="*/ 0 h 616857"/>
                <a:gd name="connsiteX1" fmla="*/ 1687286 w 1758817"/>
                <a:gd name="connsiteY1" fmla="*/ 290286 h 616857"/>
                <a:gd name="connsiteX2" fmla="*/ 1469571 w 1758817"/>
                <a:gd name="connsiteY2" fmla="*/ 616857 h 616857"/>
              </a:gdLst>
              <a:ahLst/>
              <a:cxnLst>
                <a:cxn ang="0">
                  <a:pos x="connsiteX0" y="connsiteY0"/>
                </a:cxn>
                <a:cxn ang="0">
                  <a:pos x="connsiteX1" y="connsiteY1"/>
                </a:cxn>
                <a:cxn ang="0">
                  <a:pos x="connsiteX2" y="connsiteY2"/>
                </a:cxn>
              </a:cxnLst>
              <a:rect l="l" t="t" r="r" b="b"/>
              <a:pathLst>
                <a:path w="1758817" h="616857">
                  <a:moveTo>
                    <a:pt x="0" y="0"/>
                  </a:moveTo>
                  <a:cubicBezTo>
                    <a:pt x="721178" y="93738"/>
                    <a:pt x="1442357" y="187476"/>
                    <a:pt x="1687286" y="290286"/>
                  </a:cubicBezTo>
                  <a:cubicBezTo>
                    <a:pt x="1932215" y="393096"/>
                    <a:pt x="1469571" y="616857"/>
                    <a:pt x="1469571" y="616857"/>
                  </a:cubicBezTo>
                </a:path>
              </a:pathLst>
            </a:custGeom>
            <a:ln w="28575" cmpd="sng">
              <a:solidFill>
                <a:schemeClr val="tx1"/>
              </a:solidFill>
              <a:headEnd type="none"/>
              <a:tailEnd type="arrow" w="lg" len="med"/>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sp>
          <p:nvSpPr>
            <p:cNvPr id="15" name="TextBox 14"/>
            <p:cNvSpPr txBox="1"/>
            <p:nvPr/>
          </p:nvSpPr>
          <p:spPr>
            <a:xfrm>
              <a:off x="4082143" y="1989238"/>
              <a:ext cx="2236510" cy="369332"/>
            </a:xfrm>
            <a:prstGeom prst="rect">
              <a:avLst/>
            </a:prstGeom>
            <a:noFill/>
          </p:spPr>
          <p:txBody>
            <a:bodyPr wrap="none" rtlCol="0">
              <a:spAutoFit/>
            </a:bodyPr>
            <a:lstStyle/>
            <a:p>
              <a:r>
                <a:rPr lang="en-US" dirty="0" smtClean="0"/>
                <a:t>low similarity values</a:t>
              </a:r>
              <a:endParaRPr lang="en-US" dirty="0"/>
            </a:p>
          </p:txBody>
        </p:sp>
      </p:grpSp>
      <p:grpSp>
        <p:nvGrpSpPr>
          <p:cNvPr id="22" name="Group 21"/>
          <p:cNvGrpSpPr/>
          <p:nvPr/>
        </p:nvGrpSpPr>
        <p:grpSpPr>
          <a:xfrm>
            <a:off x="1977570" y="1541182"/>
            <a:ext cx="1950031" cy="2826549"/>
            <a:chOff x="1977570" y="1468610"/>
            <a:chExt cx="1950031" cy="2826549"/>
          </a:xfrm>
        </p:grpSpPr>
        <p:cxnSp>
          <p:nvCxnSpPr>
            <p:cNvPr id="18" name="Straight Connector 17"/>
            <p:cNvCxnSpPr/>
            <p:nvPr/>
          </p:nvCxnSpPr>
          <p:spPr bwMode="auto">
            <a:xfrm flipV="1">
              <a:off x="2513036" y="2033333"/>
              <a:ext cx="0" cy="2261826"/>
            </a:xfrm>
            <a:prstGeom prst="line">
              <a:avLst/>
            </a:prstGeom>
            <a:solidFill>
              <a:srgbClr val="BFBFBF"/>
            </a:solidFill>
            <a:ln w="28575" cap="flat" cmpd="sng" algn="ctr">
              <a:solidFill>
                <a:schemeClr val="tx1"/>
              </a:solidFill>
              <a:prstDash val="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0" name="TextBox 19"/>
            <p:cNvSpPr txBox="1"/>
            <p:nvPr/>
          </p:nvSpPr>
          <p:spPr>
            <a:xfrm>
              <a:off x="1977570" y="1468610"/>
              <a:ext cx="1950031" cy="646331"/>
            </a:xfrm>
            <a:prstGeom prst="rect">
              <a:avLst/>
            </a:prstGeom>
            <a:noFill/>
          </p:spPr>
          <p:txBody>
            <a:bodyPr wrap="none" rtlCol="0">
              <a:spAutoFit/>
            </a:bodyPr>
            <a:lstStyle/>
            <a:p>
              <a:r>
                <a:rPr lang="en-US" dirty="0" smtClean="0"/>
                <a:t>positive-negative</a:t>
              </a:r>
            </a:p>
            <a:p>
              <a:r>
                <a:rPr lang="en-US" dirty="0" smtClean="0"/>
                <a:t>clearly separated</a:t>
              </a:r>
              <a:endParaRPr lang="en-US" dirty="0"/>
            </a:p>
          </p:txBody>
        </p:sp>
      </p:grpSp>
      <p:sp>
        <p:nvSpPr>
          <p:cNvPr id="23" name="TextBox 22"/>
          <p:cNvSpPr txBox="1"/>
          <p:nvPr/>
        </p:nvSpPr>
        <p:spPr>
          <a:xfrm>
            <a:off x="587829" y="5806495"/>
            <a:ext cx="5405087" cy="369332"/>
          </a:xfrm>
          <a:prstGeom prst="rect">
            <a:avLst/>
          </a:prstGeom>
          <a:noFill/>
          <a:ln>
            <a:solidFill>
              <a:schemeClr val="tx1"/>
            </a:solidFill>
          </a:ln>
        </p:spPr>
        <p:txBody>
          <a:bodyPr wrap="none" rtlCol="0">
            <a:spAutoFit/>
          </a:bodyPr>
          <a:lstStyle/>
          <a:p>
            <a:r>
              <a:rPr lang="en-US" dirty="0" smtClean="0"/>
              <a:t>MT slightly better than CLIR, but 600 times slower!</a:t>
            </a:r>
            <a:endParaRPr lang="en-US" dirty="0"/>
          </a:p>
        </p:txBody>
      </p:sp>
      <p:sp>
        <p:nvSpPr>
          <p:cNvPr id="4" name="Rectangle 3"/>
          <p:cNvSpPr/>
          <p:nvPr/>
        </p:nvSpPr>
        <p:spPr bwMode="auto">
          <a:xfrm>
            <a:off x="7356643" y="1546241"/>
            <a:ext cx="802034" cy="755999"/>
          </a:xfrm>
          <a:prstGeom prst="rect">
            <a:avLst/>
          </a:prstGeom>
          <a:solidFill>
            <a:schemeClr val="bg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sp>
        <p:nvSpPr>
          <p:cNvPr id="3" name="TextBox 2"/>
          <p:cNvSpPr txBox="1"/>
          <p:nvPr/>
        </p:nvSpPr>
        <p:spPr>
          <a:xfrm>
            <a:off x="7468438" y="1434195"/>
            <a:ext cx="1159608" cy="871521"/>
          </a:xfrm>
          <a:prstGeom prst="rect">
            <a:avLst/>
          </a:prstGeom>
          <a:noFill/>
        </p:spPr>
        <p:txBody>
          <a:bodyPr wrap="square" rtlCol="0">
            <a:spAutoFit/>
          </a:bodyPr>
          <a:lstStyle/>
          <a:p>
            <a:pPr>
              <a:lnSpc>
                <a:spcPct val="90000"/>
              </a:lnSpc>
            </a:pPr>
            <a:r>
              <a:rPr lang="en-US" sz="1400" dirty="0" err="1" smtClean="0"/>
              <a:t>clir-neg</a:t>
            </a:r>
            <a:endParaRPr lang="en-US" sz="1400" dirty="0" smtClean="0"/>
          </a:p>
          <a:p>
            <a:pPr>
              <a:lnSpc>
                <a:spcPct val="90000"/>
              </a:lnSpc>
            </a:pPr>
            <a:r>
              <a:rPr lang="en-US" sz="1400" dirty="0" err="1" smtClean="0"/>
              <a:t>clir-pos</a:t>
            </a:r>
            <a:endParaRPr lang="en-US" sz="1400" dirty="0" smtClean="0"/>
          </a:p>
          <a:p>
            <a:pPr>
              <a:lnSpc>
                <a:spcPct val="90000"/>
              </a:lnSpc>
            </a:pPr>
            <a:r>
              <a:rPr lang="en-US" sz="1400" dirty="0" err="1" smtClean="0"/>
              <a:t>mt-neg</a:t>
            </a:r>
            <a:endParaRPr lang="en-US" sz="1400" dirty="0" smtClean="0"/>
          </a:p>
          <a:p>
            <a:pPr>
              <a:lnSpc>
                <a:spcPct val="90000"/>
              </a:lnSpc>
            </a:pPr>
            <a:r>
              <a:rPr lang="en-US" sz="1400" dirty="0" err="1" smtClean="0"/>
              <a:t>mt-pos</a:t>
            </a:r>
            <a:endParaRPr lang="en-US" sz="1400" dirty="0"/>
          </a:p>
        </p:txBody>
      </p:sp>
    </p:spTree>
    <p:extLst>
      <p:ext uri="{BB962C8B-B14F-4D97-AF65-F5344CB8AC3E}">
        <p14:creationId xmlns:p14="http://schemas.microsoft.com/office/powerpoint/2010/main" val="35403889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171373" y="1628800"/>
            <a:ext cx="1152128" cy="914400"/>
          </a:xfrm>
          <a:prstGeom prst="roundRect">
            <a:avLst/>
          </a:prstGeom>
          <a:solidFill>
            <a:srgbClr val="0E46A0"/>
          </a:solidFill>
          <a:ln>
            <a:solidFill>
              <a:srgbClr val="000080"/>
            </a:solidFill>
          </a:ln>
          <a:effectLst/>
        </p:spPr>
        <p:style>
          <a:lnRef idx="2">
            <a:schemeClr val="accent2">
              <a:shade val="50000"/>
            </a:schemeClr>
          </a:lnRef>
          <a:fillRef idx="1">
            <a:schemeClr val="accent2"/>
          </a:fillRef>
          <a:effectRef idx="0">
            <a:schemeClr val="accent2"/>
          </a:effectRef>
          <a:fontRef idx="minor">
            <a:schemeClr val="lt1"/>
          </a:fontRef>
        </p:style>
        <p:txBody>
          <a:bodyPr lIns="91432" tIns="45716" rIns="91432" bIns="45716" rtlCol="0" anchor="ctr"/>
          <a:lstStyle/>
          <a:p>
            <a:pPr algn="ctr"/>
            <a:r>
              <a:rPr lang="en-US" dirty="0" smtClean="0">
                <a:latin typeface="Helvetica Neue Light"/>
              </a:rPr>
              <a:t>N</a:t>
            </a:r>
            <a:r>
              <a:rPr lang="en-US" baseline="-25000" dirty="0" smtClean="0">
                <a:latin typeface="Helvetica Neue Light"/>
              </a:rPr>
              <a:t>e</a:t>
            </a:r>
            <a:endParaRPr lang="en-US" dirty="0" smtClean="0">
              <a:latin typeface="Helvetica Neue Light"/>
            </a:endParaRPr>
          </a:p>
          <a:p>
            <a:pPr algn="ctr"/>
            <a:r>
              <a:rPr lang="en-US" dirty="0" smtClean="0">
                <a:latin typeface="Helvetica Neue Light"/>
              </a:rPr>
              <a:t>English</a:t>
            </a:r>
          </a:p>
          <a:p>
            <a:pPr algn="ctr"/>
            <a:r>
              <a:rPr lang="en-US" dirty="0" smtClean="0">
                <a:latin typeface="Helvetica Neue Light"/>
              </a:rPr>
              <a:t>articles</a:t>
            </a:r>
            <a:endParaRPr lang="en-US" dirty="0">
              <a:latin typeface="Helvetica Neue Light"/>
            </a:endParaRPr>
          </a:p>
        </p:txBody>
      </p:sp>
      <p:sp>
        <p:nvSpPr>
          <p:cNvPr id="12" name="Oval 11"/>
          <p:cNvSpPr/>
          <p:nvPr/>
        </p:nvSpPr>
        <p:spPr>
          <a:xfrm>
            <a:off x="941101" y="2921462"/>
            <a:ext cx="1872208" cy="914400"/>
          </a:xfrm>
          <a:prstGeom prst="ellipse">
            <a:avLst/>
          </a:prstGeom>
          <a:ln/>
          <a:effectLst/>
        </p:spPr>
        <p:style>
          <a:lnRef idx="1">
            <a:schemeClr val="dk1"/>
          </a:lnRef>
          <a:fillRef idx="2">
            <a:schemeClr val="dk1"/>
          </a:fillRef>
          <a:effectRef idx="1">
            <a:schemeClr val="dk1"/>
          </a:effectRef>
          <a:fontRef idx="minor">
            <a:schemeClr val="dk1"/>
          </a:fontRef>
        </p:style>
        <p:txBody>
          <a:bodyPr lIns="91432" tIns="45716" rIns="91432" bIns="45716" rtlCol="0" anchor="ctr"/>
          <a:lstStyle/>
          <a:p>
            <a:pPr algn="ctr"/>
            <a:endParaRPr lang="en-US" sz="2000" dirty="0">
              <a:latin typeface="Helvetica Neue Light"/>
            </a:endParaRPr>
          </a:p>
        </p:txBody>
      </p:sp>
      <p:cxnSp>
        <p:nvCxnSpPr>
          <p:cNvPr id="14" name="Straight Arrow Connector 13"/>
          <p:cNvCxnSpPr>
            <a:stCxn id="11" idx="2"/>
            <a:endCxn id="12" idx="7"/>
          </p:cNvCxnSpPr>
          <p:nvPr/>
        </p:nvCxnSpPr>
        <p:spPr>
          <a:xfrm flipH="1">
            <a:off x="2539131" y="2543201"/>
            <a:ext cx="208307" cy="512173"/>
          </a:xfrm>
          <a:prstGeom prst="straightConnector1">
            <a:avLst/>
          </a:prstGeom>
          <a:ln w="28575" cmpd="sng">
            <a:solidFill>
              <a:schemeClr val="tx1"/>
            </a:solidFill>
            <a:tailEnd type="arrow" w="lg" len="med"/>
          </a:ln>
          <a:effectLst/>
        </p:spPr>
        <p:style>
          <a:lnRef idx="2">
            <a:schemeClr val="accent1"/>
          </a:lnRef>
          <a:fillRef idx="0">
            <a:schemeClr val="accent1"/>
          </a:fillRef>
          <a:effectRef idx="1">
            <a:schemeClr val="accent1"/>
          </a:effectRef>
          <a:fontRef idx="minor">
            <a:schemeClr val="tx1"/>
          </a:fontRef>
        </p:style>
      </p:cxnSp>
      <p:sp>
        <p:nvSpPr>
          <p:cNvPr id="19" name="Rounded Rectangle 18"/>
          <p:cNvSpPr/>
          <p:nvPr/>
        </p:nvSpPr>
        <p:spPr>
          <a:xfrm>
            <a:off x="1196988" y="4365104"/>
            <a:ext cx="1360435" cy="1152128"/>
          </a:xfrm>
          <a:prstGeom prst="roundRect">
            <a:avLst/>
          </a:prstGeom>
          <a:solidFill>
            <a:srgbClr val="0E46A0"/>
          </a:solidFill>
          <a:ln>
            <a:solidFill>
              <a:srgbClr val="000080"/>
            </a:solidFill>
          </a:ln>
          <a:effectLst/>
        </p:spPr>
        <p:style>
          <a:lnRef idx="2">
            <a:schemeClr val="accent2">
              <a:shade val="50000"/>
            </a:schemeClr>
          </a:lnRef>
          <a:fillRef idx="1">
            <a:schemeClr val="accent2"/>
          </a:fillRef>
          <a:effectRef idx="0">
            <a:schemeClr val="accent2"/>
          </a:effectRef>
          <a:fontRef idx="minor">
            <a:schemeClr val="lt1"/>
          </a:fontRef>
        </p:style>
        <p:txBody>
          <a:bodyPr lIns="91432" tIns="45716" rIns="91432" bIns="45716" rtlCol="0" anchor="ctr"/>
          <a:lstStyle/>
          <a:p>
            <a:pPr algn="ctr"/>
            <a:r>
              <a:rPr lang="en-US" dirty="0" smtClean="0">
                <a:latin typeface="Helvetica Neue Light"/>
              </a:rPr>
              <a:t>N</a:t>
            </a:r>
            <a:r>
              <a:rPr lang="en-US" baseline="-25000" dirty="0" smtClean="0">
                <a:latin typeface="Helvetica Neue Light"/>
              </a:rPr>
              <a:t>e</a:t>
            </a:r>
            <a:endParaRPr lang="en-US" dirty="0" smtClean="0">
              <a:latin typeface="Helvetica Neue Light"/>
            </a:endParaRPr>
          </a:p>
          <a:p>
            <a:pPr algn="ctr"/>
            <a:r>
              <a:rPr lang="en-US" dirty="0" smtClean="0">
                <a:latin typeface="Helvetica Neue Light"/>
              </a:rPr>
              <a:t>English document vectors</a:t>
            </a:r>
            <a:endParaRPr lang="en-US" dirty="0">
              <a:latin typeface="Helvetica Neue Light"/>
            </a:endParaRPr>
          </a:p>
        </p:txBody>
      </p:sp>
      <p:cxnSp>
        <p:nvCxnSpPr>
          <p:cNvPr id="21" name="Straight Arrow Connector 20"/>
          <p:cNvCxnSpPr>
            <a:stCxn id="12" idx="4"/>
            <a:endCxn id="19" idx="0"/>
          </p:cNvCxnSpPr>
          <p:nvPr/>
        </p:nvCxnSpPr>
        <p:spPr>
          <a:xfrm>
            <a:off x="1877205" y="3835862"/>
            <a:ext cx="0" cy="529242"/>
          </a:xfrm>
          <a:prstGeom prst="straightConnector1">
            <a:avLst/>
          </a:prstGeom>
          <a:ln w="28575"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sp>
        <p:nvSpPr>
          <p:cNvPr id="25" name="Rounded Rectangle 24"/>
          <p:cNvSpPr/>
          <p:nvPr/>
        </p:nvSpPr>
        <p:spPr>
          <a:xfrm>
            <a:off x="5207992" y="5595627"/>
            <a:ext cx="1368152" cy="914400"/>
          </a:xfrm>
          <a:prstGeom prst="roundRect">
            <a:avLst/>
          </a:prstGeom>
          <a:effectLst/>
        </p:spPr>
        <p:style>
          <a:lnRef idx="1">
            <a:schemeClr val="dk1"/>
          </a:lnRef>
          <a:fillRef idx="3">
            <a:schemeClr val="dk1"/>
          </a:fillRef>
          <a:effectRef idx="2">
            <a:schemeClr val="dk1"/>
          </a:effectRef>
          <a:fontRef idx="minor">
            <a:schemeClr val="lt1"/>
          </a:fontRef>
        </p:style>
        <p:txBody>
          <a:bodyPr lIns="91432" tIns="45716" rIns="91432" bIns="45716" rtlCol="0" anchor="ctr"/>
          <a:lstStyle/>
          <a:p>
            <a:pPr algn="ctr"/>
            <a:r>
              <a:rPr lang="en-US" dirty="0" smtClean="0">
                <a:latin typeface="Helvetica Neue Light"/>
              </a:rPr>
              <a:t>N</a:t>
            </a:r>
            <a:r>
              <a:rPr lang="en-US" baseline="-25000" dirty="0" smtClean="0">
                <a:latin typeface="Helvetica Neue Light"/>
              </a:rPr>
              <a:t>e</a:t>
            </a:r>
            <a:endParaRPr lang="en-US" dirty="0">
              <a:latin typeface="Helvetica Neue Light"/>
            </a:endParaRPr>
          </a:p>
          <a:p>
            <a:pPr algn="ctr"/>
            <a:r>
              <a:rPr lang="en-US" dirty="0" smtClean="0">
                <a:latin typeface="Helvetica Neue Light"/>
              </a:rPr>
              <a:t>Signatures</a:t>
            </a:r>
            <a:endParaRPr lang="en-US" dirty="0">
              <a:latin typeface="Helvetica Neue Light"/>
            </a:endParaRPr>
          </a:p>
        </p:txBody>
      </p:sp>
      <p:sp>
        <p:nvSpPr>
          <p:cNvPr id="31" name="Oval 30"/>
          <p:cNvSpPr/>
          <p:nvPr/>
        </p:nvSpPr>
        <p:spPr>
          <a:xfrm>
            <a:off x="2462931" y="5595627"/>
            <a:ext cx="1968579" cy="926637"/>
          </a:xfrm>
          <a:prstGeom prst="ellipse">
            <a:avLst/>
          </a:prstGeom>
          <a:ln/>
          <a:effectLst/>
        </p:spPr>
        <p:style>
          <a:lnRef idx="1">
            <a:schemeClr val="dk1"/>
          </a:lnRef>
          <a:fillRef idx="2">
            <a:schemeClr val="dk1"/>
          </a:fillRef>
          <a:effectRef idx="1">
            <a:schemeClr val="dk1"/>
          </a:effectRef>
          <a:fontRef idx="minor">
            <a:schemeClr val="dk1"/>
          </a:fontRef>
        </p:style>
        <p:txBody>
          <a:bodyPr lIns="91432" tIns="45716" rIns="91432" bIns="45716" rtlCol="0" anchor="ctr"/>
          <a:lstStyle/>
          <a:p>
            <a:pPr algn="ctr"/>
            <a:r>
              <a:rPr lang="en-US" sz="2000" dirty="0">
                <a:latin typeface="Helvetica Neue Light"/>
              </a:rPr>
              <a:t>Signature generation</a:t>
            </a:r>
          </a:p>
        </p:txBody>
      </p:sp>
      <p:cxnSp>
        <p:nvCxnSpPr>
          <p:cNvPr id="32" name="Straight Arrow Connector 31"/>
          <p:cNvCxnSpPr>
            <a:stCxn id="31" idx="6"/>
            <a:endCxn id="25" idx="1"/>
          </p:cNvCxnSpPr>
          <p:nvPr/>
        </p:nvCxnSpPr>
        <p:spPr>
          <a:xfrm flipV="1">
            <a:off x="4431510" y="6052827"/>
            <a:ext cx="776483" cy="6118"/>
          </a:xfrm>
          <a:prstGeom prst="straightConnector1">
            <a:avLst/>
          </a:prstGeom>
          <a:ln w="28575"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sp>
        <p:nvSpPr>
          <p:cNvPr id="52" name="Oval 51"/>
          <p:cNvSpPr/>
          <p:nvPr/>
        </p:nvSpPr>
        <p:spPr>
          <a:xfrm>
            <a:off x="7181305" y="5511158"/>
            <a:ext cx="1835697" cy="1083337"/>
          </a:xfrm>
          <a:prstGeom prst="ellipse">
            <a:avLst/>
          </a:prstGeom>
          <a:ln/>
          <a:effectLst/>
        </p:spPr>
        <p:style>
          <a:lnRef idx="1">
            <a:schemeClr val="dk1"/>
          </a:lnRef>
          <a:fillRef idx="2">
            <a:schemeClr val="dk1"/>
          </a:fillRef>
          <a:effectRef idx="1">
            <a:schemeClr val="dk1"/>
          </a:effectRef>
          <a:fontRef idx="minor">
            <a:schemeClr val="dk1"/>
          </a:fontRef>
        </p:style>
        <p:txBody>
          <a:bodyPr lIns="91432" tIns="45716" rIns="91432" bIns="45716" rtlCol="0" anchor="ctr"/>
          <a:lstStyle/>
          <a:p>
            <a:pPr algn="ctr"/>
            <a:r>
              <a:rPr lang="en-US" sz="2000" dirty="0">
                <a:latin typeface="Helvetica Neue Light"/>
              </a:rPr>
              <a:t>Sliding </a:t>
            </a:r>
          </a:p>
          <a:p>
            <a:pPr algn="ctr"/>
            <a:r>
              <a:rPr lang="en-US" sz="2000" dirty="0">
                <a:latin typeface="Helvetica Neue Light"/>
              </a:rPr>
              <a:t>window</a:t>
            </a:r>
          </a:p>
          <a:p>
            <a:pPr algn="ctr"/>
            <a:r>
              <a:rPr lang="en-US" sz="2000" dirty="0">
                <a:latin typeface="Helvetica Neue Light"/>
              </a:rPr>
              <a:t>algorithm</a:t>
            </a:r>
          </a:p>
        </p:txBody>
      </p:sp>
      <p:cxnSp>
        <p:nvCxnSpPr>
          <p:cNvPr id="53" name="Straight Arrow Connector 52"/>
          <p:cNvCxnSpPr>
            <a:stCxn id="25" idx="3"/>
            <a:endCxn id="52" idx="2"/>
          </p:cNvCxnSpPr>
          <p:nvPr/>
        </p:nvCxnSpPr>
        <p:spPr>
          <a:xfrm>
            <a:off x="6576144" y="6052827"/>
            <a:ext cx="605160" cy="0"/>
          </a:xfrm>
          <a:prstGeom prst="straightConnector1">
            <a:avLst/>
          </a:prstGeom>
          <a:ln w="28575"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52" idx="0"/>
          </p:cNvCxnSpPr>
          <p:nvPr/>
        </p:nvCxnSpPr>
        <p:spPr>
          <a:xfrm flipV="1">
            <a:off x="8099153" y="4532724"/>
            <a:ext cx="0" cy="978435"/>
          </a:xfrm>
          <a:prstGeom prst="straightConnector1">
            <a:avLst/>
          </a:prstGeom>
          <a:ln w="28575"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pic>
        <p:nvPicPr>
          <p:cNvPr id="61" name="Picture 60" descr="Screen shot 2011-07-03 at 11.12.4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5791" y="1600226"/>
            <a:ext cx="1568401" cy="1199366"/>
          </a:xfrm>
          <a:prstGeom prst="rect">
            <a:avLst/>
          </a:prstGeom>
          <a:ln>
            <a:solidFill>
              <a:srgbClr val="000000"/>
            </a:solidFill>
          </a:ln>
          <a:effectLst/>
        </p:spPr>
      </p:pic>
      <p:sp>
        <p:nvSpPr>
          <p:cNvPr id="62" name="TextBox 61"/>
          <p:cNvSpPr txBox="1"/>
          <p:nvPr/>
        </p:nvSpPr>
        <p:spPr>
          <a:xfrm>
            <a:off x="2717143" y="4365104"/>
            <a:ext cx="1736078" cy="1200321"/>
          </a:xfrm>
          <a:prstGeom prst="rect">
            <a:avLst/>
          </a:prstGeom>
          <a:noFill/>
          <a:effectLst/>
        </p:spPr>
        <p:txBody>
          <a:bodyPr wrap="square" lIns="91432" tIns="45716" rIns="91432" bIns="45716" rtlCol="0">
            <a:spAutoFit/>
          </a:bodyPr>
          <a:lstStyle/>
          <a:p>
            <a:r>
              <a:rPr lang="en-US" dirty="0" smtClean="0">
                <a:latin typeface="Helvetica Neue Light"/>
              </a:rPr>
              <a:t>&lt;</a:t>
            </a:r>
            <a:r>
              <a:rPr lang="en-US" dirty="0" err="1">
                <a:latin typeface="Helvetica Neue Light"/>
              </a:rPr>
              <a:t>n</a:t>
            </a:r>
            <a:r>
              <a:rPr lang="en-US" dirty="0" err="1" smtClean="0">
                <a:latin typeface="Helvetica Neue Light"/>
              </a:rPr>
              <a:t>obel</a:t>
            </a:r>
            <a:r>
              <a:rPr lang="en-US" dirty="0" smtClean="0">
                <a:latin typeface="Helvetica Neue Light"/>
              </a:rPr>
              <a:t>=0.324, prize=0.227, book=0.01, …&gt;</a:t>
            </a:r>
            <a:endParaRPr lang="en-US" dirty="0">
              <a:latin typeface="Helvetica Neue Light"/>
            </a:endParaRPr>
          </a:p>
        </p:txBody>
      </p:sp>
      <p:sp>
        <p:nvSpPr>
          <p:cNvPr id="82" name="TextBox 81"/>
          <p:cNvSpPr txBox="1"/>
          <p:nvPr/>
        </p:nvSpPr>
        <p:spPr>
          <a:xfrm>
            <a:off x="5071864" y="5141827"/>
            <a:ext cx="1771852" cy="369324"/>
          </a:xfrm>
          <a:prstGeom prst="rect">
            <a:avLst/>
          </a:prstGeom>
          <a:noFill/>
          <a:effectLst/>
        </p:spPr>
        <p:txBody>
          <a:bodyPr wrap="none" lIns="91432" tIns="45716" rIns="91432" bIns="45716" rtlCol="0">
            <a:spAutoFit/>
          </a:bodyPr>
          <a:lstStyle/>
          <a:p>
            <a:r>
              <a:rPr lang="en-US" dirty="0" smtClean="0">
                <a:latin typeface="Helvetica Neue Light"/>
              </a:rPr>
              <a:t>[0111000010...]</a:t>
            </a:r>
            <a:endParaRPr lang="en-US" dirty="0">
              <a:latin typeface="Helvetica Neue Light"/>
            </a:endParaRPr>
          </a:p>
        </p:txBody>
      </p:sp>
      <p:cxnSp>
        <p:nvCxnSpPr>
          <p:cNvPr id="88" name="Elbow Connector 87"/>
          <p:cNvCxnSpPr>
            <a:stCxn id="19" idx="2"/>
            <a:endCxn id="31" idx="2"/>
          </p:cNvCxnSpPr>
          <p:nvPr/>
        </p:nvCxnSpPr>
        <p:spPr>
          <a:xfrm rot="16200000" flipH="1">
            <a:off x="1899211" y="5495225"/>
            <a:ext cx="541713" cy="585725"/>
          </a:xfrm>
          <a:prstGeom prst="bentConnector2">
            <a:avLst/>
          </a:prstGeom>
          <a:ln w="28575"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989184" y="3162989"/>
            <a:ext cx="1776042" cy="400110"/>
          </a:xfrm>
          <a:prstGeom prst="rect">
            <a:avLst/>
          </a:prstGeom>
          <a:effectLst/>
        </p:spPr>
        <p:txBody>
          <a:bodyPr wrap="square">
            <a:spAutoFit/>
          </a:bodyPr>
          <a:lstStyle/>
          <a:p>
            <a:pPr algn="ctr"/>
            <a:r>
              <a:rPr lang="en-US" sz="2000" dirty="0">
                <a:latin typeface="Helvetica Neue Light"/>
              </a:rPr>
              <a:t>Preprocess</a:t>
            </a:r>
          </a:p>
        </p:txBody>
      </p:sp>
      <p:sp>
        <p:nvSpPr>
          <p:cNvPr id="29" name="Rounded Rectangle 28"/>
          <p:cNvSpPr/>
          <p:nvPr/>
        </p:nvSpPr>
        <p:spPr>
          <a:xfrm>
            <a:off x="7415077" y="3618323"/>
            <a:ext cx="1368152" cy="914400"/>
          </a:xfrm>
          <a:prstGeom prst="roundRect">
            <a:avLst/>
          </a:prstGeom>
          <a:solidFill>
            <a:schemeClr val="bg2">
              <a:lumMod val="75000"/>
            </a:schemeClr>
          </a:solidFill>
          <a:ln>
            <a:solidFill>
              <a:schemeClr val="tx1"/>
            </a:solidFill>
          </a:ln>
          <a:effectLst/>
        </p:spPr>
        <p:style>
          <a:lnRef idx="1">
            <a:schemeClr val="accent3"/>
          </a:lnRef>
          <a:fillRef idx="3">
            <a:schemeClr val="accent3"/>
          </a:fillRef>
          <a:effectRef idx="2">
            <a:schemeClr val="accent3"/>
          </a:effectRef>
          <a:fontRef idx="minor">
            <a:schemeClr val="lt1"/>
          </a:fontRef>
        </p:style>
        <p:txBody>
          <a:bodyPr lIns="91432" tIns="45716" rIns="91432" bIns="45716" rtlCol="0" anchor="ctr"/>
          <a:lstStyle/>
          <a:p>
            <a:pPr algn="ctr"/>
            <a:r>
              <a:rPr lang="en-US" b="1" dirty="0" smtClean="0">
                <a:solidFill>
                  <a:srgbClr val="000000"/>
                </a:solidFill>
                <a:latin typeface="Helvetica Neue Light"/>
              </a:rPr>
              <a:t>Similar article pairs</a:t>
            </a:r>
            <a:endParaRPr lang="en-US" b="1" dirty="0">
              <a:solidFill>
                <a:srgbClr val="000000"/>
              </a:solidFill>
              <a:latin typeface="Helvetica Neue Light"/>
            </a:endParaRPr>
          </a:p>
        </p:txBody>
      </p:sp>
      <p:sp>
        <p:nvSpPr>
          <p:cNvPr id="20" name="Title 1"/>
          <p:cNvSpPr txBox="1">
            <a:spLocks/>
          </p:cNvSpPr>
          <p:nvPr/>
        </p:nvSpPr>
        <p:spPr>
          <a:xfrm>
            <a:off x="393700" y="-29813"/>
            <a:ext cx="8229600" cy="1143000"/>
          </a:xfrm>
          <a:prstGeom prst="rect">
            <a:avLst/>
          </a:prstGeom>
          <a:effectLst/>
        </p:spPr>
        <p:txBody>
          <a:bodyPr vert="horz" lIns="91432" tIns="45716" rIns="91432" bIns="45716"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cs typeface="Helvetica Neue Light"/>
              </a:rPr>
              <a:t>Locality-Sensitive Hashing </a:t>
            </a:r>
            <a:endParaRPr lang="en-US" sz="3200" dirty="0" smtClean="0">
              <a:cs typeface="Helvetica Neue Light"/>
            </a:endParaRPr>
          </a:p>
          <a:p>
            <a:pPr algn="l"/>
            <a:r>
              <a:rPr lang="en-US" sz="3200" dirty="0" smtClean="0">
                <a:cs typeface="Helvetica Neue Light"/>
              </a:rPr>
              <a:t>for Pairwise Similarity</a:t>
            </a:r>
            <a:endParaRPr lang="en-US" sz="3200" dirty="0">
              <a:cs typeface="Helvetica Neue Light"/>
            </a:endParaRPr>
          </a:p>
        </p:txBody>
      </p:sp>
    </p:spTree>
    <p:extLst>
      <p:ext uri="{BB962C8B-B14F-4D97-AF65-F5344CB8AC3E}">
        <p14:creationId xmlns:p14="http://schemas.microsoft.com/office/powerpoint/2010/main" val="995247663"/>
      </p:ext>
    </p:extLst>
  </p:cSld>
  <p:clrMapOvr>
    <a:masterClrMapping/>
  </p:clrMapOvr>
  <mc:AlternateContent xmlns:mc="http://schemas.openxmlformats.org/markup-compatibility/2006" xmlns:p14="http://schemas.microsoft.com/office/powerpoint/2010/main">
    <mc:Choice Requires="p14">
      <p:transition spd="slow" p14:dur="2000" advTm="41"/>
    </mc:Choice>
    <mc:Fallback xmlns="">
      <p:transition xmlns:p14="http://schemas.microsoft.com/office/powerpoint/2010/main" spd="slow" advTm="41"/>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txBox="1">
            <a:spLocks/>
          </p:cNvSpPr>
          <p:nvPr/>
        </p:nvSpPr>
        <p:spPr>
          <a:xfrm>
            <a:off x="393700" y="-29813"/>
            <a:ext cx="8229600" cy="1143000"/>
          </a:xfrm>
          <a:prstGeom prst="rect">
            <a:avLst/>
          </a:prstGeom>
        </p:spPr>
        <p:txBody>
          <a:bodyPr vert="horz" lIns="91432" tIns="45716" rIns="91432" bIns="45716"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effectLst/>
                <a:cs typeface="Helvetica Neue Light"/>
              </a:rPr>
              <a:t>Locality-Sensitive Hashing </a:t>
            </a:r>
            <a:endParaRPr lang="en-US" sz="3200" dirty="0" smtClean="0">
              <a:effectLst/>
              <a:cs typeface="Helvetica Neue Light"/>
            </a:endParaRPr>
          </a:p>
          <a:p>
            <a:pPr algn="l"/>
            <a:r>
              <a:rPr lang="en-US" sz="3200" dirty="0" smtClean="0">
                <a:effectLst/>
                <a:cs typeface="Helvetica Neue Light"/>
              </a:rPr>
              <a:t>for Cross-Lingual Pairwise Similarity</a:t>
            </a:r>
            <a:endParaRPr lang="en-US" sz="3200" dirty="0">
              <a:effectLst/>
              <a:cs typeface="Helvetica Neue Light"/>
            </a:endParaRPr>
          </a:p>
        </p:txBody>
      </p:sp>
      <p:sp>
        <p:nvSpPr>
          <p:cNvPr id="8" name="TextBox 7"/>
          <p:cNvSpPr txBox="1"/>
          <p:nvPr/>
        </p:nvSpPr>
        <p:spPr>
          <a:xfrm>
            <a:off x="96157" y="2547496"/>
            <a:ext cx="1125169" cy="646323"/>
          </a:xfrm>
          <a:prstGeom prst="rect">
            <a:avLst/>
          </a:prstGeom>
          <a:noFill/>
          <a:effectLst/>
        </p:spPr>
        <p:txBody>
          <a:bodyPr wrap="none" lIns="91432" tIns="45716" rIns="91432" bIns="45716" rtlCol="0">
            <a:spAutoFit/>
          </a:bodyPr>
          <a:lstStyle/>
          <a:p>
            <a:r>
              <a:rPr lang="en-US" dirty="0" smtClean="0">
                <a:effectLst/>
                <a:latin typeface="Helvetica Neue Light"/>
                <a:cs typeface="Helvetica Neue Light"/>
              </a:rPr>
              <a:t>CLIR</a:t>
            </a:r>
          </a:p>
          <a:p>
            <a:r>
              <a:rPr lang="en-US" dirty="0" smtClean="0">
                <a:effectLst/>
                <a:latin typeface="Helvetica Neue Light"/>
                <a:cs typeface="Helvetica Neue Light"/>
              </a:rPr>
              <a:t>Translate</a:t>
            </a:r>
          </a:p>
        </p:txBody>
      </p:sp>
      <p:sp>
        <p:nvSpPr>
          <p:cNvPr id="10" name="Rounded Rectangle 9"/>
          <p:cNvSpPr/>
          <p:nvPr/>
        </p:nvSpPr>
        <p:spPr>
          <a:xfrm>
            <a:off x="323528" y="1597972"/>
            <a:ext cx="1152128" cy="914400"/>
          </a:xfrm>
          <a:prstGeom prst="roundRect">
            <a:avLst/>
          </a:prstGeom>
          <a:solidFill>
            <a:schemeClr val="accent2"/>
          </a:solidFill>
          <a:ln>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r>
              <a:rPr lang="en-US" dirty="0" err="1" smtClean="0">
                <a:effectLst/>
                <a:latin typeface="Helvetica Neue Light"/>
              </a:rPr>
              <a:t>N</a:t>
            </a:r>
            <a:r>
              <a:rPr lang="en-US" baseline="-25000" dirty="0" err="1" smtClean="0">
                <a:effectLst/>
                <a:latin typeface="Helvetica Neue Light"/>
              </a:rPr>
              <a:t>f</a:t>
            </a:r>
            <a:r>
              <a:rPr lang="en-US" dirty="0" smtClean="0">
                <a:effectLst/>
                <a:latin typeface="Helvetica Neue Light"/>
              </a:rPr>
              <a:t> German articles</a:t>
            </a:r>
            <a:endParaRPr lang="en-US" dirty="0">
              <a:effectLst/>
              <a:latin typeface="Helvetica Neue Light"/>
            </a:endParaRPr>
          </a:p>
        </p:txBody>
      </p:sp>
      <p:sp>
        <p:nvSpPr>
          <p:cNvPr id="11" name="Rounded Rectangle 10"/>
          <p:cNvSpPr/>
          <p:nvPr/>
        </p:nvSpPr>
        <p:spPr>
          <a:xfrm>
            <a:off x="2171373" y="1628800"/>
            <a:ext cx="1152128" cy="914400"/>
          </a:xfrm>
          <a:prstGeom prst="roundRect">
            <a:avLst/>
          </a:prstGeom>
          <a:solidFill>
            <a:srgbClr val="0E46A0"/>
          </a:solidFill>
          <a:ln>
            <a:solidFill>
              <a:srgbClr val="000080"/>
            </a:solidFill>
          </a:ln>
          <a:effectLst/>
        </p:spPr>
        <p:style>
          <a:lnRef idx="2">
            <a:schemeClr val="accent2">
              <a:shade val="50000"/>
            </a:schemeClr>
          </a:lnRef>
          <a:fillRef idx="1">
            <a:schemeClr val="accent2"/>
          </a:fillRef>
          <a:effectRef idx="0">
            <a:schemeClr val="accent2"/>
          </a:effectRef>
          <a:fontRef idx="minor">
            <a:schemeClr val="lt1"/>
          </a:fontRef>
        </p:style>
        <p:txBody>
          <a:bodyPr lIns="91432" tIns="45716" rIns="91432" bIns="45716" rtlCol="0" anchor="ctr"/>
          <a:lstStyle/>
          <a:p>
            <a:pPr algn="ctr"/>
            <a:r>
              <a:rPr lang="en-US" dirty="0" smtClean="0">
                <a:effectLst/>
                <a:latin typeface="Helvetica Neue Light"/>
              </a:rPr>
              <a:t>N</a:t>
            </a:r>
            <a:r>
              <a:rPr lang="en-US" baseline="-25000" dirty="0" smtClean="0">
                <a:effectLst/>
                <a:latin typeface="Helvetica Neue Light"/>
              </a:rPr>
              <a:t>e</a:t>
            </a:r>
            <a:endParaRPr lang="en-US" dirty="0" smtClean="0">
              <a:effectLst/>
              <a:latin typeface="Helvetica Neue Light"/>
            </a:endParaRPr>
          </a:p>
          <a:p>
            <a:pPr algn="ctr"/>
            <a:r>
              <a:rPr lang="en-US" dirty="0" smtClean="0">
                <a:effectLst/>
                <a:latin typeface="Helvetica Neue Light"/>
              </a:rPr>
              <a:t>English</a:t>
            </a:r>
          </a:p>
          <a:p>
            <a:pPr algn="ctr"/>
            <a:r>
              <a:rPr lang="en-US" dirty="0" smtClean="0">
                <a:effectLst/>
                <a:latin typeface="Helvetica Neue Light"/>
              </a:rPr>
              <a:t>articles</a:t>
            </a:r>
            <a:endParaRPr lang="en-US" dirty="0">
              <a:effectLst/>
              <a:latin typeface="Helvetica Neue Light"/>
            </a:endParaRPr>
          </a:p>
        </p:txBody>
      </p:sp>
      <p:sp>
        <p:nvSpPr>
          <p:cNvPr id="12" name="Oval 11"/>
          <p:cNvSpPr/>
          <p:nvPr/>
        </p:nvSpPr>
        <p:spPr>
          <a:xfrm>
            <a:off x="941101" y="2921462"/>
            <a:ext cx="1872208" cy="914400"/>
          </a:xfrm>
          <a:prstGeom prst="ellipse">
            <a:avLst/>
          </a:prstGeom>
          <a:ln/>
          <a:effectLst/>
        </p:spPr>
        <p:style>
          <a:lnRef idx="1">
            <a:schemeClr val="dk1"/>
          </a:lnRef>
          <a:fillRef idx="2">
            <a:schemeClr val="dk1"/>
          </a:fillRef>
          <a:effectRef idx="1">
            <a:schemeClr val="dk1"/>
          </a:effectRef>
          <a:fontRef idx="minor">
            <a:schemeClr val="dk1"/>
          </a:fontRef>
        </p:style>
        <p:txBody>
          <a:bodyPr lIns="91432" tIns="45716" rIns="91432" bIns="45716" rtlCol="0" anchor="ctr"/>
          <a:lstStyle/>
          <a:p>
            <a:pPr algn="ctr"/>
            <a:endParaRPr lang="en-US" sz="2000" dirty="0">
              <a:effectLst/>
              <a:latin typeface="Helvetica Neue Light"/>
            </a:endParaRPr>
          </a:p>
        </p:txBody>
      </p:sp>
      <p:cxnSp>
        <p:nvCxnSpPr>
          <p:cNvPr id="14" name="Straight Arrow Connector 13"/>
          <p:cNvCxnSpPr>
            <a:stCxn id="11" idx="2"/>
            <a:endCxn id="12" idx="7"/>
          </p:cNvCxnSpPr>
          <p:nvPr/>
        </p:nvCxnSpPr>
        <p:spPr>
          <a:xfrm flipH="1">
            <a:off x="2539131" y="2543201"/>
            <a:ext cx="208307" cy="512173"/>
          </a:xfrm>
          <a:prstGeom prst="straightConnector1">
            <a:avLst/>
          </a:prstGeom>
          <a:ln w="28575" cmpd="sng">
            <a:solidFill>
              <a:schemeClr val="tx1"/>
            </a:solidFill>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0" idx="2"/>
            <a:endCxn id="12" idx="1"/>
          </p:cNvCxnSpPr>
          <p:nvPr/>
        </p:nvCxnSpPr>
        <p:spPr>
          <a:xfrm>
            <a:off x="899592" y="2512373"/>
            <a:ext cx="315688" cy="543001"/>
          </a:xfrm>
          <a:prstGeom prst="straightConnector1">
            <a:avLst/>
          </a:prstGeom>
          <a:ln w="28575" cmpd="sng">
            <a:solidFill>
              <a:schemeClr val="tx1"/>
            </a:solidFill>
            <a:tailEnd type="arrow" w="lg" len="med"/>
          </a:ln>
          <a:effectLst/>
        </p:spPr>
        <p:style>
          <a:lnRef idx="2">
            <a:schemeClr val="accent1"/>
          </a:lnRef>
          <a:fillRef idx="0">
            <a:schemeClr val="accent1"/>
          </a:fillRef>
          <a:effectRef idx="1">
            <a:schemeClr val="accent1"/>
          </a:effectRef>
          <a:fontRef idx="minor">
            <a:schemeClr val="tx1"/>
          </a:fontRef>
        </p:style>
      </p:cxnSp>
      <p:sp>
        <p:nvSpPr>
          <p:cNvPr id="19" name="Rounded Rectangle 18"/>
          <p:cNvSpPr/>
          <p:nvPr/>
        </p:nvSpPr>
        <p:spPr>
          <a:xfrm>
            <a:off x="1196988" y="4365104"/>
            <a:ext cx="1360435" cy="1152128"/>
          </a:xfrm>
          <a:prstGeom prst="roundRect">
            <a:avLst/>
          </a:prstGeom>
          <a:effectLst/>
        </p:spPr>
        <p:style>
          <a:lnRef idx="2">
            <a:schemeClr val="accent2">
              <a:shade val="50000"/>
            </a:schemeClr>
          </a:lnRef>
          <a:fillRef idx="1">
            <a:schemeClr val="accent2"/>
          </a:fillRef>
          <a:effectRef idx="0">
            <a:schemeClr val="accent2"/>
          </a:effectRef>
          <a:fontRef idx="minor">
            <a:schemeClr val="lt1"/>
          </a:fontRef>
        </p:style>
        <p:txBody>
          <a:bodyPr lIns="91432" tIns="45716" rIns="91432" bIns="45716" rtlCol="0" anchor="ctr"/>
          <a:lstStyle/>
          <a:p>
            <a:pPr algn="ctr"/>
            <a:r>
              <a:rPr lang="en-US" dirty="0" err="1" smtClean="0">
                <a:effectLst/>
                <a:latin typeface="Helvetica Neue Light"/>
              </a:rPr>
              <a:t>N</a:t>
            </a:r>
            <a:r>
              <a:rPr lang="en-US" baseline="-25000" dirty="0" err="1" smtClean="0">
                <a:effectLst/>
                <a:latin typeface="Helvetica Neue Light"/>
              </a:rPr>
              <a:t>e</a:t>
            </a:r>
            <a:r>
              <a:rPr lang="en-US" dirty="0" err="1" smtClean="0">
                <a:effectLst/>
                <a:latin typeface="Helvetica Neue Light"/>
              </a:rPr>
              <a:t>+N</a:t>
            </a:r>
            <a:r>
              <a:rPr lang="en-US" baseline="-25000" dirty="0" err="1" smtClean="0">
                <a:effectLst/>
                <a:latin typeface="Helvetica Neue Light"/>
              </a:rPr>
              <a:t>f</a:t>
            </a:r>
            <a:endParaRPr lang="en-US" dirty="0" smtClean="0">
              <a:effectLst/>
              <a:latin typeface="Helvetica Neue Light"/>
            </a:endParaRPr>
          </a:p>
          <a:p>
            <a:pPr algn="ctr"/>
            <a:r>
              <a:rPr lang="en-US" dirty="0" smtClean="0">
                <a:effectLst/>
                <a:latin typeface="Helvetica Neue Light"/>
              </a:rPr>
              <a:t>English document vectors</a:t>
            </a:r>
            <a:endParaRPr lang="en-US" dirty="0">
              <a:effectLst/>
              <a:latin typeface="Helvetica Neue Light"/>
            </a:endParaRPr>
          </a:p>
        </p:txBody>
      </p:sp>
      <p:cxnSp>
        <p:nvCxnSpPr>
          <p:cNvPr id="21" name="Straight Arrow Connector 20"/>
          <p:cNvCxnSpPr>
            <a:stCxn id="12" idx="4"/>
            <a:endCxn id="19" idx="0"/>
          </p:cNvCxnSpPr>
          <p:nvPr/>
        </p:nvCxnSpPr>
        <p:spPr>
          <a:xfrm>
            <a:off x="1877205" y="3835862"/>
            <a:ext cx="0" cy="529242"/>
          </a:xfrm>
          <a:prstGeom prst="straightConnector1">
            <a:avLst/>
          </a:prstGeom>
          <a:ln w="28575"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pic>
        <p:nvPicPr>
          <p:cNvPr id="61" name="Picture 60" descr="Screen shot 2011-07-03 at 11.12.4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2592" y="1485926"/>
            <a:ext cx="1342275" cy="1026446"/>
          </a:xfrm>
          <a:prstGeom prst="rect">
            <a:avLst/>
          </a:prstGeom>
          <a:ln>
            <a:solidFill>
              <a:srgbClr val="000000"/>
            </a:solidFill>
          </a:ln>
          <a:effectLst/>
        </p:spPr>
      </p:pic>
      <p:sp>
        <p:nvSpPr>
          <p:cNvPr id="62" name="TextBox 61"/>
          <p:cNvSpPr txBox="1"/>
          <p:nvPr/>
        </p:nvSpPr>
        <p:spPr>
          <a:xfrm>
            <a:off x="2717143" y="4365104"/>
            <a:ext cx="1736078" cy="1200321"/>
          </a:xfrm>
          <a:prstGeom prst="rect">
            <a:avLst/>
          </a:prstGeom>
          <a:noFill/>
          <a:effectLst/>
        </p:spPr>
        <p:txBody>
          <a:bodyPr wrap="square" lIns="91432" tIns="45716" rIns="91432" bIns="45716" rtlCol="0">
            <a:spAutoFit/>
          </a:bodyPr>
          <a:lstStyle/>
          <a:p>
            <a:r>
              <a:rPr lang="en-US" dirty="0" smtClean="0">
                <a:effectLst/>
                <a:latin typeface="Helvetica Neue Light"/>
              </a:rPr>
              <a:t>&lt;</a:t>
            </a:r>
            <a:r>
              <a:rPr lang="en-US" dirty="0" err="1">
                <a:effectLst/>
                <a:latin typeface="Helvetica Neue Light"/>
              </a:rPr>
              <a:t>n</a:t>
            </a:r>
            <a:r>
              <a:rPr lang="en-US" dirty="0" err="1" smtClean="0">
                <a:effectLst/>
                <a:latin typeface="Helvetica Neue Light"/>
              </a:rPr>
              <a:t>obel</a:t>
            </a:r>
            <a:r>
              <a:rPr lang="en-US" dirty="0" smtClean="0">
                <a:effectLst/>
                <a:latin typeface="Helvetica Neue Light"/>
              </a:rPr>
              <a:t>=0.324, prize=0.227, book=0.01, …&gt;</a:t>
            </a:r>
            <a:endParaRPr lang="en-US" dirty="0">
              <a:effectLst/>
              <a:latin typeface="Helvetica Neue Light"/>
            </a:endParaRPr>
          </a:p>
        </p:txBody>
      </p:sp>
      <p:sp>
        <p:nvSpPr>
          <p:cNvPr id="33" name="Rounded Rectangle 32"/>
          <p:cNvSpPr/>
          <p:nvPr/>
        </p:nvSpPr>
        <p:spPr>
          <a:xfrm>
            <a:off x="1196987" y="4365104"/>
            <a:ext cx="1360435" cy="1152128"/>
          </a:xfrm>
          <a:prstGeom prst="roundRect">
            <a:avLst/>
          </a:prstGeom>
          <a:solidFill>
            <a:srgbClr val="0E46A0"/>
          </a:solidFill>
          <a:ln>
            <a:solidFill>
              <a:srgbClr val="000080"/>
            </a:solidFill>
          </a:ln>
          <a:effectLst/>
        </p:spPr>
        <p:style>
          <a:lnRef idx="2">
            <a:schemeClr val="accent2">
              <a:shade val="50000"/>
            </a:schemeClr>
          </a:lnRef>
          <a:fillRef idx="1">
            <a:schemeClr val="accent2"/>
          </a:fillRef>
          <a:effectRef idx="0">
            <a:schemeClr val="accent2"/>
          </a:effectRef>
          <a:fontRef idx="minor">
            <a:schemeClr val="lt1"/>
          </a:fontRef>
        </p:style>
        <p:txBody>
          <a:bodyPr lIns="91432" tIns="45716" rIns="91432" bIns="45716" rtlCol="0" anchor="ctr"/>
          <a:lstStyle/>
          <a:p>
            <a:pPr algn="ctr"/>
            <a:r>
              <a:rPr lang="en-US" dirty="0" smtClean="0">
                <a:effectLst/>
                <a:latin typeface="Helvetica Neue Light"/>
              </a:rPr>
              <a:t>N</a:t>
            </a:r>
            <a:r>
              <a:rPr lang="en-US" baseline="-25000" dirty="0" smtClean="0">
                <a:effectLst/>
                <a:latin typeface="Helvetica Neue Light"/>
              </a:rPr>
              <a:t>e</a:t>
            </a:r>
            <a:endParaRPr lang="en-US" dirty="0" smtClean="0">
              <a:effectLst/>
              <a:latin typeface="Helvetica Neue Light"/>
            </a:endParaRPr>
          </a:p>
          <a:p>
            <a:pPr algn="ctr"/>
            <a:r>
              <a:rPr lang="en-US" dirty="0" smtClean="0">
                <a:effectLst/>
                <a:latin typeface="Helvetica Neue Light"/>
              </a:rPr>
              <a:t>English document vectors</a:t>
            </a:r>
            <a:endParaRPr lang="en-US" dirty="0">
              <a:effectLst/>
              <a:latin typeface="Helvetica Neue Light"/>
            </a:endParaRPr>
          </a:p>
        </p:txBody>
      </p:sp>
      <p:pic>
        <p:nvPicPr>
          <p:cNvPr id="7" name="Picture 6"/>
          <p:cNvPicPr>
            <a:picLocks noChangeAspect="1"/>
          </p:cNvPicPr>
          <p:nvPr/>
        </p:nvPicPr>
        <p:blipFill>
          <a:blip r:embed="rId5"/>
          <a:stretch>
            <a:fillRect/>
          </a:stretch>
        </p:blipFill>
        <p:spPr>
          <a:xfrm>
            <a:off x="4190210" y="1831554"/>
            <a:ext cx="1359691" cy="1015276"/>
          </a:xfrm>
          <a:prstGeom prst="rect">
            <a:avLst/>
          </a:prstGeom>
          <a:ln>
            <a:solidFill>
              <a:schemeClr val="tx1"/>
            </a:solidFill>
          </a:ln>
          <a:effectLst/>
        </p:spPr>
      </p:pic>
      <p:sp>
        <p:nvSpPr>
          <p:cNvPr id="35" name="Rounded Rectangle 34"/>
          <p:cNvSpPr/>
          <p:nvPr/>
        </p:nvSpPr>
        <p:spPr>
          <a:xfrm>
            <a:off x="7415077" y="3618323"/>
            <a:ext cx="1368152" cy="914400"/>
          </a:xfrm>
          <a:prstGeom prst="roundRect">
            <a:avLst/>
          </a:prstGeom>
          <a:solidFill>
            <a:schemeClr val="bg2">
              <a:lumMod val="75000"/>
            </a:schemeClr>
          </a:solidFill>
          <a:ln>
            <a:solidFill>
              <a:schemeClr val="tx1"/>
            </a:solidFill>
          </a:ln>
          <a:effectLst/>
        </p:spPr>
        <p:style>
          <a:lnRef idx="1">
            <a:schemeClr val="accent3"/>
          </a:lnRef>
          <a:fillRef idx="3">
            <a:schemeClr val="accent3"/>
          </a:fillRef>
          <a:effectRef idx="2">
            <a:schemeClr val="accent3"/>
          </a:effectRef>
          <a:fontRef idx="minor">
            <a:schemeClr val="lt1"/>
          </a:fontRef>
        </p:style>
        <p:txBody>
          <a:bodyPr lIns="91432" tIns="45716" rIns="91432" bIns="45716" rtlCol="0" anchor="ctr"/>
          <a:lstStyle/>
          <a:p>
            <a:pPr algn="ctr"/>
            <a:r>
              <a:rPr lang="en-US" b="1" dirty="0" smtClean="0">
                <a:solidFill>
                  <a:srgbClr val="000000"/>
                </a:solidFill>
                <a:effectLst/>
                <a:latin typeface="Helvetica Neue Light"/>
              </a:rPr>
              <a:t>Similar article pairs</a:t>
            </a:r>
            <a:endParaRPr lang="en-US" b="1" dirty="0">
              <a:solidFill>
                <a:srgbClr val="000000"/>
              </a:solidFill>
              <a:effectLst/>
              <a:latin typeface="Helvetica Neue Light"/>
            </a:endParaRPr>
          </a:p>
        </p:txBody>
      </p:sp>
      <p:cxnSp>
        <p:nvCxnSpPr>
          <p:cNvPr id="36" name="Straight Arrow Connector 35"/>
          <p:cNvCxnSpPr>
            <a:endCxn id="35" idx="2"/>
          </p:cNvCxnSpPr>
          <p:nvPr/>
        </p:nvCxnSpPr>
        <p:spPr>
          <a:xfrm flipV="1">
            <a:off x="8099153" y="4532724"/>
            <a:ext cx="0" cy="978435"/>
          </a:xfrm>
          <a:prstGeom prst="straightConnector1">
            <a:avLst/>
          </a:prstGeom>
          <a:ln w="28575"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sp>
        <p:nvSpPr>
          <p:cNvPr id="37" name="Rounded Rectangle 36"/>
          <p:cNvSpPr/>
          <p:nvPr/>
        </p:nvSpPr>
        <p:spPr>
          <a:xfrm>
            <a:off x="5207992" y="5595627"/>
            <a:ext cx="1368152" cy="914400"/>
          </a:xfrm>
          <a:prstGeom prst="roundRect">
            <a:avLst/>
          </a:prstGeom>
          <a:effectLst/>
        </p:spPr>
        <p:style>
          <a:lnRef idx="1">
            <a:schemeClr val="dk1"/>
          </a:lnRef>
          <a:fillRef idx="3">
            <a:schemeClr val="dk1"/>
          </a:fillRef>
          <a:effectRef idx="2">
            <a:schemeClr val="dk1"/>
          </a:effectRef>
          <a:fontRef idx="minor">
            <a:schemeClr val="lt1"/>
          </a:fontRef>
        </p:style>
        <p:txBody>
          <a:bodyPr lIns="91432" tIns="45716" rIns="91432" bIns="45716" rtlCol="0" anchor="ctr"/>
          <a:lstStyle/>
          <a:p>
            <a:pPr algn="ctr"/>
            <a:r>
              <a:rPr lang="en-US" dirty="0" smtClean="0">
                <a:effectLst/>
                <a:latin typeface="Helvetica Neue Light"/>
              </a:rPr>
              <a:t>N</a:t>
            </a:r>
            <a:r>
              <a:rPr lang="en-US" baseline="-25000" dirty="0" smtClean="0">
                <a:effectLst/>
                <a:latin typeface="Helvetica Neue Light"/>
              </a:rPr>
              <a:t>e</a:t>
            </a:r>
            <a:endParaRPr lang="en-US" dirty="0">
              <a:effectLst/>
              <a:latin typeface="Helvetica Neue Light"/>
            </a:endParaRPr>
          </a:p>
          <a:p>
            <a:pPr algn="ctr"/>
            <a:r>
              <a:rPr lang="en-US" dirty="0" smtClean="0">
                <a:effectLst/>
                <a:latin typeface="Helvetica Neue Light"/>
              </a:rPr>
              <a:t>Signatures</a:t>
            </a:r>
            <a:endParaRPr lang="en-US" dirty="0">
              <a:effectLst/>
              <a:latin typeface="Helvetica Neue Light"/>
            </a:endParaRPr>
          </a:p>
        </p:txBody>
      </p:sp>
      <p:sp>
        <p:nvSpPr>
          <p:cNvPr id="38" name="Oval 37"/>
          <p:cNvSpPr/>
          <p:nvPr/>
        </p:nvSpPr>
        <p:spPr>
          <a:xfrm>
            <a:off x="2462931" y="5595627"/>
            <a:ext cx="1968579" cy="926637"/>
          </a:xfrm>
          <a:prstGeom prst="ellipse">
            <a:avLst/>
          </a:prstGeom>
          <a:ln/>
          <a:effectLst/>
        </p:spPr>
        <p:style>
          <a:lnRef idx="1">
            <a:schemeClr val="dk1"/>
          </a:lnRef>
          <a:fillRef idx="2">
            <a:schemeClr val="dk1"/>
          </a:fillRef>
          <a:effectRef idx="1">
            <a:schemeClr val="dk1"/>
          </a:effectRef>
          <a:fontRef idx="minor">
            <a:schemeClr val="dk1"/>
          </a:fontRef>
        </p:style>
        <p:txBody>
          <a:bodyPr lIns="91432" tIns="45716" rIns="91432" bIns="45716" rtlCol="0" anchor="ctr"/>
          <a:lstStyle/>
          <a:p>
            <a:pPr algn="ctr"/>
            <a:r>
              <a:rPr lang="en-US" sz="2000" dirty="0">
                <a:effectLst/>
                <a:latin typeface="Helvetica Neue Light"/>
              </a:rPr>
              <a:t>Signature generation</a:t>
            </a:r>
          </a:p>
        </p:txBody>
      </p:sp>
      <p:cxnSp>
        <p:nvCxnSpPr>
          <p:cNvPr id="39" name="Straight Arrow Connector 38"/>
          <p:cNvCxnSpPr>
            <a:stCxn id="38" idx="6"/>
            <a:endCxn id="37" idx="1"/>
          </p:cNvCxnSpPr>
          <p:nvPr/>
        </p:nvCxnSpPr>
        <p:spPr>
          <a:xfrm flipV="1">
            <a:off x="4431510" y="6052827"/>
            <a:ext cx="776483" cy="6118"/>
          </a:xfrm>
          <a:prstGeom prst="straightConnector1">
            <a:avLst/>
          </a:prstGeom>
          <a:ln w="28575"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sp>
        <p:nvSpPr>
          <p:cNvPr id="40" name="Oval 39"/>
          <p:cNvSpPr/>
          <p:nvPr/>
        </p:nvSpPr>
        <p:spPr>
          <a:xfrm>
            <a:off x="7181305" y="5511158"/>
            <a:ext cx="1835697" cy="1083337"/>
          </a:xfrm>
          <a:prstGeom prst="ellipse">
            <a:avLst/>
          </a:prstGeom>
          <a:ln/>
          <a:effectLst/>
        </p:spPr>
        <p:style>
          <a:lnRef idx="1">
            <a:schemeClr val="dk1"/>
          </a:lnRef>
          <a:fillRef idx="2">
            <a:schemeClr val="dk1"/>
          </a:fillRef>
          <a:effectRef idx="1">
            <a:schemeClr val="dk1"/>
          </a:effectRef>
          <a:fontRef idx="minor">
            <a:schemeClr val="dk1"/>
          </a:fontRef>
        </p:style>
        <p:txBody>
          <a:bodyPr lIns="91432" tIns="45716" rIns="91432" bIns="45716" rtlCol="0" anchor="ctr"/>
          <a:lstStyle/>
          <a:p>
            <a:pPr algn="ctr"/>
            <a:r>
              <a:rPr lang="en-US" sz="2000" dirty="0">
                <a:effectLst/>
                <a:latin typeface="Helvetica Neue Light"/>
              </a:rPr>
              <a:t>Sliding </a:t>
            </a:r>
          </a:p>
          <a:p>
            <a:pPr algn="ctr"/>
            <a:r>
              <a:rPr lang="en-US" sz="2000" dirty="0">
                <a:effectLst/>
                <a:latin typeface="Helvetica Neue Light"/>
              </a:rPr>
              <a:t>window</a:t>
            </a:r>
          </a:p>
          <a:p>
            <a:pPr algn="ctr"/>
            <a:r>
              <a:rPr lang="en-US" sz="2000" dirty="0">
                <a:effectLst/>
                <a:latin typeface="Helvetica Neue Light"/>
              </a:rPr>
              <a:t>algorithm</a:t>
            </a:r>
          </a:p>
        </p:txBody>
      </p:sp>
      <p:cxnSp>
        <p:nvCxnSpPr>
          <p:cNvPr id="41" name="Straight Arrow Connector 40"/>
          <p:cNvCxnSpPr>
            <a:stCxn id="37" idx="3"/>
            <a:endCxn id="40" idx="2"/>
          </p:cNvCxnSpPr>
          <p:nvPr/>
        </p:nvCxnSpPr>
        <p:spPr>
          <a:xfrm>
            <a:off x="6576144" y="6052827"/>
            <a:ext cx="605160" cy="0"/>
          </a:xfrm>
          <a:prstGeom prst="straightConnector1">
            <a:avLst/>
          </a:prstGeom>
          <a:ln w="28575"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5071864" y="5141827"/>
            <a:ext cx="1771852" cy="369324"/>
          </a:xfrm>
          <a:prstGeom prst="rect">
            <a:avLst/>
          </a:prstGeom>
          <a:noFill/>
          <a:effectLst/>
        </p:spPr>
        <p:txBody>
          <a:bodyPr wrap="none" lIns="91432" tIns="45716" rIns="91432" bIns="45716" rtlCol="0">
            <a:spAutoFit/>
          </a:bodyPr>
          <a:lstStyle/>
          <a:p>
            <a:r>
              <a:rPr lang="en-US" dirty="0" smtClean="0">
                <a:effectLst/>
                <a:latin typeface="Helvetica Neue Light"/>
              </a:rPr>
              <a:t>[0111000010...]</a:t>
            </a:r>
            <a:endParaRPr lang="en-US" dirty="0">
              <a:effectLst/>
              <a:latin typeface="Helvetica Neue Light"/>
            </a:endParaRPr>
          </a:p>
        </p:txBody>
      </p:sp>
      <p:cxnSp>
        <p:nvCxnSpPr>
          <p:cNvPr id="44" name="Elbow Connector 43"/>
          <p:cNvCxnSpPr>
            <a:endCxn id="38" idx="2"/>
          </p:cNvCxnSpPr>
          <p:nvPr/>
        </p:nvCxnSpPr>
        <p:spPr>
          <a:xfrm rot="16200000" flipH="1">
            <a:off x="1899211" y="5495225"/>
            <a:ext cx="541713" cy="585725"/>
          </a:xfrm>
          <a:prstGeom prst="bentConnector2">
            <a:avLst/>
          </a:prstGeom>
          <a:ln w="28575"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989184" y="3162989"/>
            <a:ext cx="1776042" cy="400110"/>
          </a:xfrm>
          <a:prstGeom prst="rect">
            <a:avLst/>
          </a:prstGeom>
          <a:effectLst/>
        </p:spPr>
        <p:txBody>
          <a:bodyPr wrap="square">
            <a:spAutoFit/>
          </a:bodyPr>
          <a:lstStyle/>
          <a:p>
            <a:pPr algn="ctr"/>
            <a:r>
              <a:rPr lang="en-US" sz="2000" dirty="0">
                <a:effectLst/>
                <a:latin typeface="Helvetica Neue Light"/>
              </a:rPr>
              <a:t>Preprocess</a:t>
            </a:r>
          </a:p>
        </p:txBody>
      </p:sp>
    </p:spTree>
    <p:custDataLst>
      <p:tags r:id="rId1"/>
    </p:custDataLst>
    <p:extLst>
      <p:ext uri="{BB962C8B-B14F-4D97-AF65-F5344CB8AC3E}">
        <p14:creationId xmlns:p14="http://schemas.microsoft.com/office/powerpoint/2010/main" val="2518265496"/>
      </p:ext>
    </p:extLst>
  </p:cSld>
  <p:clrMapOvr>
    <a:masterClrMapping/>
  </p:clrMapOvr>
  <mc:AlternateContent xmlns:mc="http://schemas.openxmlformats.org/markup-compatibility/2006" xmlns:p14="http://schemas.microsoft.com/office/powerpoint/2010/main">
    <mc:Choice Requires="p14">
      <p:transition spd="slow" p14:dur="2000" advTm="225"/>
    </mc:Choice>
    <mc:Fallback xmlns="">
      <p:transition xmlns:p14="http://schemas.microsoft.com/office/powerpoint/2010/main" spd="slow" advTm="225"/>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657" y="5382747"/>
            <a:ext cx="1398187" cy="136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0481" name="Rectangle 1"/>
          <p:cNvSpPr>
            <a:spLocks noGrp="1" noChangeArrowheads="1"/>
          </p:cNvSpPr>
          <p:nvPr>
            <p:ph type="title" idx="4294967295"/>
          </p:nvPr>
        </p:nvSpPr>
        <p:spPr>
          <a:xfrm>
            <a:off x="437555" y="581602"/>
            <a:ext cx="8385175" cy="2655887"/>
          </a:xfrm>
          <a:prstGeom prst="rect">
            <a:avLst/>
          </a:prstGeom>
        </p:spPr>
        <p:txBody>
          <a:bodyPr>
            <a:normAutofit/>
          </a:bodyPr>
          <a:lstStyle/>
          <a:p>
            <a:pPr algn="l" eaLnBrk="1" hangingPunct="1">
              <a:defRPr/>
            </a:pPr>
            <a:r>
              <a:rPr lang="en-US" sz="3800" dirty="0" smtClean="0"/>
              <a:t>“Searching to Translate”, and </a:t>
            </a:r>
            <a:br>
              <a:rPr lang="en-US" sz="3800" dirty="0" smtClean="0"/>
            </a:br>
            <a:r>
              <a:rPr lang="en-US" sz="3800" dirty="0" smtClean="0"/>
              <a:t>“Translating to Search”: </a:t>
            </a:r>
            <a:br>
              <a:rPr lang="en-US" sz="3800" dirty="0" smtClean="0"/>
            </a:br>
            <a:r>
              <a:rPr lang="en-US" sz="3800" dirty="0" smtClean="0"/>
              <a:t>When Information Retrieval Meets Machine Translation</a:t>
            </a:r>
          </a:p>
        </p:txBody>
      </p:sp>
      <p:sp>
        <p:nvSpPr>
          <p:cNvPr id="21506" name="Rectangle 2"/>
          <p:cNvSpPr>
            <a:spLocks/>
          </p:cNvSpPr>
          <p:nvPr/>
        </p:nvSpPr>
        <p:spPr bwMode="auto">
          <a:xfrm>
            <a:off x="437555" y="3270465"/>
            <a:ext cx="8384977" cy="2155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pPr lvl="0"/>
            <a:r>
              <a:rPr lang="en-US" sz="2000" dirty="0">
                <a:solidFill>
                  <a:srgbClr val="000000"/>
                </a:solidFill>
                <a:latin typeface="Helvetica Neue Light"/>
                <a:ea typeface="ＭＳ Ｐゴシック" charset="0"/>
                <a:cs typeface="ＭＳ Ｐゴシック" charset="0"/>
                <a:sym typeface="Hoefler Text" charset="0"/>
              </a:rPr>
              <a:t>Ferhan </a:t>
            </a:r>
            <a:r>
              <a:rPr lang="en-US" sz="2000" dirty="0" smtClean="0">
                <a:solidFill>
                  <a:srgbClr val="000000"/>
                </a:solidFill>
                <a:latin typeface="Helvetica Neue Light"/>
                <a:ea typeface="ＭＳ Ｐゴシック" charset="0"/>
                <a:cs typeface="ＭＳ Ｐゴシック" charset="0"/>
                <a:sym typeface="Hoefler Text" charset="0"/>
              </a:rPr>
              <a:t>Ture</a:t>
            </a:r>
          </a:p>
          <a:p>
            <a:pPr lvl="0"/>
            <a:r>
              <a:rPr lang="en-US" sz="2000" i="1" dirty="0">
                <a:solidFill>
                  <a:srgbClr val="000000"/>
                </a:solidFill>
                <a:latin typeface="Helvetica Neue Light"/>
                <a:ea typeface="ＭＳ Ｐゴシック" charset="0"/>
                <a:cs typeface="ＭＳ Ｐゴシック" charset="0"/>
                <a:sym typeface="Hoefler Text" charset="0"/>
              </a:rPr>
              <a:t>Dissertation defense </a:t>
            </a:r>
            <a:endParaRPr lang="en-US" sz="2000" i="1" u="sng" dirty="0">
              <a:solidFill>
                <a:srgbClr val="000000"/>
              </a:solidFill>
              <a:latin typeface="Helvetica Neue Light"/>
              <a:ea typeface="ＭＳ Ｐゴシック" charset="0"/>
              <a:cs typeface="ＭＳ Ｐゴシック" charset="0"/>
              <a:sym typeface="Hoefler Text" charset="0"/>
            </a:endParaRPr>
          </a:p>
          <a:p>
            <a:r>
              <a:rPr lang="en-US" sz="2000" i="1" dirty="0" smtClean="0">
                <a:latin typeface="+mj-lt"/>
                <a:ea typeface="ＭＳ Ｐゴシック" charset="0"/>
                <a:cs typeface="ＭＳ Ｐゴシック" charset="0"/>
                <a:sym typeface="Hoefler Text" charset="0"/>
              </a:rPr>
              <a:t>May </a:t>
            </a:r>
            <a:r>
              <a:rPr lang="en-US" sz="2000" i="1" dirty="0">
                <a:latin typeface="+mj-lt"/>
                <a:ea typeface="ＭＳ Ｐゴシック" charset="0"/>
                <a:cs typeface="ＭＳ Ｐゴシック" charset="0"/>
                <a:sym typeface="Hoefler Text" charset="0"/>
              </a:rPr>
              <a:t>24</a:t>
            </a:r>
            <a:r>
              <a:rPr lang="en-US" sz="2000" i="1" baseline="30000" dirty="0">
                <a:latin typeface="+mj-lt"/>
                <a:ea typeface="ＭＳ Ｐゴシック" charset="0"/>
                <a:cs typeface="ＭＳ Ｐゴシック" charset="0"/>
                <a:sym typeface="Hoefler Text" charset="0"/>
              </a:rPr>
              <a:t>th</a:t>
            </a:r>
            <a:r>
              <a:rPr lang="en-US" sz="2000" i="1" dirty="0">
                <a:latin typeface="+mj-lt"/>
                <a:ea typeface="ＭＳ Ｐゴシック" charset="0"/>
                <a:cs typeface="ＭＳ Ｐゴシック" charset="0"/>
                <a:sym typeface="Hoefler Text" charset="0"/>
              </a:rPr>
              <a:t>, </a:t>
            </a:r>
            <a:r>
              <a:rPr lang="en-US" sz="2000" i="1" dirty="0" smtClean="0">
                <a:latin typeface="+mj-lt"/>
                <a:ea typeface="ＭＳ Ｐゴシック" charset="0"/>
                <a:cs typeface="ＭＳ Ｐゴシック" charset="0"/>
                <a:sym typeface="Hoefler Text" charset="0"/>
              </a:rPr>
              <a:t>2013</a:t>
            </a:r>
          </a:p>
          <a:p>
            <a:endParaRPr lang="en-US" sz="2000" dirty="0">
              <a:latin typeface="+mj-lt"/>
              <a:ea typeface="ＭＳ Ｐゴシック" charset="0"/>
              <a:cs typeface="ＭＳ Ｐゴシック" charset="0"/>
              <a:sym typeface="Hoefler Text" charset="0"/>
            </a:endParaRPr>
          </a:p>
          <a:p>
            <a:pPr algn="l"/>
            <a:r>
              <a:rPr lang="en-US" sz="2000" dirty="0" smtClean="0">
                <a:solidFill>
                  <a:schemeClr val="tx1"/>
                </a:solidFill>
                <a:latin typeface="+mj-lt"/>
                <a:ea typeface="ＭＳ Ｐゴシック" charset="0"/>
                <a:cs typeface="ＭＳ Ｐゴシック" charset="0"/>
                <a:sym typeface="Hoefler Text" charset="0"/>
              </a:rPr>
              <a:t>Department of Computer Science</a:t>
            </a:r>
            <a:r>
              <a:rPr lang="en-US" sz="2000" dirty="0" smtClean="0">
                <a:solidFill>
                  <a:schemeClr val="tx1"/>
                </a:solidFill>
                <a:latin typeface="Hoefler Text" charset="0"/>
                <a:ea typeface="ＭＳ Ｐゴシック" charset="0"/>
                <a:cs typeface="ＭＳ Ｐゴシック" charset="0"/>
                <a:sym typeface="Hoefler Text" charset="0"/>
              </a:rPr>
              <a:t/>
            </a:r>
            <a:br>
              <a:rPr lang="en-US" sz="2000" dirty="0" smtClean="0">
                <a:solidFill>
                  <a:schemeClr val="tx1"/>
                </a:solidFill>
                <a:latin typeface="Hoefler Text" charset="0"/>
                <a:ea typeface="ＭＳ Ｐゴシック" charset="0"/>
                <a:cs typeface="ＭＳ Ｐゴシック" charset="0"/>
                <a:sym typeface="Hoefler Text" charset="0"/>
              </a:rPr>
            </a:br>
            <a:r>
              <a:rPr lang="en-US" sz="2000" dirty="0" smtClean="0">
                <a:latin typeface="Helvetica Neue Light"/>
                <a:ea typeface="ＭＳ Ｐゴシック" charset="0"/>
                <a:cs typeface="ＭＳ Ｐゴシック" charset="0"/>
              </a:rPr>
              <a:t>University </a:t>
            </a:r>
            <a:r>
              <a:rPr lang="en-US" sz="2000" dirty="0">
                <a:latin typeface="Helvetica Neue Light"/>
                <a:ea typeface="ＭＳ Ｐゴシック" charset="0"/>
                <a:cs typeface="ＭＳ Ｐゴシック" charset="0"/>
              </a:rPr>
              <a:t>of </a:t>
            </a:r>
            <a:r>
              <a:rPr lang="en-US" sz="2000" dirty="0" smtClean="0">
                <a:latin typeface="Helvetica Neue Light"/>
                <a:ea typeface="ＭＳ Ｐゴシック" charset="0"/>
                <a:cs typeface="ＭＳ Ｐゴシック" charset="0"/>
              </a:rPr>
              <a:t>Maryland at </a:t>
            </a:r>
            <a:r>
              <a:rPr lang="en-US" sz="2000" dirty="0">
                <a:latin typeface="Helvetica Neue Light"/>
                <a:ea typeface="ＭＳ Ｐゴシック" charset="0"/>
                <a:cs typeface="ＭＳ Ｐゴシック" charset="0"/>
              </a:rPr>
              <a:t>College Park</a:t>
            </a:r>
          </a:p>
        </p:txBody>
      </p:sp>
      <p:cxnSp>
        <p:nvCxnSpPr>
          <p:cNvPr id="4" name="Straight Connector 3"/>
          <p:cNvCxnSpPr/>
          <p:nvPr/>
        </p:nvCxnSpPr>
        <p:spPr bwMode="auto">
          <a:xfrm>
            <a:off x="437555" y="3250407"/>
            <a:ext cx="7834090" cy="0"/>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946612015"/>
      </p:ext>
    </p:extLst>
  </p:cSld>
  <p:clrMapOvr>
    <a:masterClrMapping/>
  </p:clrMapOvr>
  <mc:AlternateContent xmlns:mc="http://schemas.openxmlformats.org/markup-compatibility/2006" xmlns:p14="http://schemas.microsoft.com/office/powerpoint/2010/main">
    <mc:Choice Requires="p14">
      <p:transition spd="slow" p14:dur="2000" advTm="42957"/>
    </mc:Choice>
    <mc:Fallback xmlns="">
      <p:transition xmlns:p14="http://schemas.microsoft.com/office/powerpoint/2010/main" spd="slow" advTm="42957"/>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29217" y="84263"/>
            <a:ext cx="8229600" cy="951371"/>
          </a:xfrm>
        </p:spPr>
        <p:txBody>
          <a:bodyPr>
            <a:normAutofit/>
          </a:bodyPr>
          <a:lstStyle/>
          <a:p>
            <a:pPr algn="l"/>
            <a:r>
              <a:rPr lang="en-US" dirty="0" smtClean="0"/>
              <a:t>Evaluation</a:t>
            </a:r>
            <a:endParaRPr lang="en-US" sz="2400" dirty="0"/>
          </a:p>
        </p:txBody>
      </p:sp>
      <p:sp>
        <p:nvSpPr>
          <p:cNvPr id="4" name="Content Placeholder 2"/>
          <p:cNvSpPr>
            <a:spLocks noGrp="1"/>
          </p:cNvSpPr>
          <p:nvPr>
            <p:ph idx="1"/>
          </p:nvPr>
        </p:nvSpPr>
        <p:spPr>
          <a:xfrm>
            <a:off x="254000" y="1752601"/>
            <a:ext cx="8661400" cy="5105400"/>
          </a:xfrm>
        </p:spPr>
        <p:txBody>
          <a:bodyPr>
            <a:noAutofit/>
          </a:bodyPr>
          <a:lstStyle/>
          <a:p>
            <a:pPr>
              <a:lnSpc>
                <a:spcPct val="150000"/>
              </a:lnSpc>
              <a:spcBef>
                <a:spcPts val="1000"/>
              </a:spcBef>
              <a:buFont typeface="Arial"/>
              <a:buChar char="•"/>
            </a:pPr>
            <a:r>
              <a:rPr lang="en-US" sz="2400" dirty="0" smtClean="0"/>
              <a:t>Experiments with De/</a:t>
            </a:r>
            <a:r>
              <a:rPr lang="en-US" sz="2400" dirty="0" err="1"/>
              <a:t>E</a:t>
            </a:r>
            <a:r>
              <a:rPr lang="en-US" sz="2400" dirty="0" err="1" smtClean="0"/>
              <a:t>s</a:t>
            </a:r>
            <a:r>
              <a:rPr lang="en-US" sz="2400" dirty="0" smtClean="0"/>
              <a:t>/</a:t>
            </a:r>
            <a:r>
              <a:rPr lang="en-US" sz="2400" dirty="0"/>
              <a:t>C</a:t>
            </a:r>
            <a:r>
              <a:rPr lang="en-US" sz="2400" dirty="0" smtClean="0"/>
              <a:t>s/</a:t>
            </a:r>
            <a:r>
              <a:rPr lang="en-US" sz="2400" dirty="0" err="1"/>
              <a:t>A</a:t>
            </a:r>
            <a:r>
              <a:rPr lang="en-US" sz="2400" dirty="0" err="1" smtClean="0"/>
              <a:t>r</a:t>
            </a:r>
            <a:r>
              <a:rPr lang="en-US" sz="2400" dirty="0" smtClean="0"/>
              <a:t>/</a:t>
            </a:r>
            <a:r>
              <a:rPr lang="en-US" sz="2400" dirty="0" err="1"/>
              <a:t>Z</a:t>
            </a:r>
            <a:r>
              <a:rPr lang="en-US" sz="2400" dirty="0" err="1" smtClean="0"/>
              <a:t>h</a:t>
            </a:r>
            <a:r>
              <a:rPr lang="en-US" sz="2400" dirty="0" smtClean="0"/>
              <a:t>/</a:t>
            </a:r>
            <a:r>
              <a:rPr lang="en-US" sz="2400" dirty="0" err="1"/>
              <a:t>T</a:t>
            </a:r>
            <a:r>
              <a:rPr lang="en-US" sz="2400" dirty="0" err="1" smtClean="0"/>
              <a:t>r</a:t>
            </a:r>
            <a:r>
              <a:rPr lang="en-US" sz="2400" dirty="0" smtClean="0"/>
              <a:t> to En Wikipedia</a:t>
            </a:r>
          </a:p>
          <a:p>
            <a:pPr>
              <a:lnSpc>
                <a:spcPct val="150000"/>
              </a:lnSpc>
              <a:spcBef>
                <a:spcPts val="1000"/>
              </a:spcBef>
              <a:buFont typeface="Arial"/>
              <a:buChar char="•"/>
            </a:pPr>
            <a:r>
              <a:rPr lang="en-US" sz="2400" u="sng" dirty="0" smtClean="0"/>
              <a:t>Collection</a:t>
            </a:r>
            <a:r>
              <a:rPr lang="en-US" sz="2400" dirty="0"/>
              <a:t>:  3.44m </a:t>
            </a:r>
            <a:r>
              <a:rPr lang="en-US" sz="2400" dirty="0" smtClean="0"/>
              <a:t>En + </a:t>
            </a:r>
            <a:r>
              <a:rPr lang="en-US" sz="2400" dirty="0"/>
              <a:t>1.47m </a:t>
            </a:r>
            <a:r>
              <a:rPr lang="en-US" sz="2400" dirty="0" smtClean="0"/>
              <a:t>De Wikipedia articles</a:t>
            </a:r>
            <a:endParaRPr lang="en-US" sz="2400" u="sng" dirty="0"/>
          </a:p>
          <a:p>
            <a:pPr>
              <a:lnSpc>
                <a:spcPct val="150000"/>
              </a:lnSpc>
              <a:spcBef>
                <a:spcPts val="1000"/>
              </a:spcBef>
              <a:buFont typeface="Arial"/>
              <a:buChar char="•"/>
            </a:pPr>
            <a:r>
              <a:rPr lang="en-US" sz="2400" u="sng" dirty="0"/>
              <a:t>Task</a:t>
            </a:r>
            <a:r>
              <a:rPr lang="en-US" sz="2400" dirty="0"/>
              <a:t>: </a:t>
            </a:r>
            <a:r>
              <a:rPr lang="en-US" sz="2400" dirty="0" smtClean="0"/>
              <a:t>For each German Wikipedia article, find:</a:t>
            </a:r>
          </a:p>
          <a:p>
            <a:pPr marL="0" indent="0">
              <a:lnSpc>
                <a:spcPct val="150000"/>
              </a:lnSpc>
              <a:spcBef>
                <a:spcPts val="1000"/>
              </a:spcBef>
              <a:buNone/>
            </a:pPr>
            <a:r>
              <a:rPr lang="en-US" sz="2400" dirty="0" smtClean="0"/>
              <a:t>	{all </a:t>
            </a:r>
            <a:r>
              <a:rPr lang="en-US" sz="2400" smtClean="0"/>
              <a:t>English articles </a:t>
            </a:r>
            <a:r>
              <a:rPr lang="en-US" sz="2400" dirty="0" err="1" smtClean="0"/>
              <a:t>s.t.</a:t>
            </a:r>
            <a:r>
              <a:rPr lang="en-US" sz="2400" dirty="0" smtClean="0"/>
              <a:t> cosine </a:t>
            </a:r>
            <a:r>
              <a:rPr lang="en-US" sz="2400" dirty="0"/>
              <a:t>similarity &gt; </a:t>
            </a:r>
            <a:r>
              <a:rPr lang="en-US" sz="2400" dirty="0" smtClean="0"/>
              <a:t>0.30}</a:t>
            </a:r>
          </a:p>
          <a:p>
            <a:pPr marL="0" indent="0">
              <a:spcBef>
                <a:spcPts val="1000"/>
              </a:spcBef>
            </a:pPr>
            <a:endParaRPr lang="en-US" sz="2400" dirty="0"/>
          </a:p>
          <a:p>
            <a:pPr marL="0" indent="0">
              <a:spcBef>
                <a:spcPts val="1000"/>
              </a:spcBef>
            </a:pPr>
            <a:endParaRPr lang="en-US" sz="2400" dirty="0" smtClean="0"/>
          </a:p>
          <a:p>
            <a:pPr marL="0" indent="0">
              <a:spcBef>
                <a:spcPts val="1000"/>
              </a:spcBef>
              <a:buNone/>
            </a:pPr>
            <a:endParaRPr lang="en-US" sz="2400" u="sng" dirty="0" smtClean="0"/>
          </a:p>
          <a:p>
            <a:pPr marL="0" indent="0">
              <a:lnSpc>
                <a:spcPct val="120000"/>
              </a:lnSpc>
              <a:spcBef>
                <a:spcPts val="1000"/>
              </a:spcBef>
              <a:buNone/>
            </a:pPr>
            <a:endParaRPr lang="en-US" sz="2400" dirty="0" smtClean="0"/>
          </a:p>
          <a:p>
            <a:pPr>
              <a:spcBef>
                <a:spcPts val="1000"/>
              </a:spcBef>
            </a:pPr>
            <a:endParaRPr lang="en-US" sz="1600" dirty="0"/>
          </a:p>
          <a:p>
            <a:pPr>
              <a:spcBef>
                <a:spcPts val="1000"/>
              </a:spcBef>
            </a:pPr>
            <a:endParaRPr lang="en-US" dirty="0"/>
          </a:p>
        </p:txBody>
      </p:sp>
      <p:sp>
        <p:nvSpPr>
          <p:cNvPr id="5" name="Slide Number Placeholder 4"/>
          <p:cNvSpPr>
            <a:spLocks noGrp="1"/>
          </p:cNvSpPr>
          <p:nvPr>
            <p:ph type="sldNum" sz="quarter" idx="4"/>
          </p:nvPr>
        </p:nvSpPr>
        <p:spPr>
          <a:xfrm>
            <a:off x="7010400" y="6356350"/>
            <a:ext cx="2133600" cy="365125"/>
          </a:xfrm>
          <a:prstGeom prst="rect">
            <a:avLst/>
          </a:prstGeom>
        </p:spPr>
        <p:txBody>
          <a:bodyPr/>
          <a:lstStyle/>
          <a:p>
            <a:fld id="{F3D397F9-2499-E244-8D41-F28B228DBCAE}" type="slidenum">
              <a:rPr lang="en-US" smtClean="0"/>
              <a:pPr/>
              <a:t>20</a:t>
            </a:fld>
            <a:endParaRPr lang="en-US"/>
          </a:p>
        </p:txBody>
      </p:sp>
      <p:sp>
        <p:nvSpPr>
          <p:cNvPr id="3" name="TextBox 2"/>
          <p:cNvSpPr txBox="1"/>
          <p:nvPr/>
        </p:nvSpPr>
        <p:spPr>
          <a:xfrm>
            <a:off x="429217" y="4741280"/>
            <a:ext cx="2978857" cy="923322"/>
          </a:xfrm>
          <a:prstGeom prst="rect">
            <a:avLst/>
          </a:prstGeom>
          <a:noFill/>
          <a:ln>
            <a:solidFill>
              <a:srgbClr val="000000"/>
            </a:solidFill>
          </a:ln>
        </p:spPr>
        <p:txBody>
          <a:bodyPr wrap="none" lIns="91432" tIns="45716" rIns="91432" bIns="45716" rtlCol="0">
            <a:spAutoFit/>
          </a:bodyPr>
          <a:lstStyle/>
          <a:p>
            <a:r>
              <a:rPr lang="en-US" sz="1800" dirty="0">
                <a:latin typeface="Helvetica Neue Light"/>
                <a:cs typeface="Helvetica Neue Light"/>
              </a:rPr>
              <a:t># bits (</a:t>
            </a:r>
            <a:r>
              <a:rPr lang="en-US" sz="1800" i="1" dirty="0">
                <a:latin typeface="Helvetica Neue Light"/>
                <a:cs typeface="Helvetica Neue Light"/>
              </a:rPr>
              <a:t>D</a:t>
            </a:r>
            <a:r>
              <a:rPr lang="en-US" sz="1800" dirty="0">
                <a:latin typeface="Helvetica Neue Light"/>
                <a:cs typeface="Helvetica Neue Light"/>
              </a:rPr>
              <a:t>) = 1000</a:t>
            </a:r>
          </a:p>
          <a:p>
            <a:r>
              <a:rPr lang="en-US" sz="1800" dirty="0" smtClean="0">
                <a:latin typeface="Helvetica Neue Light"/>
                <a:cs typeface="Helvetica Neue Light"/>
              </a:rPr>
              <a:t># </a:t>
            </a:r>
            <a:r>
              <a:rPr lang="en-US" sz="1800" dirty="0">
                <a:latin typeface="Helvetica Neue Light"/>
                <a:cs typeface="Helvetica Neue Light"/>
              </a:rPr>
              <a:t>tables (</a:t>
            </a:r>
            <a:r>
              <a:rPr lang="en-US" sz="1800" i="1" dirty="0">
                <a:latin typeface="Helvetica Neue Light"/>
                <a:cs typeface="Helvetica Neue Light"/>
              </a:rPr>
              <a:t>Q</a:t>
            </a:r>
            <a:r>
              <a:rPr lang="en-US" sz="1800" dirty="0">
                <a:latin typeface="Helvetica Neue Light"/>
                <a:cs typeface="Helvetica Neue Light"/>
              </a:rPr>
              <a:t>) = 100-1500</a:t>
            </a:r>
          </a:p>
          <a:p>
            <a:r>
              <a:rPr lang="en-US" sz="1800" dirty="0">
                <a:latin typeface="Helvetica Neue Light"/>
                <a:cs typeface="Helvetica Neue Light"/>
              </a:rPr>
              <a:t>window size (</a:t>
            </a:r>
            <a:r>
              <a:rPr lang="en-US" sz="1800" i="1" dirty="0">
                <a:latin typeface="Helvetica Neue Light"/>
                <a:cs typeface="Helvetica Neue Light"/>
              </a:rPr>
              <a:t>B</a:t>
            </a:r>
            <a:r>
              <a:rPr lang="en-US" sz="1800" dirty="0">
                <a:latin typeface="Helvetica Neue Light"/>
                <a:cs typeface="Helvetica Neue Light"/>
              </a:rPr>
              <a:t>) = 100-2000</a:t>
            </a:r>
            <a:endParaRPr lang="en-US" dirty="0">
              <a:latin typeface="Helvetica Neue Light"/>
            </a:endParaRPr>
          </a:p>
        </p:txBody>
      </p:sp>
    </p:spTree>
    <p:extLst>
      <p:ext uri="{BB962C8B-B14F-4D97-AF65-F5344CB8AC3E}">
        <p14:creationId xmlns:p14="http://schemas.microsoft.com/office/powerpoint/2010/main" val="1113654673"/>
      </p:ext>
    </p:extLst>
  </p:cSld>
  <p:clrMapOvr>
    <a:masterClrMapping/>
  </p:clrMapOvr>
  <mc:AlternateContent xmlns:mc="http://schemas.openxmlformats.org/markup-compatibility/2006" xmlns:p14="http://schemas.microsoft.com/office/powerpoint/2010/main">
    <mc:Choice Requires="p14">
      <p:transition spd="slow" p14:dur="2000" advTm="130"/>
    </mc:Choice>
    <mc:Fallback xmlns="">
      <p:transition xmlns:p14="http://schemas.microsoft.com/office/powerpoint/2010/main" spd="slow" advTm="130"/>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942264427"/>
              </p:ext>
            </p:extLst>
          </p:nvPr>
        </p:nvGraphicFramePr>
        <p:xfrm>
          <a:off x="4902096" y="2132857"/>
          <a:ext cx="1080120" cy="314217"/>
        </p:xfrm>
        <a:graphic>
          <a:graphicData uri="http://schemas.openxmlformats.org/presentationml/2006/ole">
            <mc:AlternateContent xmlns:mc="http://schemas.openxmlformats.org/markup-compatibility/2006">
              <mc:Choice xmlns:v="urn:schemas-microsoft-com:vml" Requires="v">
                <p:oleObj spid="_x0000_s35851" name="Equation" r:id="rId4" imgW="698500" imgH="203200" progId="Equation.3">
                  <p:embed/>
                </p:oleObj>
              </mc:Choice>
              <mc:Fallback>
                <p:oleObj name="Equation" r:id="rId4" imgW="6985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2096" y="2132857"/>
                        <a:ext cx="1080120" cy="3142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descr="actual_running_time2.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336" y="934105"/>
            <a:ext cx="8255000" cy="5771646"/>
          </a:xfrm>
          <a:prstGeom prst="rect">
            <a:avLst/>
          </a:prstGeom>
        </p:spPr>
      </p:pic>
      <p:sp>
        <p:nvSpPr>
          <p:cNvPr id="9" name="Title 1"/>
          <p:cNvSpPr>
            <a:spLocks noGrp="1"/>
          </p:cNvSpPr>
          <p:nvPr>
            <p:ph type="title"/>
          </p:nvPr>
        </p:nvSpPr>
        <p:spPr>
          <a:xfrm>
            <a:off x="429217" y="84263"/>
            <a:ext cx="8229600" cy="951371"/>
          </a:xfrm>
        </p:spPr>
        <p:txBody>
          <a:bodyPr>
            <a:normAutofit/>
          </a:bodyPr>
          <a:lstStyle/>
          <a:p>
            <a:pPr algn="l"/>
            <a:r>
              <a:rPr lang="en-US" dirty="0" smtClean="0"/>
              <a:t>Scalability</a:t>
            </a:r>
            <a:endParaRPr lang="en-US" sz="2400" dirty="0"/>
          </a:p>
        </p:txBody>
      </p:sp>
      <p:sp>
        <p:nvSpPr>
          <p:cNvPr id="2" name="Slide Number Placeholder 1"/>
          <p:cNvSpPr>
            <a:spLocks noGrp="1"/>
          </p:cNvSpPr>
          <p:nvPr>
            <p:ph type="sldNum" sz="quarter" idx="4"/>
          </p:nvPr>
        </p:nvSpPr>
        <p:spPr>
          <a:xfrm>
            <a:off x="7010400" y="6416675"/>
            <a:ext cx="2133600" cy="365125"/>
          </a:xfrm>
          <a:prstGeom prst="rect">
            <a:avLst/>
          </a:prstGeom>
        </p:spPr>
        <p:txBody>
          <a:bodyPr/>
          <a:lstStyle/>
          <a:p>
            <a:fld id="{F3D397F9-2499-E244-8D41-F28B228DBCAE}" type="slidenum">
              <a:rPr lang="en-US" smtClean="0"/>
              <a:pPr/>
              <a:t>21</a:t>
            </a:fld>
            <a:endParaRPr lang="en-US"/>
          </a:p>
        </p:txBody>
      </p:sp>
    </p:spTree>
    <p:extLst>
      <p:ext uri="{BB962C8B-B14F-4D97-AF65-F5344CB8AC3E}">
        <p14:creationId xmlns:p14="http://schemas.microsoft.com/office/powerpoint/2010/main" val="2706062646"/>
      </p:ext>
    </p:extLst>
  </p:cSld>
  <p:clrMapOvr>
    <a:masterClrMapping/>
  </p:clrMapOvr>
  <mc:AlternateContent xmlns:mc="http://schemas.openxmlformats.org/markup-compatibility/2006" xmlns:p14="http://schemas.microsoft.com/office/powerpoint/2010/main">
    <mc:Choice Requires="p14">
      <p:transition spd="slow" p14:dur="2000" advTm="44"/>
    </mc:Choice>
    <mc:Fallback xmlns="">
      <p:transition xmlns:p14="http://schemas.microsoft.com/office/powerpoint/2010/main" spd="slow" advTm="44"/>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p:cNvGrpSpPr/>
          <p:nvPr/>
        </p:nvGrpSpPr>
        <p:grpSpPr>
          <a:xfrm>
            <a:off x="2514166" y="2160044"/>
            <a:ext cx="3519512" cy="953316"/>
            <a:chOff x="2514166" y="2160044"/>
            <a:chExt cx="3519512" cy="953316"/>
          </a:xfrm>
          <a:effectLst/>
        </p:grpSpPr>
        <p:cxnSp>
          <p:nvCxnSpPr>
            <p:cNvPr id="38" name="Straight Arrow Connector 37"/>
            <p:cNvCxnSpPr>
              <a:endCxn id="8" idx="4"/>
            </p:cNvCxnSpPr>
            <p:nvPr/>
          </p:nvCxnSpPr>
          <p:spPr>
            <a:xfrm flipH="1" flipV="1">
              <a:off x="2514166" y="2160044"/>
              <a:ext cx="762434" cy="684756"/>
            </a:xfrm>
            <a:prstGeom prst="straightConnector1">
              <a:avLst/>
            </a:prstGeom>
            <a:ln>
              <a:solidFill>
                <a:schemeClr val="tx1"/>
              </a:solidFill>
              <a:prstDash val="dot"/>
              <a:headEnd type="none"/>
              <a:tailEnd type="non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endCxn id="10" idx="4"/>
            </p:cNvCxnSpPr>
            <p:nvPr/>
          </p:nvCxnSpPr>
          <p:spPr>
            <a:xfrm flipV="1">
              <a:off x="4597400" y="2259660"/>
              <a:ext cx="1436278" cy="585140"/>
            </a:xfrm>
            <a:prstGeom prst="straightConnector1">
              <a:avLst/>
            </a:prstGeom>
            <a:ln>
              <a:solidFill>
                <a:schemeClr val="tx1"/>
              </a:solidFill>
              <a:prstDash val="dot"/>
              <a:headEnd type="none"/>
              <a:tailEnd type="none"/>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3003825" y="2744028"/>
              <a:ext cx="2262158" cy="369332"/>
            </a:xfrm>
            <a:prstGeom prst="rect">
              <a:avLst/>
            </a:prstGeom>
            <a:noFill/>
          </p:spPr>
          <p:txBody>
            <a:bodyPr wrap="none" rtlCol="0">
              <a:spAutoFit/>
            </a:bodyPr>
            <a:lstStyle/>
            <a:p>
              <a:r>
                <a:rPr lang="en-US" dirty="0">
                  <a:latin typeface="Helvetica Neue Light"/>
                </a:rPr>
                <a:t>t</a:t>
              </a:r>
              <a:r>
                <a:rPr lang="en-US" dirty="0" smtClean="0">
                  <a:latin typeface="Helvetica Neue Light"/>
                </a:rPr>
                <a:t>wo sources of error</a:t>
              </a:r>
              <a:endParaRPr lang="en-US" dirty="0">
                <a:latin typeface="Helvetica Neue Light"/>
              </a:endParaRPr>
            </a:p>
          </p:txBody>
        </p:sp>
      </p:grpSp>
      <p:grpSp>
        <p:nvGrpSpPr>
          <p:cNvPr id="80" name="Group 79"/>
          <p:cNvGrpSpPr/>
          <p:nvPr/>
        </p:nvGrpSpPr>
        <p:grpSpPr>
          <a:xfrm>
            <a:off x="228601" y="4726058"/>
            <a:ext cx="5257358" cy="1481875"/>
            <a:chOff x="2894564" y="5221331"/>
            <a:chExt cx="5257358" cy="1481875"/>
          </a:xfrm>
          <a:effectLst/>
        </p:grpSpPr>
        <p:grpSp>
          <p:nvGrpSpPr>
            <p:cNvPr id="69" name="Group 68"/>
            <p:cNvGrpSpPr/>
            <p:nvPr/>
          </p:nvGrpSpPr>
          <p:grpSpPr>
            <a:xfrm>
              <a:off x="2894564" y="5934632"/>
              <a:ext cx="4807384" cy="768574"/>
              <a:chOff x="3759200" y="3502440"/>
              <a:chExt cx="4807384" cy="768574"/>
            </a:xfrm>
          </p:grpSpPr>
          <p:sp>
            <p:nvSpPr>
              <p:cNvPr id="52" name="Rounded Rectangle 51"/>
              <p:cNvSpPr/>
              <p:nvPr/>
            </p:nvSpPr>
            <p:spPr>
              <a:xfrm>
                <a:off x="3759200" y="3597912"/>
                <a:ext cx="1143000" cy="617227"/>
              </a:xfrm>
              <a:prstGeom prst="roundRect">
                <a:avLst/>
              </a:prstGeom>
              <a:effectLst/>
            </p:spPr>
            <p:style>
              <a:lnRef idx="1">
                <a:schemeClr val="dk1"/>
              </a:lnRef>
              <a:fillRef idx="3">
                <a:schemeClr val="dk1"/>
              </a:fillRef>
              <a:effectRef idx="2">
                <a:schemeClr val="dk1"/>
              </a:effectRef>
              <a:fontRef idx="minor">
                <a:schemeClr val="lt1"/>
              </a:fontRef>
            </p:style>
            <p:txBody>
              <a:bodyPr rtlCol="0" anchor="ctr"/>
              <a:lstStyle/>
              <a:p>
                <a:pPr algn="ctr"/>
                <a:r>
                  <a:rPr lang="en-US" sz="1400" dirty="0">
                    <a:latin typeface="Helvetica Neue Light"/>
                  </a:rPr>
                  <a:t>Signatures</a:t>
                </a:r>
              </a:p>
            </p:txBody>
          </p:sp>
          <p:sp>
            <p:nvSpPr>
              <p:cNvPr id="54" name="Oval 53"/>
              <p:cNvSpPr/>
              <p:nvPr/>
            </p:nvSpPr>
            <p:spPr>
              <a:xfrm>
                <a:off x="5282330" y="3509014"/>
                <a:ext cx="2007469" cy="762000"/>
              </a:xfrm>
              <a:prstGeom prst="ellipse">
                <a:avLst/>
              </a:prstGeom>
              <a:ln/>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a:latin typeface="Helvetica Neue Light"/>
                  </a:rPr>
                  <a:t>Brute-force approach</a:t>
                </a:r>
              </a:p>
            </p:txBody>
          </p:sp>
          <p:cxnSp>
            <p:nvCxnSpPr>
              <p:cNvPr id="56" name="Straight Arrow Connector 55"/>
              <p:cNvCxnSpPr/>
              <p:nvPr/>
            </p:nvCxnSpPr>
            <p:spPr>
              <a:xfrm>
                <a:off x="4886274" y="3902713"/>
                <a:ext cx="396056"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flipV="1">
                <a:off x="7295772" y="3864730"/>
                <a:ext cx="481732" cy="243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8" name="Rounded Rectangle 57"/>
              <p:cNvSpPr/>
              <p:nvPr/>
            </p:nvSpPr>
            <p:spPr>
              <a:xfrm>
                <a:off x="7791016" y="3502440"/>
                <a:ext cx="775568" cy="678412"/>
              </a:xfrm>
              <a:prstGeom prst="roundRect">
                <a:avLst/>
              </a:prstGeom>
              <a:solidFill>
                <a:srgbClr val="248AEA"/>
              </a:solidFill>
              <a:ln>
                <a:solidFill>
                  <a:srgbClr val="000000"/>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b="1" dirty="0">
                    <a:solidFill>
                      <a:srgbClr val="000000"/>
                    </a:solidFill>
                    <a:latin typeface="Helvetica Neue Light"/>
                  </a:rPr>
                  <a:t>Similar article pairs</a:t>
                </a:r>
              </a:p>
            </p:txBody>
          </p:sp>
        </p:grpSp>
        <p:sp>
          <p:nvSpPr>
            <p:cNvPr id="74" name="Line Callout 2 73"/>
            <p:cNvSpPr/>
            <p:nvPr/>
          </p:nvSpPr>
          <p:spPr>
            <a:xfrm>
              <a:off x="6701714" y="5221331"/>
              <a:ext cx="1450208" cy="445701"/>
            </a:xfrm>
            <a:prstGeom prst="borderCallout2">
              <a:avLst>
                <a:gd name="adj1" fmla="val 100509"/>
                <a:gd name="adj2" fmla="val 43437"/>
                <a:gd name="adj3" fmla="val 149704"/>
                <a:gd name="adj4" fmla="val 60051"/>
                <a:gd name="adj5" fmla="val 165877"/>
                <a:gd name="adj6" fmla="val 64721"/>
              </a:avLst>
            </a:prstGeom>
            <a:solidFill>
              <a:srgbClr val="FCD5B5"/>
            </a:solidFill>
            <a:ln w="19050" cmpd="sng">
              <a:solidFill>
                <a:srgbClr val="595959"/>
              </a:solidFill>
              <a:prstDash val="dot"/>
            </a:ln>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800" b="1" dirty="0" err="1" smtClean="0">
                  <a:latin typeface="Helvetica Neue Light"/>
                  <a:cs typeface="Helvetica Neue Light"/>
                </a:rPr>
                <a:t>upperbound</a:t>
              </a:r>
              <a:endParaRPr lang="en-US" sz="1800" b="1" dirty="0">
                <a:latin typeface="Helvetica Neue Light"/>
                <a:cs typeface="Helvetica Neue Light"/>
              </a:endParaRPr>
            </a:p>
          </p:txBody>
        </p:sp>
      </p:grpSp>
      <p:grpSp>
        <p:nvGrpSpPr>
          <p:cNvPr id="79" name="Group 78"/>
          <p:cNvGrpSpPr/>
          <p:nvPr/>
        </p:nvGrpSpPr>
        <p:grpSpPr>
          <a:xfrm>
            <a:off x="228601" y="3100743"/>
            <a:ext cx="6397253" cy="1310835"/>
            <a:chOff x="2894564" y="3041838"/>
            <a:chExt cx="6397253" cy="1310835"/>
          </a:xfrm>
          <a:effectLst/>
        </p:grpSpPr>
        <p:grpSp>
          <p:nvGrpSpPr>
            <p:cNvPr id="68" name="Group 67"/>
            <p:cNvGrpSpPr/>
            <p:nvPr/>
          </p:nvGrpSpPr>
          <p:grpSpPr>
            <a:xfrm>
              <a:off x="2894564" y="3584099"/>
              <a:ext cx="4730317" cy="768574"/>
              <a:chOff x="3836267" y="5140538"/>
              <a:chExt cx="4730317" cy="768574"/>
            </a:xfrm>
          </p:grpSpPr>
          <p:sp>
            <p:nvSpPr>
              <p:cNvPr id="55" name="Rounded Rectangle 54"/>
              <p:cNvSpPr/>
              <p:nvPr/>
            </p:nvSpPr>
            <p:spPr>
              <a:xfrm>
                <a:off x="3836267" y="5302763"/>
                <a:ext cx="1041399" cy="503131"/>
              </a:xfrm>
              <a:prstGeom prst="roundRect">
                <a:avLst/>
              </a:prstGeom>
              <a:solidFill>
                <a:srgbClr val="D80202"/>
              </a:solidFill>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latin typeface="Helvetica Neue Light"/>
                  </a:rPr>
                  <a:t>document vectors</a:t>
                </a:r>
              </a:p>
            </p:txBody>
          </p:sp>
          <p:sp>
            <p:nvSpPr>
              <p:cNvPr id="63" name="Oval 62"/>
              <p:cNvSpPr/>
              <p:nvPr/>
            </p:nvSpPr>
            <p:spPr>
              <a:xfrm>
                <a:off x="5282330" y="5147112"/>
                <a:ext cx="2007469" cy="762000"/>
              </a:xfrm>
              <a:prstGeom prst="ellipse">
                <a:avLst/>
              </a:prstGeom>
              <a:ln/>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a:latin typeface="Helvetica Neue Light"/>
                  </a:rPr>
                  <a:t>Brute-force approach</a:t>
                </a:r>
              </a:p>
            </p:txBody>
          </p:sp>
          <p:cxnSp>
            <p:nvCxnSpPr>
              <p:cNvPr id="64" name="Straight Arrow Connector 63"/>
              <p:cNvCxnSpPr/>
              <p:nvPr/>
            </p:nvCxnSpPr>
            <p:spPr>
              <a:xfrm>
                <a:off x="4886274" y="5540811"/>
                <a:ext cx="396056"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V="1">
                <a:off x="7295772" y="5502828"/>
                <a:ext cx="481732" cy="243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6" name="Rounded Rectangle 65"/>
              <p:cNvSpPr/>
              <p:nvPr/>
            </p:nvSpPr>
            <p:spPr>
              <a:xfrm>
                <a:off x="7791016" y="5140538"/>
                <a:ext cx="775568" cy="678412"/>
              </a:xfrm>
              <a:prstGeom prst="roundRect">
                <a:avLst/>
              </a:prstGeom>
              <a:solidFill>
                <a:srgbClr val="248AEA"/>
              </a:solidFill>
              <a:ln>
                <a:solidFill>
                  <a:srgbClr val="000000"/>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b="1" dirty="0">
                    <a:solidFill>
                      <a:srgbClr val="000000"/>
                    </a:solidFill>
                    <a:latin typeface="Helvetica Neue Light"/>
                  </a:rPr>
                  <a:t>Similar article pairs</a:t>
                </a:r>
              </a:p>
            </p:txBody>
          </p:sp>
        </p:grpSp>
        <p:sp>
          <p:nvSpPr>
            <p:cNvPr id="75" name="Line Callout 2 74"/>
            <p:cNvSpPr/>
            <p:nvPr/>
          </p:nvSpPr>
          <p:spPr>
            <a:xfrm>
              <a:off x="7818617" y="3041838"/>
              <a:ext cx="1473200" cy="463471"/>
            </a:xfrm>
            <a:prstGeom prst="borderCallout2">
              <a:avLst>
                <a:gd name="adj1" fmla="val 106499"/>
                <a:gd name="adj2" fmla="val 39031"/>
                <a:gd name="adj3" fmla="val 142033"/>
                <a:gd name="adj4" fmla="val 32397"/>
                <a:gd name="adj5" fmla="val 143758"/>
                <a:gd name="adj6" fmla="val -13814"/>
              </a:avLst>
            </a:prstGeom>
            <a:solidFill>
              <a:srgbClr val="FCD5B5"/>
            </a:solidFill>
            <a:ln w="19050" cmpd="sng">
              <a:solidFill>
                <a:srgbClr val="595959"/>
              </a:solidFill>
              <a:prstDash val="dot"/>
            </a:ln>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800" b="1" dirty="0">
                  <a:latin typeface="Helvetica Neue Light"/>
                  <a:cs typeface="Helvetica Neue Light"/>
                </a:rPr>
                <a:t>ground truth</a:t>
              </a:r>
            </a:p>
          </p:txBody>
        </p:sp>
      </p:grpSp>
      <p:grpSp>
        <p:nvGrpSpPr>
          <p:cNvPr id="4" name="Group 3"/>
          <p:cNvGrpSpPr/>
          <p:nvPr/>
        </p:nvGrpSpPr>
        <p:grpSpPr>
          <a:xfrm>
            <a:off x="228601" y="1303966"/>
            <a:ext cx="7918917" cy="1569488"/>
            <a:chOff x="228601" y="1303966"/>
            <a:chExt cx="7918917" cy="1569488"/>
          </a:xfrm>
        </p:grpSpPr>
        <p:sp>
          <p:nvSpPr>
            <p:cNvPr id="6" name="Rounded Rectangle 5"/>
            <p:cNvSpPr/>
            <p:nvPr/>
          </p:nvSpPr>
          <p:spPr>
            <a:xfrm>
              <a:off x="3759200" y="1473200"/>
              <a:ext cx="1143000" cy="617227"/>
            </a:xfrm>
            <a:prstGeom prst="roundRect">
              <a:avLst/>
            </a:prstGeom>
            <a:effectLst/>
          </p:spPr>
          <p:style>
            <a:lnRef idx="1">
              <a:schemeClr val="dk1"/>
            </a:lnRef>
            <a:fillRef idx="3">
              <a:schemeClr val="dk1"/>
            </a:fillRef>
            <a:effectRef idx="2">
              <a:schemeClr val="dk1"/>
            </a:effectRef>
            <a:fontRef idx="minor">
              <a:schemeClr val="lt1"/>
            </a:fontRef>
          </p:style>
          <p:txBody>
            <a:bodyPr lIns="91432" tIns="45716" rIns="91432" bIns="45716" rtlCol="0" anchor="ctr"/>
            <a:lstStyle/>
            <a:p>
              <a:pPr algn="ctr"/>
              <a:r>
                <a:rPr lang="en-US" sz="1400" dirty="0">
                  <a:latin typeface="Helvetica Neue Light"/>
                </a:rPr>
                <a:t>Signatures</a:t>
              </a:r>
            </a:p>
          </p:txBody>
        </p:sp>
        <p:sp>
          <p:nvSpPr>
            <p:cNvPr id="8" name="Oval 7"/>
            <p:cNvSpPr/>
            <p:nvPr/>
          </p:nvSpPr>
          <p:spPr>
            <a:xfrm>
              <a:off x="1650131" y="1403582"/>
              <a:ext cx="1728069" cy="756463"/>
            </a:xfrm>
            <a:prstGeom prst="ellipse">
              <a:avLst/>
            </a:prstGeom>
            <a:ln/>
            <a:effectLst/>
          </p:spPr>
          <p:style>
            <a:lnRef idx="1">
              <a:schemeClr val="dk1"/>
            </a:lnRef>
            <a:fillRef idx="2">
              <a:schemeClr val="dk1"/>
            </a:fillRef>
            <a:effectRef idx="1">
              <a:schemeClr val="dk1"/>
            </a:effectRef>
            <a:fontRef idx="minor">
              <a:schemeClr val="dk1"/>
            </a:fontRef>
          </p:style>
          <p:txBody>
            <a:bodyPr lIns="91432" tIns="45716" rIns="91432" bIns="45716" rtlCol="0" anchor="ctr"/>
            <a:lstStyle/>
            <a:p>
              <a:pPr algn="ctr"/>
              <a:r>
                <a:rPr lang="en-US" sz="1600" dirty="0">
                  <a:latin typeface="Helvetica Neue Light"/>
                </a:rPr>
                <a:t>Signature generation</a:t>
              </a:r>
            </a:p>
          </p:txBody>
        </p:sp>
        <p:cxnSp>
          <p:nvCxnSpPr>
            <p:cNvPr id="9" name="Straight Arrow Connector 8"/>
            <p:cNvCxnSpPr>
              <a:stCxn id="8" idx="6"/>
              <a:endCxn id="6" idx="1"/>
            </p:cNvCxnSpPr>
            <p:nvPr/>
          </p:nvCxnSpPr>
          <p:spPr>
            <a:xfrm>
              <a:off x="3378200" y="1781813"/>
              <a:ext cx="381000"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5298256" y="1303966"/>
              <a:ext cx="1470844" cy="955695"/>
            </a:xfrm>
            <a:prstGeom prst="ellipse">
              <a:avLst/>
            </a:prstGeom>
            <a:ln/>
            <a:effectLst/>
          </p:spPr>
          <p:style>
            <a:lnRef idx="1">
              <a:schemeClr val="dk1"/>
            </a:lnRef>
            <a:fillRef idx="2">
              <a:schemeClr val="dk1"/>
            </a:fillRef>
            <a:effectRef idx="1">
              <a:schemeClr val="dk1"/>
            </a:effectRef>
            <a:fontRef idx="minor">
              <a:schemeClr val="dk1"/>
            </a:fontRef>
          </p:style>
          <p:txBody>
            <a:bodyPr lIns="91432" tIns="45716" rIns="91432" bIns="45716" rtlCol="0" anchor="ctr"/>
            <a:lstStyle/>
            <a:p>
              <a:pPr algn="ctr"/>
              <a:r>
                <a:rPr lang="en-US" sz="1600" dirty="0">
                  <a:latin typeface="Helvetica Neue Light"/>
                </a:rPr>
                <a:t>Sliding </a:t>
              </a:r>
            </a:p>
            <a:p>
              <a:pPr algn="ctr"/>
              <a:r>
                <a:rPr lang="en-US" sz="1600" dirty="0">
                  <a:latin typeface="Helvetica Neue Light"/>
                </a:rPr>
                <a:t>window</a:t>
              </a:r>
            </a:p>
            <a:p>
              <a:pPr algn="ctr"/>
              <a:r>
                <a:rPr lang="en-US" sz="1600" dirty="0">
                  <a:latin typeface="Helvetica Neue Light"/>
                </a:rPr>
                <a:t>algorithm</a:t>
              </a:r>
            </a:p>
          </p:txBody>
        </p:sp>
        <p:cxnSp>
          <p:nvCxnSpPr>
            <p:cNvPr id="11" name="Straight Arrow Connector 10"/>
            <p:cNvCxnSpPr>
              <a:stCxn id="6" idx="3"/>
              <a:endCxn id="10" idx="2"/>
            </p:cNvCxnSpPr>
            <p:nvPr/>
          </p:nvCxnSpPr>
          <p:spPr>
            <a:xfrm>
              <a:off x="4902200" y="1781813"/>
              <a:ext cx="396056"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31" idx="3"/>
              <a:endCxn id="8" idx="2"/>
            </p:cNvCxnSpPr>
            <p:nvPr/>
          </p:nvCxnSpPr>
          <p:spPr>
            <a:xfrm>
              <a:off x="1269999" y="1780435"/>
              <a:ext cx="380132" cy="137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1" name="Rounded Rectangle 30"/>
            <p:cNvSpPr/>
            <p:nvPr/>
          </p:nvSpPr>
          <p:spPr>
            <a:xfrm>
              <a:off x="228601" y="1528870"/>
              <a:ext cx="1041399" cy="503131"/>
            </a:xfrm>
            <a:prstGeom prst="roundRect">
              <a:avLst/>
            </a:prstGeom>
            <a:solidFill>
              <a:srgbClr val="D80202"/>
            </a:solidFill>
            <a:effectLst/>
          </p:spPr>
          <p:style>
            <a:lnRef idx="2">
              <a:schemeClr val="accent2">
                <a:shade val="50000"/>
              </a:schemeClr>
            </a:lnRef>
            <a:fillRef idx="1">
              <a:schemeClr val="accent2"/>
            </a:fillRef>
            <a:effectRef idx="0">
              <a:schemeClr val="accent2"/>
            </a:effectRef>
            <a:fontRef idx="minor">
              <a:schemeClr val="lt1"/>
            </a:fontRef>
          </p:style>
          <p:txBody>
            <a:bodyPr lIns="91432" tIns="45716" rIns="91432" bIns="45716" rtlCol="0" anchor="ctr"/>
            <a:lstStyle/>
            <a:p>
              <a:pPr algn="ctr"/>
              <a:r>
                <a:rPr lang="en-US" sz="1400" dirty="0">
                  <a:latin typeface="Helvetica Neue Light"/>
                </a:rPr>
                <a:t>document vectors</a:t>
              </a:r>
            </a:p>
          </p:txBody>
        </p:sp>
        <p:cxnSp>
          <p:nvCxnSpPr>
            <p:cNvPr id="34" name="Straight Arrow Connector 33"/>
            <p:cNvCxnSpPr/>
            <p:nvPr/>
          </p:nvCxnSpPr>
          <p:spPr>
            <a:xfrm flipV="1">
              <a:off x="6769100" y="1779379"/>
              <a:ext cx="481732" cy="243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5" name="Rounded Rectangle 34"/>
            <p:cNvSpPr/>
            <p:nvPr/>
          </p:nvSpPr>
          <p:spPr>
            <a:xfrm>
              <a:off x="7250832" y="1417088"/>
              <a:ext cx="775568" cy="678412"/>
            </a:xfrm>
            <a:prstGeom prst="roundRect">
              <a:avLst/>
            </a:prstGeom>
            <a:solidFill>
              <a:srgbClr val="248AEA"/>
            </a:solidFill>
            <a:ln>
              <a:solidFill>
                <a:srgbClr val="000000"/>
              </a:solidFill>
            </a:ln>
            <a:effectLst/>
          </p:spPr>
          <p:style>
            <a:lnRef idx="1">
              <a:schemeClr val="accent3"/>
            </a:lnRef>
            <a:fillRef idx="3">
              <a:schemeClr val="accent3"/>
            </a:fillRef>
            <a:effectRef idx="2">
              <a:schemeClr val="accent3"/>
            </a:effectRef>
            <a:fontRef idx="minor">
              <a:schemeClr val="lt1"/>
            </a:fontRef>
          </p:style>
          <p:txBody>
            <a:bodyPr lIns="91432" tIns="45716" rIns="91432" bIns="45716" rtlCol="0" anchor="ctr"/>
            <a:lstStyle/>
            <a:p>
              <a:pPr algn="ctr"/>
              <a:r>
                <a:rPr lang="en-US" sz="1400" b="1" dirty="0">
                  <a:solidFill>
                    <a:srgbClr val="000000"/>
                  </a:solidFill>
                  <a:latin typeface="Helvetica Neue Light"/>
                </a:rPr>
                <a:t>Similar article pairs</a:t>
              </a:r>
            </a:p>
          </p:txBody>
        </p:sp>
        <p:sp>
          <p:nvSpPr>
            <p:cNvPr id="78" name="Line Callout 2 77"/>
            <p:cNvSpPr/>
            <p:nvPr/>
          </p:nvSpPr>
          <p:spPr>
            <a:xfrm>
              <a:off x="7033218" y="2278539"/>
              <a:ext cx="1114300" cy="594915"/>
            </a:xfrm>
            <a:prstGeom prst="borderCallout2">
              <a:avLst>
                <a:gd name="adj1" fmla="val 6579"/>
                <a:gd name="adj2" fmla="val 39862"/>
                <a:gd name="adj3" fmla="val -21744"/>
                <a:gd name="adj4" fmla="val 42353"/>
                <a:gd name="adj5" fmla="val -29277"/>
                <a:gd name="adj6" fmla="val 50194"/>
              </a:avLst>
            </a:prstGeom>
            <a:solidFill>
              <a:srgbClr val="FCD5B5"/>
            </a:solidFill>
            <a:ln w="19050" cmpd="sng">
              <a:solidFill>
                <a:srgbClr val="595959"/>
              </a:solidFill>
              <a:prstDash val="dot"/>
            </a:ln>
            <a:effectLst/>
          </p:spPr>
          <p:style>
            <a:lnRef idx="2">
              <a:schemeClr val="dk1"/>
            </a:lnRef>
            <a:fillRef idx="1">
              <a:schemeClr val="lt1"/>
            </a:fillRef>
            <a:effectRef idx="0">
              <a:schemeClr val="dk1"/>
            </a:effectRef>
            <a:fontRef idx="minor">
              <a:schemeClr val="dk1"/>
            </a:fontRef>
          </p:style>
          <p:txBody>
            <a:bodyPr lIns="91432" tIns="45716" rIns="91432" bIns="45716" rtlCol="0" anchor="ctr"/>
            <a:lstStyle/>
            <a:p>
              <a:pPr algn="ctr"/>
              <a:r>
                <a:rPr lang="en-US" sz="1800" b="1" dirty="0">
                  <a:latin typeface="Helvetica Neue Light"/>
                  <a:cs typeface="Helvetica Neue Light"/>
                </a:rPr>
                <a:t>algorithm output</a:t>
              </a:r>
            </a:p>
          </p:txBody>
        </p:sp>
      </p:grpSp>
      <p:sp>
        <p:nvSpPr>
          <p:cNvPr id="40" name="Title 1"/>
          <p:cNvSpPr>
            <a:spLocks noGrp="1"/>
          </p:cNvSpPr>
          <p:nvPr>
            <p:ph type="title"/>
          </p:nvPr>
        </p:nvSpPr>
        <p:spPr>
          <a:xfrm>
            <a:off x="429217" y="84263"/>
            <a:ext cx="8229600" cy="951371"/>
          </a:xfrm>
          <a:effectLst/>
        </p:spPr>
        <p:txBody>
          <a:bodyPr>
            <a:normAutofit/>
          </a:bodyPr>
          <a:lstStyle/>
          <a:p>
            <a:pPr algn="l"/>
            <a:r>
              <a:rPr lang="en-US" dirty="0" smtClean="0"/>
              <a:t>Evaluation</a:t>
            </a:r>
            <a:endParaRPr lang="en-US" sz="2400" dirty="0"/>
          </a:p>
        </p:txBody>
      </p:sp>
      <p:sp>
        <p:nvSpPr>
          <p:cNvPr id="37" name="Slide Number Placeholder 2"/>
          <p:cNvSpPr>
            <a:spLocks noGrp="1"/>
          </p:cNvSpPr>
          <p:nvPr>
            <p:ph type="sldNum" sz="quarter" idx="4"/>
          </p:nvPr>
        </p:nvSpPr>
        <p:spPr>
          <a:xfrm>
            <a:off x="7010400" y="6356350"/>
            <a:ext cx="2133600" cy="365125"/>
          </a:xfrm>
          <a:prstGeom prst="rect">
            <a:avLst/>
          </a:prstGeom>
        </p:spPr>
        <p:txBody>
          <a:bodyPr/>
          <a:lstStyle/>
          <a:p>
            <a:fld id="{F3D397F9-2499-E244-8D41-F28B228DBCAE}" type="slidenum">
              <a:rPr lang="en-US" smtClean="0"/>
              <a:pPr/>
              <a:t>22</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2831803113"/>
              </p:ext>
            </p:extLst>
          </p:nvPr>
        </p:nvGraphicFramePr>
        <p:xfrm>
          <a:off x="5728010" y="5047991"/>
          <a:ext cx="3313804" cy="1169578"/>
        </p:xfrm>
        <a:graphic>
          <a:graphicData uri="http://schemas.openxmlformats.org/presentationml/2006/ole">
            <mc:AlternateContent xmlns:mc="http://schemas.openxmlformats.org/markup-compatibility/2006">
              <mc:Choice xmlns:v="urn:schemas-microsoft-com:vml" Requires="v">
                <p:oleObj spid="_x0000_s24693" name="Equation" r:id="rId4" imgW="2159000" imgH="762000" progId="Equation.3">
                  <p:embed/>
                </p:oleObj>
              </mc:Choice>
              <mc:Fallback>
                <p:oleObj name="Equation" r:id="rId4" imgW="2159000" imgH="762000" progId="Equation.3">
                  <p:embed/>
                  <p:pic>
                    <p:nvPicPr>
                      <p:cNvPr id="0" name=""/>
                      <p:cNvPicPr/>
                      <p:nvPr/>
                    </p:nvPicPr>
                    <p:blipFill>
                      <a:blip r:embed="rId5"/>
                      <a:stretch>
                        <a:fillRect/>
                      </a:stretch>
                    </p:blipFill>
                    <p:spPr>
                      <a:xfrm>
                        <a:off x="5728010" y="5047991"/>
                        <a:ext cx="3313804" cy="1169578"/>
                      </a:xfrm>
                      <a:prstGeom prst="rect">
                        <a:avLst/>
                      </a:prstGeom>
                      <a:ln w="12700" cmpd="sng">
                        <a:solidFill>
                          <a:schemeClr val="tx1"/>
                        </a:solidFill>
                      </a:ln>
                    </p:spPr>
                  </p:pic>
                </p:oleObj>
              </mc:Fallback>
            </mc:AlternateContent>
          </a:graphicData>
        </a:graphic>
      </p:graphicFrame>
    </p:spTree>
    <p:extLst>
      <p:ext uri="{BB962C8B-B14F-4D97-AF65-F5344CB8AC3E}">
        <p14:creationId xmlns:p14="http://schemas.microsoft.com/office/powerpoint/2010/main" val="216321696"/>
      </p:ext>
    </p:extLst>
  </p:cSld>
  <p:clrMapOvr>
    <a:masterClrMapping/>
  </p:clrMapOvr>
  <mc:AlternateContent xmlns:mc="http://schemas.openxmlformats.org/markup-compatibility/2006" xmlns:p14="http://schemas.microsoft.com/office/powerpoint/2010/main">
    <mc:Choice Requires="p14">
      <p:transition spd="slow" p14:dur="2000" advTm="64"/>
    </mc:Choice>
    <mc:Fallback xmlns="">
      <p:transition xmlns:p14="http://schemas.microsoft.com/office/powerpoint/2010/main" spd="slow" advTm="6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tradeoffall.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416" y="951335"/>
            <a:ext cx="8228571" cy="5760000"/>
          </a:xfrm>
          <a:prstGeom prst="rect">
            <a:avLst/>
          </a:prstGeom>
        </p:spPr>
      </p:pic>
      <p:pic>
        <p:nvPicPr>
          <p:cNvPr id="49" name="Picture 48" descr="tradeoff500.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416" y="951335"/>
            <a:ext cx="8228571" cy="5760000"/>
          </a:xfrm>
          <a:prstGeom prst="rect">
            <a:avLst/>
          </a:prstGeom>
        </p:spPr>
      </p:pic>
      <p:pic>
        <p:nvPicPr>
          <p:cNvPr id="50" name="Picture 49" descr="tradeoff500+1500.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416" y="951335"/>
            <a:ext cx="8228571" cy="5760000"/>
          </a:xfrm>
          <a:prstGeom prst="rect">
            <a:avLst/>
          </a:prstGeom>
        </p:spPr>
      </p:pic>
      <p:sp>
        <p:nvSpPr>
          <p:cNvPr id="20" name="Title 1"/>
          <p:cNvSpPr>
            <a:spLocks noGrp="1"/>
          </p:cNvSpPr>
          <p:nvPr>
            <p:ph type="title"/>
          </p:nvPr>
        </p:nvSpPr>
        <p:spPr>
          <a:xfrm>
            <a:off x="429217" y="84263"/>
            <a:ext cx="8229600" cy="951371"/>
          </a:xfrm>
        </p:spPr>
        <p:txBody>
          <a:bodyPr>
            <a:normAutofit/>
          </a:bodyPr>
          <a:lstStyle/>
          <a:p>
            <a:pPr algn="l"/>
            <a:r>
              <a:rPr lang="en-US" dirty="0" smtClean="0"/>
              <a:t>Evaluation</a:t>
            </a:r>
            <a:endParaRPr lang="en-US" sz="2400" dirty="0"/>
          </a:p>
        </p:txBody>
      </p:sp>
      <p:sp>
        <p:nvSpPr>
          <p:cNvPr id="3" name="Slide Number Placeholder 2"/>
          <p:cNvSpPr>
            <a:spLocks noGrp="1"/>
          </p:cNvSpPr>
          <p:nvPr>
            <p:ph type="sldNum" sz="quarter" idx="4"/>
          </p:nvPr>
        </p:nvSpPr>
        <p:spPr>
          <a:xfrm>
            <a:off x="7010400" y="6356350"/>
            <a:ext cx="2133600" cy="365125"/>
          </a:xfrm>
          <a:prstGeom prst="rect">
            <a:avLst/>
          </a:prstGeom>
        </p:spPr>
        <p:txBody>
          <a:bodyPr/>
          <a:lstStyle/>
          <a:p>
            <a:fld id="{F3D397F9-2499-E244-8D41-F28B228DBCAE}" type="slidenum">
              <a:rPr lang="en-US" smtClean="0"/>
              <a:pPr/>
              <a:t>23</a:t>
            </a:fld>
            <a:endParaRPr lang="en-US"/>
          </a:p>
        </p:txBody>
      </p:sp>
      <p:cxnSp>
        <p:nvCxnSpPr>
          <p:cNvPr id="28" name="Straight Arrow Connector 27"/>
          <p:cNvCxnSpPr/>
          <p:nvPr/>
        </p:nvCxnSpPr>
        <p:spPr>
          <a:xfrm flipH="1" flipV="1">
            <a:off x="707775" y="2636913"/>
            <a:ext cx="720080" cy="1681717"/>
          </a:xfrm>
          <a:prstGeom prst="straightConnector1">
            <a:avLst/>
          </a:prstGeom>
          <a:ln w="28575" cmpd="sng">
            <a:solidFill>
              <a:srgbClr val="0000FF"/>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4029661" y="1798216"/>
            <a:ext cx="1008112" cy="1548176"/>
          </a:xfrm>
          <a:prstGeom prst="straightConnector1">
            <a:avLst/>
          </a:prstGeom>
          <a:ln w="28575" cmpd="sng">
            <a:solidFill>
              <a:srgbClr val="0000FF"/>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45156" y="2005970"/>
            <a:ext cx="1224136" cy="584767"/>
          </a:xfrm>
          <a:prstGeom prst="rect">
            <a:avLst/>
          </a:prstGeom>
          <a:noFill/>
          <a:ln w="28575" cmpd="sng">
            <a:noFill/>
          </a:ln>
          <a:effectLst/>
        </p:spPr>
        <p:txBody>
          <a:bodyPr wrap="square" lIns="91432" tIns="45716" rIns="91432" bIns="45716" rtlCol="0">
            <a:spAutoFit/>
          </a:bodyPr>
          <a:lstStyle/>
          <a:p>
            <a:r>
              <a:rPr lang="en-US" sz="1600" b="1" dirty="0">
                <a:solidFill>
                  <a:srgbClr val="0000FF"/>
                </a:solidFill>
                <a:latin typeface="Helvetica Neue Light"/>
                <a:cs typeface="Helvetica Neue Light"/>
              </a:rPr>
              <a:t>95% recall</a:t>
            </a:r>
          </a:p>
          <a:p>
            <a:r>
              <a:rPr lang="en-US" sz="1600" b="1" dirty="0">
                <a:solidFill>
                  <a:srgbClr val="0000FF"/>
                </a:solidFill>
                <a:latin typeface="Helvetica Neue Light"/>
                <a:cs typeface="Helvetica Neue Light"/>
              </a:rPr>
              <a:t>39% cost</a:t>
            </a:r>
          </a:p>
        </p:txBody>
      </p:sp>
      <p:sp>
        <p:nvSpPr>
          <p:cNvPr id="31" name="TextBox 30"/>
          <p:cNvSpPr txBox="1"/>
          <p:nvPr/>
        </p:nvSpPr>
        <p:spPr>
          <a:xfrm>
            <a:off x="5002595" y="3145324"/>
            <a:ext cx="1224136" cy="584767"/>
          </a:xfrm>
          <a:prstGeom prst="rect">
            <a:avLst/>
          </a:prstGeom>
          <a:noFill/>
          <a:ln w="28575" cmpd="sng">
            <a:noFill/>
          </a:ln>
          <a:effectLst/>
        </p:spPr>
        <p:txBody>
          <a:bodyPr wrap="square" lIns="91432" tIns="45716" rIns="91432" bIns="45716" rtlCol="0">
            <a:spAutoFit/>
          </a:bodyPr>
          <a:lstStyle/>
          <a:p>
            <a:r>
              <a:rPr lang="en-US" sz="1600" b="1" dirty="0" smtClean="0">
                <a:solidFill>
                  <a:srgbClr val="0000FF"/>
                </a:solidFill>
                <a:latin typeface="Helvetica Neue Light"/>
                <a:cs typeface="Helvetica Neue Light"/>
              </a:rPr>
              <a:t>99% recall</a:t>
            </a:r>
          </a:p>
          <a:p>
            <a:r>
              <a:rPr lang="en-US" sz="1600" b="1" dirty="0" smtClean="0">
                <a:solidFill>
                  <a:srgbClr val="0000FF"/>
                </a:solidFill>
                <a:latin typeface="Helvetica Neue Light"/>
                <a:cs typeface="Helvetica Neue Light"/>
              </a:rPr>
              <a:t>70% cost</a:t>
            </a:r>
            <a:endParaRPr lang="en-US" sz="1600" b="1" dirty="0">
              <a:solidFill>
                <a:srgbClr val="0000FF"/>
              </a:solidFill>
              <a:latin typeface="Helvetica Neue Light"/>
              <a:cs typeface="Helvetica Neue Light"/>
            </a:endParaRPr>
          </a:p>
        </p:txBody>
      </p:sp>
      <p:cxnSp>
        <p:nvCxnSpPr>
          <p:cNvPr id="36" name="Straight Arrow Connector 35"/>
          <p:cNvCxnSpPr/>
          <p:nvPr/>
        </p:nvCxnSpPr>
        <p:spPr>
          <a:xfrm>
            <a:off x="1523696" y="4318629"/>
            <a:ext cx="1512168" cy="360040"/>
          </a:xfrm>
          <a:prstGeom prst="straightConnector1">
            <a:avLst/>
          </a:prstGeom>
          <a:ln w="28575" cmpd="sng">
            <a:solidFill>
              <a:srgbClr val="FF0000"/>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3059485" y="4581128"/>
            <a:ext cx="1108588" cy="584767"/>
          </a:xfrm>
          <a:prstGeom prst="rect">
            <a:avLst/>
          </a:prstGeom>
          <a:noFill/>
          <a:ln w="28575" cmpd="sng">
            <a:noFill/>
          </a:ln>
          <a:effectLst/>
        </p:spPr>
        <p:txBody>
          <a:bodyPr wrap="none" lIns="91432" tIns="45716" rIns="91432" bIns="45716" rtlCol="0">
            <a:spAutoFit/>
          </a:bodyPr>
          <a:lstStyle/>
          <a:p>
            <a:r>
              <a:rPr lang="en-US" sz="1600" b="1" dirty="0">
                <a:solidFill>
                  <a:srgbClr val="FF0000"/>
                </a:solidFill>
                <a:latin typeface="Helvetica Neue Light"/>
                <a:cs typeface="Helvetica Neue Light"/>
              </a:rPr>
              <a:t>95% recall</a:t>
            </a:r>
          </a:p>
          <a:p>
            <a:r>
              <a:rPr lang="en-US" sz="1600" b="1" dirty="0">
                <a:solidFill>
                  <a:srgbClr val="FF0000"/>
                </a:solidFill>
                <a:latin typeface="Helvetica Neue Light"/>
                <a:cs typeface="Helvetica Neue Light"/>
              </a:rPr>
              <a:t>40% cost</a:t>
            </a:r>
          </a:p>
        </p:txBody>
      </p:sp>
      <p:cxnSp>
        <p:nvCxnSpPr>
          <p:cNvPr id="42" name="Straight Arrow Connector 41"/>
          <p:cNvCxnSpPr/>
          <p:nvPr/>
        </p:nvCxnSpPr>
        <p:spPr>
          <a:xfrm>
            <a:off x="3274403" y="1772816"/>
            <a:ext cx="393128" cy="1728192"/>
          </a:xfrm>
          <a:prstGeom prst="straightConnector1">
            <a:avLst/>
          </a:prstGeom>
          <a:ln w="28575" cmpd="sng">
            <a:solidFill>
              <a:srgbClr val="FF0000"/>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3562988" y="3573016"/>
            <a:ext cx="1108588" cy="584767"/>
          </a:xfrm>
          <a:prstGeom prst="rect">
            <a:avLst/>
          </a:prstGeom>
          <a:noFill/>
          <a:ln w="28575" cmpd="sng">
            <a:noFill/>
          </a:ln>
          <a:effectLst/>
        </p:spPr>
        <p:txBody>
          <a:bodyPr wrap="none" lIns="91432" tIns="45716" rIns="91432" bIns="45716" rtlCol="0">
            <a:spAutoFit/>
          </a:bodyPr>
          <a:lstStyle/>
          <a:p>
            <a:r>
              <a:rPr lang="en-US" sz="1600" b="1" dirty="0">
                <a:solidFill>
                  <a:srgbClr val="FF0000"/>
                </a:solidFill>
                <a:latin typeface="Helvetica Neue Light"/>
                <a:cs typeface="Helvetica Neue Light"/>
              </a:rPr>
              <a:t>99% recall</a:t>
            </a:r>
          </a:p>
          <a:p>
            <a:r>
              <a:rPr lang="en-US" sz="1600" b="1" dirty="0">
                <a:solidFill>
                  <a:srgbClr val="FF0000"/>
                </a:solidFill>
                <a:latin typeface="Helvetica Neue Light"/>
                <a:cs typeface="Helvetica Neue Light"/>
              </a:rPr>
              <a:t>62% cost</a:t>
            </a:r>
          </a:p>
        </p:txBody>
      </p:sp>
      <p:sp>
        <p:nvSpPr>
          <p:cNvPr id="74" name="TextBox 73"/>
          <p:cNvSpPr txBox="1"/>
          <p:nvPr/>
        </p:nvSpPr>
        <p:spPr>
          <a:xfrm>
            <a:off x="6428090" y="484561"/>
            <a:ext cx="2648883" cy="584767"/>
          </a:xfrm>
          <a:prstGeom prst="rect">
            <a:avLst/>
          </a:prstGeom>
          <a:noFill/>
        </p:spPr>
        <p:txBody>
          <a:bodyPr wrap="none" lIns="91432" tIns="45716" rIns="91432" bIns="45716" rtlCol="0">
            <a:spAutoFit/>
          </a:bodyPr>
          <a:lstStyle/>
          <a:p>
            <a:r>
              <a:rPr lang="en-US" sz="1600" dirty="0" smtClean="0">
                <a:solidFill>
                  <a:srgbClr val="000000"/>
                </a:solidFill>
                <a:latin typeface="Helvetica Neue Light"/>
                <a:cs typeface="Helvetica Neue Light"/>
              </a:rPr>
              <a:t>100% recall</a:t>
            </a:r>
          </a:p>
          <a:p>
            <a:r>
              <a:rPr lang="en-US" sz="1600" dirty="0" smtClean="0">
                <a:solidFill>
                  <a:srgbClr val="000000"/>
                </a:solidFill>
                <a:latin typeface="Helvetica Neue Light"/>
                <a:cs typeface="Helvetica Neue Light"/>
              </a:rPr>
              <a:t>no </a:t>
            </a:r>
            <a:r>
              <a:rPr lang="en-US" sz="1600" dirty="0">
                <a:solidFill>
                  <a:srgbClr val="000000"/>
                </a:solidFill>
                <a:latin typeface="Helvetica Neue Light"/>
                <a:cs typeface="Helvetica Neue Light"/>
              </a:rPr>
              <a:t>savings = no free lunch!</a:t>
            </a:r>
          </a:p>
        </p:txBody>
      </p:sp>
    </p:spTree>
    <p:custDataLst>
      <p:tags r:id="rId1"/>
    </p:custDataLst>
    <p:extLst>
      <p:ext uri="{BB962C8B-B14F-4D97-AF65-F5344CB8AC3E}">
        <p14:creationId xmlns:p14="http://schemas.microsoft.com/office/powerpoint/2010/main" val="2919621058"/>
      </p:ext>
    </p:extLst>
  </p:cSld>
  <p:clrMapOvr>
    <a:masterClrMapping/>
  </p:clrMapOvr>
  <mc:AlternateContent xmlns:mc="http://schemas.openxmlformats.org/markup-compatibility/2006" xmlns:p14="http://schemas.microsoft.com/office/powerpoint/2010/main">
    <mc:Choice Requires="p14">
      <p:transition spd="slow" p14:dur="2000" advTm="567"/>
    </mc:Choice>
    <mc:Fallback xmlns="">
      <p:transition xmlns:p14="http://schemas.microsoft.com/office/powerpoint/2010/main" spd="slow" advTm="56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4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40"/>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31"/>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9"/>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5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1" grpId="1"/>
      <p:bldP spid="40" grpId="0"/>
      <p:bldP spid="40" grpId="1"/>
      <p:bldP spid="45" grpId="0"/>
      <p:bldP spid="7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Outline</a:t>
            </a:r>
          </a:p>
        </p:txBody>
      </p:sp>
      <p:sp>
        <p:nvSpPr>
          <p:cNvPr id="3" name="Content Placeholder 2"/>
          <p:cNvSpPr>
            <a:spLocks noGrp="1"/>
          </p:cNvSpPr>
          <p:nvPr>
            <p:ph idx="1"/>
          </p:nvPr>
        </p:nvSpPr>
        <p:spPr>
          <a:xfrm>
            <a:off x="330200" y="1752600"/>
            <a:ext cx="8356600" cy="5105400"/>
          </a:xfrm>
        </p:spPr>
        <p:txBody>
          <a:bodyPr wrap="square">
            <a:noAutofit/>
          </a:bodyPr>
          <a:lstStyle/>
          <a:p>
            <a:r>
              <a:rPr lang="en-US" sz="2400" dirty="0">
                <a:solidFill>
                  <a:srgbClr val="000000"/>
                </a:solidFill>
              </a:rPr>
              <a:t>Introduction</a:t>
            </a:r>
          </a:p>
          <a:p>
            <a:r>
              <a:rPr lang="en-US" sz="2400" dirty="0" smtClean="0">
                <a:solidFill>
                  <a:srgbClr val="000000"/>
                </a:solidFill>
              </a:rPr>
              <a:t>Searching to </a:t>
            </a:r>
            <a:r>
              <a:rPr lang="en-US" sz="2400" dirty="0" smtClean="0"/>
              <a:t>Translate (</a:t>
            </a:r>
            <a:r>
              <a:rPr lang="en-US" sz="2400" b="1" dirty="0" smtClean="0"/>
              <a:t>IR</a:t>
            </a:r>
            <a:r>
              <a:rPr lang="en-US" sz="2400" dirty="0" smtClean="0"/>
              <a:t> </a:t>
            </a:r>
            <a:r>
              <a:rPr lang="en-US" sz="2400" dirty="0">
                <a:latin typeface="Wingdings"/>
                <a:ea typeface="Wingdings"/>
                <a:cs typeface="Wingdings"/>
                <a:sym typeface="Wingdings"/>
              </a:rPr>
              <a:t></a:t>
            </a:r>
            <a:r>
              <a:rPr lang="en-US" sz="2400" dirty="0"/>
              <a:t> </a:t>
            </a:r>
            <a:r>
              <a:rPr lang="en-US" sz="2400" b="1" dirty="0" smtClean="0"/>
              <a:t>MT</a:t>
            </a:r>
            <a:r>
              <a:rPr lang="en-US" sz="2400" dirty="0" smtClean="0"/>
              <a:t>)</a:t>
            </a:r>
          </a:p>
          <a:p>
            <a:pPr lvl="1">
              <a:spcBef>
                <a:spcPts val="1000"/>
              </a:spcBef>
              <a:buFont typeface="Lucida Grande"/>
              <a:buChar char="-"/>
            </a:pPr>
            <a:r>
              <a:rPr lang="en-US" sz="2000" dirty="0" smtClean="0">
                <a:solidFill>
                  <a:srgbClr val="000000"/>
                </a:solidFill>
              </a:rPr>
              <a:t>Cross</a:t>
            </a:r>
            <a:r>
              <a:rPr lang="en-US" sz="2000" dirty="0">
                <a:solidFill>
                  <a:srgbClr val="000000"/>
                </a:solidFill>
              </a:rPr>
              <a:t>-Lingual Pairwise Document Similarity</a:t>
            </a:r>
          </a:p>
          <a:p>
            <a:pPr lvl="1">
              <a:spcBef>
                <a:spcPts val="1000"/>
              </a:spcBef>
              <a:buFont typeface="Lucida Grande"/>
              <a:buChar char="-"/>
            </a:pPr>
            <a:r>
              <a:rPr lang="en-US" sz="2000" dirty="0" smtClean="0">
                <a:solidFill>
                  <a:srgbClr val="000000"/>
                </a:solidFill>
              </a:rPr>
              <a:t>Extracting Parallel Text From Comparable Corpora</a:t>
            </a:r>
            <a:endParaRPr lang="en-US" sz="2000" dirty="0">
              <a:solidFill>
                <a:srgbClr val="000000"/>
              </a:solidFill>
            </a:endParaRPr>
          </a:p>
          <a:p>
            <a:r>
              <a:rPr lang="en-US" sz="2400" dirty="0" smtClean="0"/>
              <a:t>Translating to Search (</a:t>
            </a:r>
            <a:r>
              <a:rPr lang="en-US" sz="2400" b="1" dirty="0" smtClean="0"/>
              <a:t>MT</a:t>
            </a:r>
            <a:r>
              <a:rPr lang="en-US" sz="2400" dirty="0" smtClean="0"/>
              <a:t> </a:t>
            </a:r>
            <a:r>
              <a:rPr lang="en-US" sz="2400" dirty="0" smtClean="0">
                <a:latin typeface="Wingdings"/>
                <a:ea typeface="Wingdings"/>
                <a:cs typeface="Wingdings"/>
                <a:sym typeface="Wingdings"/>
              </a:rPr>
              <a:t></a:t>
            </a:r>
            <a:r>
              <a:rPr lang="en-US" sz="2400" dirty="0" smtClean="0"/>
              <a:t> </a:t>
            </a:r>
            <a:r>
              <a:rPr lang="en-US" sz="2400" b="1" dirty="0" smtClean="0"/>
              <a:t>IR</a:t>
            </a:r>
            <a:r>
              <a:rPr lang="en-US" sz="2400" dirty="0" smtClean="0"/>
              <a:t>)</a:t>
            </a:r>
          </a:p>
          <a:p>
            <a:pPr lvl="1">
              <a:spcBef>
                <a:spcPts val="1000"/>
              </a:spcBef>
              <a:buFont typeface="Lucida Grande"/>
              <a:buChar char="-"/>
            </a:pPr>
            <a:r>
              <a:rPr lang="en-US" sz="2000" dirty="0" smtClean="0"/>
              <a:t>Context-Sensitive Query Translation</a:t>
            </a:r>
          </a:p>
          <a:p>
            <a:r>
              <a:rPr lang="en-US" sz="2400" dirty="0" smtClean="0"/>
              <a:t>Conclusions</a:t>
            </a:r>
            <a:endParaRPr lang="en-US" sz="2400" dirty="0">
              <a:solidFill>
                <a:srgbClr val="000000"/>
              </a:solidFill>
            </a:endParaRPr>
          </a:p>
        </p:txBody>
      </p:sp>
      <p:sp>
        <p:nvSpPr>
          <p:cNvPr id="8" name="Slide Number Placeholder 2"/>
          <p:cNvSpPr>
            <a:spLocks noGrp="1"/>
          </p:cNvSpPr>
          <p:nvPr>
            <p:ph type="sldNum" sz="quarter" idx="4"/>
          </p:nvPr>
        </p:nvSpPr>
        <p:spPr>
          <a:xfrm>
            <a:off x="7010400" y="6356350"/>
            <a:ext cx="2133600" cy="365125"/>
          </a:xfrm>
          <a:prstGeom prst="rect">
            <a:avLst/>
          </a:prstGeom>
        </p:spPr>
        <p:txBody>
          <a:bodyPr/>
          <a:lstStyle/>
          <a:p>
            <a:fld id="{F3D397F9-2499-E244-8D41-F28B228DBCAE}" type="slidenum">
              <a:rPr lang="en-US" smtClean="0"/>
              <a:pPr/>
              <a:t>24</a:t>
            </a:fld>
            <a:endParaRPr lang="en-US"/>
          </a:p>
        </p:txBody>
      </p:sp>
      <p:sp>
        <p:nvSpPr>
          <p:cNvPr id="10" name="TextBox 9"/>
          <p:cNvSpPr txBox="1"/>
          <p:nvPr/>
        </p:nvSpPr>
        <p:spPr>
          <a:xfrm>
            <a:off x="5673496" y="3046608"/>
            <a:ext cx="2164143" cy="353935"/>
          </a:xfrm>
          <a:prstGeom prst="rect">
            <a:avLst/>
          </a:prstGeom>
          <a:noFill/>
          <a:ln>
            <a:noFill/>
          </a:ln>
        </p:spPr>
        <p:txBody>
          <a:bodyPr wrap="none" lIns="91432" tIns="45716" rIns="91432" bIns="45716" rtlCol="0">
            <a:spAutoFit/>
          </a:bodyPr>
          <a:lstStyle/>
          <a:p>
            <a:r>
              <a:rPr lang="en-US" sz="1700" dirty="0" smtClean="0">
                <a:latin typeface="Helvetica Neue Light"/>
                <a:cs typeface="Helvetica Neue Light"/>
              </a:rPr>
              <a:t>(Ture </a:t>
            </a:r>
            <a:r>
              <a:rPr lang="en-US" sz="1700" dirty="0">
                <a:latin typeface="Helvetica Neue Light"/>
                <a:cs typeface="Helvetica Neue Light"/>
              </a:rPr>
              <a:t>et </a:t>
            </a:r>
            <a:r>
              <a:rPr lang="en-US" sz="1700" dirty="0" smtClean="0">
                <a:latin typeface="Helvetica Neue Light"/>
                <a:cs typeface="Helvetica Neue Light"/>
              </a:rPr>
              <a:t>al., </a:t>
            </a:r>
            <a:r>
              <a:rPr lang="en-US" sz="1700" dirty="0">
                <a:latin typeface="Helvetica Neue Light"/>
                <a:cs typeface="Helvetica Neue Light"/>
              </a:rPr>
              <a:t>SIGIR’</a:t>
            </a:r>
            <a:r>
              <a:rPr lang="en-US" sz="1700" dirty="0" smtClean="0">
                <a:latin typeface="Helvetica Neue Light"/>
                <a:cs typeface="Helvetica Neue Light"/>
              </a:rPr>
              <a:t>11)</a:t>
            </a:r>
            <a:endParaRPr lang="en-US" sz="1700" dirty="0">
              <a:latin typeface="Helvetica Neue Light"/>
              <a:cs typeface="Helvetica Neue Light"/>
            </a:endParaRPr>
          </a:p>
        </p:txBody>
      </p:sp>
      <p:sp>
        <p:nvSpPr>
          <p:cNvPr id="11" name="TextBox 10"/>
          <p:cNvSpPr txBox="1"/>
          <p:nvPr/>
        </p:nvSpPr>
        <p:spPr>
          <a:xfrm>
            <a:off x="6388490" y="3481181"/>
            <a:ext cx="2538458" cy="353935"/>
          </a:xfrm>
          <a:prstGeom prst="rect">
            <a:avLst/>
          </a:prstGeom>
          <a:noFill/>
          <a:ln>
            <a:noFill/>
          </a:ln>
        </p:spPr>
        <p:txBody>
          <a:bodyPr wrap="none" lIns="91432" tIns="45716" rIns="91432" bIns="45716" rtlCol="0">
            <a:spAutoFit/>
          </a:bodyPr>
          <a:lstStyle/>
          <a:p>
            <a:r>
              <a:rPr lang="en-US" sz="1700" dirty="0" smtClean="0">
                <a:latin typeface="Helvetica Neue Light"/>
                <a:cs typeface="Helvetica Neue Light"/>
              </a:rPr>
              <a:t>(Ture and Lin, NAACL’12)</a:t>
            </a:r>
            <a:endParaRPr lang="en-US" sz="1700" dirty="0">
              <a:latin typeface="Helvetica Neue Light"/>
              <a:cs typeface="Helvetica Neue Light"/>
            </a:endParaRPr>
          </a:p>
        </p:txBody>
      </p:sp>
      <p:sp>
        <p:nvSpPr>
          <p:cNvPr id="12" name="TextBox 11"/>
          <p:cNvSpPr txBox="1"/>
          <p:nvPr/>
        </p:nvSpPr>
        <p:spPr>
          <a:xfrm>
            <a:off x="4712933" y="4680142"/>
            <a:ext cx="4519267" cy="615545"/>
          </a:xfrm>
          <a:prstGeom prst="rect">
            <a:avLst/>
          </a:prstGeom>
          <a:noFill/>
          <a:ln>
            <a:noFill/>
          </a:ln>
        </p:spPr>
        <p:txBody>
          <a:bodyPr wrap="none" lIns="91432" tIns="45716" rIns="91432" bIns="45716" rtlCol="0">
            <a:spAutoFit/>
          </a:bodyPr>
          <a:lstStyle/>
          <a:p>
            <a:r>
              <a:rPr lang="en-US" sz="1700" dirty="0" smtClean="0">
                <a:latin typeface="Helvetica Neue Light"/>
                <a:cs typeface="Helvetica Neue Light"/>
              </a:rPr>
              <a:t>(Ture et al., SIGIR’12), (Ture </a:t>
            </a:r>
            <a:r>
              <a:rPr lang="en-US" sz="1700" dirty="0">
                <a:latin typeface="Helvetica Neue Light"/>
                <a:cs typeface="Helvetica Neue Light"/>
              </a:rPr>
              <a:t>et </a:t>
            </a:r>
            <a:r>
              <a:rPr lang="en-US" sz="1700" dirty="0" smtClean="0">
                <a:latin typeface="Helvetica Neue Light"/>
                <a:cs typeface="Helvetica Neue Light"/>
              </a:rPr>
              <a:t>al., COLING’12)</a:t>
            </a:r>
          </a:p>
          <a:p>
            <a:r>
              <a:rPr lang="en-US" sz="1700" dirty="0">
                <a:latin typeface="Helvetica Neue Light"/>
                <a:cs typeface="Helvetica Neue Light"/>
              </a:rPr>
              <a:t>(Ture </a:t>
            </a:r>
            <a:r>
              <a:rPr lang="en-US" sz="1700" dirty="0" smtClean="0">
                <a:latin typeface="Helvetica Neue Light"/>
                <a:cs typeface="Helvetica Neue Light"/>
              </a:rPr>
              <a:t>and Lin, </a:t>
            </a:r>
            <a:r>
              <a:rPr lang="en-US" sz="1700" dirty="0">
                <a:latin typeface="Helvetica Neue Light"/>
                <a:cs typeface="Helvetica Neue Light"/>
              </a:rPr>
              <a:t>SIGIR’</a:t>
            </a:r>
            <a:r>
              <a:rPr lang="en-US" sz="1700" dirty="0" smtClean="0">
                <a:latin typeface="Helvetica Neue Light"/>
                <a:cs typeface="Helvetica Neue Light"/>
              </a:rPr>
              <a:t>13)</a:t>
            </a:r>
            <a:endParaRPr lang="en-US" sz="1700" dirty="0">
              <a:latin typeface="Helvetica Neue Light"/>
              <a:cs typeface="Helvetica Neue Light"/>
            </a:endParaRPr>
          </a:p>
        </p:txBody>
      </p:sp>
    </p:spTree>
    <p:extLst>
      <p:ext uri="{BB962C8B-B14F-4D97-AF65-F5344CB8AC3E}">
        <p14:creationId xmlns:p14="http://schemas.microsoft.com/office/powerpoint/2010/main" val="104217865"/>
      </p:ext>
    </p:extLst>
  </p:cSld>
  <p:clrMapOvr>
    <a:masterClrMapping/>
  </p:clrMapOvr>
  <mc:AlternateContent xmlns:mc="http://schemas.openxmlformats.org/markup-compatibility/2006" xmlns:p14="http://schemas.microsoft.com/office/powerpoint/2010/main">
    <mc:Choice Requires="p14">
      <p:transition spd="slow" p14:dur="2000" advTm="57"/>
    </mc:Choice>
    <mc:Fallback xmlns="">
      <p:transition xmlns:p14="http://schemas.microsoft.com/office/powerpoint/2010/main" spd="slow" advTm="5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3">
                                            <p:txEl>
                                              <p:pRg st="1" end="1"/>
                                            </p:txEl>
                                          </p:spTgt>
                                        </p:tgtEl>
                                        <p:attrNameLst>
                                          <p:attrName>style.color</p:attrName>
                                        </p:attrNameLst>
                                      </p:cBhvr>
                                      <p:to>
                                        <a:schemeClr val="accent2"/>
                                      </p:to>
                                    </p:animClr>
                                    <p:animClr clrSpc="rgb" dir="cw">
                                      <p:cBhvr>
                                        <p:cTn id="7" dur="500" fill="hold"/>
                                        <p:tgtEl>
                                          <p:spTgt spid="3">
                                            <p:txEl>
                                              <p:pRg st="1" end="1"/>
                                            </p:txEl>
                                          </p:spTgt>
                                        </p:tgtEl>
                                        <p:attrNameLst>
                                          <p:attrName>fillcolor</p:attrName>
                                        </p:attrNameLst>
                                      </p:cBhvr>
                                      <p:to>
                                        <a:schemeClr val="accent2"/>
                                      </p:to>
                                    </p:animClr>
                                    <p:set>
                                      <p:cBhvr>
                                        <p:cTn id="8" dur="500" fill="hold"/>
                                        <p:tgtEl>
                                          <p:spTgt spid="3">
                                            <p:txEl>
                                              <p:pRg st="1" end="1"/>
                                            </p:txEl>
                                          </p:spTgt>
                                        </p:tgtEl>
                                        <p:attrNameLst>
                                          <p:attrName>fill.type</p:attrName>
                                        </p:attrNameLst>
                                      </p:cBhvr>
                                      <p:to>
                                        <p:strVal val="solid"/>
                                      </p:to>
                                    </p:set>
                                    <p:set>
                                      <p:cBhvr>
                                        <p:cTn id="9" dur="500" fill="hold"/>
                                        <p:tgtEl>
                                          <p:spTgt spid="3">
                                            <p:txEl>
                                              <p:pRg st="1" end="1"/>
                                            </p:txEl>
                                          </p:spTgt>
                                        </p:tgtEl>
                                        <p:attrNameLst>
                                          <p:attrName>fill.on</p:attrName>
                                        </p:attrNameLst>
                                      </p:cBhvr>
                                      <p:to>
                                        <p:strVal val="true"/>
                                      </p:to>
                                    </p:set>
                                  </p:childTnLst>
                                </p:cTn>
                              </p:par>
                              <p:par>
                                <p:cTn id="10" presetID="19" presetClass="emph" presetSubtype="0" fill="hold" grpId="0" nodeType="withEffect">
                                  <p:stCondLst>
                                    <p:cond delay="0"/>
                                  </p:stCondLst>
                                  <p:childTnLst>
                                    <p:animClr clrSpc="rgb" dir="cw">
                                      <p:cBhvr override="childStyle">
                                        <p:cTn id="11" dur="500" fill="hold"/>
                                        <p:tgtEl>
                                          <p:spTgt spid="3">
                                            <p:txEl>
                                              <p:pRg st="3" end="3"/>
                                            </p:txEl>
                                          </p:spTgt>
                                        </p:tgtEl>
                                        <p:attrNameLst>
                                          <p:attrName>style.color</p:attrName>
                                        </p:attrNameLst>
                                      </p:cBhvr>
                                      <p:to>
                                        <a:schemeClr val="accent2"/>
                                      </p:to>
                                    </p:animClr>
                                    <p:animClr clrSpc="rgb" dir="cw">
                                      <p:cBhvr>
                                        <p:cTn id="12" dur="500" fill="hold"/>
                                        <p:tgtEl>
                                          <p:spTgt spid="3">
                                            <p:txEl>
                                              <p:pRg st="3" end="3"/>
                                            </p:txEl>
                                          </p:spTgt>
                                        </p:tgtEl>
                                        <p:attrNameLst>
                                          <p:attrName>fillcolor</p:attrName>
                                        </p:attrNameLst>
                                      </p:cBhvr>
                                      <p:to>
                                        <a:schemeClr val="accent2"/>
                                      </p:to>
                                    </p:animClr>
                                    <p:set>
                                      <p:cBhvr>
                                        <p:cTn id="13" dur="500" fill="hold"/>
                                        <p:tgtEl>
                                          <p:spTgt spid="3">
                                            <p:txEl>
                                              <p:pRg st="3" end="3"/>
                                            </p:txEl>
                                          </p:spTgt>
                                        </p:tgtEl>
                                        <p:attrNameLst>
                                          <p:attrName>fill.type</p:attrName>
                                        </p:attrNameLst>
                                      </p:cBhvr>
                                      <p:to>
                                        <p:strVal val="solid"/>
                                      </p:to>
                                    </p:set>
                                    <p:set>
                                      <p:cBhvr>
                                        <p:cTn id="14"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0" y="1752601"/>
            <a:ext cx="9144000" cy="5105400"/>
          </a:xfrm>
          <a:prstGeom prst="rect">
            <a:avLst/>
          </a:prstGeom>
        </p:spPr>
        <p:txBody>
          <a:bodyPr vert="horz" lIns="91432" tIns="45716" rIns="91432" bIns="45716"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800" dirty="0">
              <a:latin typeface="Helvetica Neue Light"/>
              <a:cs typeface="Helvetica Neue Light"/>
            </a:endParaRPr>
          </a:p>
        </p:txBody>
      </p:sp>
      <p:sp>
        <p:nvSpPr>
          <p:cNvPr id="11" name="Content Placeholder 2"/>
          <p:cNvSpPr txBox="1">
            <a:spLocks/>
          </p:cNvSpPr>
          <p:nvPr/>
        </p:nvSpPr>
        <p:spPr>
          <a:xfrm>
            <a:off x="165100" y="1752600"/>
            <a:ext cx="8813800" cy="5105400"/>
          </a:xfrm>
          <a:prstGeom prst="rect">
            <a:avLst/>
          </a:prstGeom>
        </p:spPr>
        <p:txBody>
          <a:bodyPr vert="horz" lIns="91432" tIns="45716" rIns="91432" bIns="45716"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u="sng" dirty="0" smtClean="0">
                <a:latin typeface="+mj-lt"/>
                <a:cs typeface="Helvetica Neue Light"/>
              </a:rPr>
              <a:t>Approach</a:t>
            </a:r>
            <a:r>
              <a:rPr lang="en-US" sz="2400" dirty="0" smtClean="0">
                <a:latin typeface="+mj-lt"/>
                <a:cs typeface="Helvetica Neue Light"/>
              </a:rPr>
              <a:t> </a:t>
            </a:r>
          </a:p>
          <a:p>
            <a:pPr marL="857250" lvl="1" indent="-457200">
              <a:buFont typeface="+mj-lt"/>
              <a:buAutoNum type="arabicPeriod"/>
            </a:pPr>
            <a:r>
              <a:rPr lang="en-US" sz="2000" dirty="0" smtClean="0">
                <a:latin typeface="+mj-lt"/>
                <a:cs typeface="Helvetica Neue Light"/>
              </a:rPr>
              <a:t>Generate </a:t>
            </a:r>
            <a:r>
              <a:rPr lang="en-US" sz="2000" dirty="0">
                <a:latin typeface="+mj-lt"/>
                <a:cs typeface="Helvetica Neue Light"/>
              </a:rPr>
              <a:t>candidate sentence pairs from each document </a:t>
            </a:r>
            <a:r>
              <a:rPr lang="en-US" sz="2000" dirty="0" smtClean="0">
                <a:latin typeface="+mj-lt"/>
                <a:cs typeface="Helvetica Neue Light"/>
              </a:rPr>
              <a:t>pair</a:t>
            </a:r>
          </a:p>
          <a:p>
            <a:pPr marL="857250" lvl="1" indent="-457200">
              <a:buFont typeface="+mj-lt"/>
              <a:buAutoNum type="arabicPeriod"/>
            </a:pPr>
            <a:r>
              <a:rPr lang="en-US" sz="2000" dirty="0" smtClean="0">
                <a:latin typeface="+mj-lt"/>
                <a:cs typeface="Helvetica Neue Light"/>
              </a:rPr>
              <a:t>Classify </a:t>
            </a:r>
            <a:r>
              <a:rPr lang="en-US" sz="2000" dirty="0">
                <a:latin typeface="+mj-lt"/>
                <a:cs typeface="Helvetica Neue Light"/>
              </a:rPr>
              <a:t>each candidate as ‘parallel’ or ‘not parallel’</a:t>
            </a:r>
          </a:p>
          <a:p>
            <a:endParaRPr lang="en-US" sz="2800" u="sng" dirty="0">
              <a:latin typeface="+mj-lt"/>
              <a:cs typeface="Helvetica Neue Light"/>
            </a:endParaRPr>
          </a:p>
          <a:p>
            <a:pPr marL="0" indent="0">
              <a:buNone/>
            </a:pPr>
            <a:r>
              <a:rPr lang="en-US" sz="2400" u="sng" dirty="0">
                <a:latin typeface="+mj-lt"/>
                <a:cs typeface="Helvetica Neue Light"/>
              </a:rPr>
              <a:t>Challenge:</a:t>
            </a:r>
            <a:r>
              <a:rPr lang="en-US" sz="2400" dirty="0">
                <a:latin typeface="+mj-lt"/>
                <a:cs typeface="Helvetica Neue Light"/>
              </a:rPr>
              <a:t> </a:t>
            </a:r>
            <a:r>
              <a:rPr lang="en-US" sz="2400" dirty="0" smtClean="0">
                <a:latin typeface="+mj-lt"/>
                <a:cs typeface="Helvetica Neue Light"/>
              </a:rPr>
              <a:t>10s millions doc pairs ≈ </a:t>
            </a:r>
            <a:r>
              <a:rPr lang="en-US" sz="2400" dirty="0" smtClean="0">
                <a:solidFill>
                  <a:srgbClr val="000000"/>
                </a:solidFill>
                <a:latin typeface="+mj-lt"/>
                <a:cs typeface="Helvetica Neue Light"/>
              </a:rPr>
              <a:t>100s billions</a:t>
            </a:r>
            <a:r>
              <a:rPr lang="en-US" sz="2400" dirty="0" smtClean="0">
                <a:latin typeface="+mj-lt"/>
                <a:cs typeface="Helvetica Neue Light"/>
              </a:rPr>
              <a:t> sentence </a:t>
            </a:r>
            <a:r>
              <a:rPr lang="en-US" sz="2400" dirty="0">
                <a:latin typeface="+mj-lt"/>
                <a:cs typeface="Helvetica Neue Light"/>
              </a:rPr>
              <a:t>pairs</a:t>
            </a:r>
          </a:p>
          <a:p>
            <a:endParaRPr lang="en-US" sz="2400" u="sng" dirty="0">
              <a:latin typeface="+mj-lt"/>
              <a:cs typeface="Helvetica Neue Light"/>
            </a:endParaRPr>
          </a:p>
          <a:p>
            <a:pPr marL="0" indent="0">
              <a:buNone/>
            </a:pPr>
            <a:r>
              <a:rPr lang="en-US" sz="2400" u="sng" dirty="0">
                <a:latin typeface="+mj-lt"/>
                <a:cs typeface="Helvetica Neue Light"/>
              </a:rPr>
              <a:t>Solution:</a:t>
            </a:r>
            <a:r>
              <a:rPr lang="en-US" sz="2400" dirty="0">
                <a:latin typeface="+mj-lt"/>
                <a:cs typeface="Helvetica Neue Light"/>
              </a:rPr>
              <a:t> 2-step classification approach</a:t>
            </a:r>
          </a:p>
          <a:p>
            <a:pPr marL="914325" lvl="1" indent="-457162">
              <a:buFont typeface="+mj-lt"/>
              <a:buAutoNum type="arabicPeriod"/>
            </a:pPr>
            <a:r>
              <a:rPr lang="en-US" sz="2000" dirty="0">
                <a:latin typeface="+mj-lt"/>
                <a:cs typeface="Helvetica Neue Light"/>
              </a:rPr>
              <a:t>a </a:t>
            </a:r>
            <a:r>
              <a:rPr lang="en-US" sz="2000" b="1" i="1" dirty="0">
                <a:latin typeface="+mj-lt"/>
                <a:cs typeface="Helvetica Neue Light"/>
              </a:rPr>
              <a:t>simple</a:t>
            </a:r>
            <a:r>
              <a:rPr lang="en-US" sz="2000" dirty="0">
                <a:latin typeface="+mj-lt"/>
                <a:cs typeface="Helvetica Neue Light"/>
              </a:rPr>
              <a:t> classifier </a:t>
            </a:r>
            <a:r>
              <a:rPr lang="en-US" sz="2000" i="1" u="sng" dirty="0">
                <a:latin typeface="+mj-lt"/>
                <a:cs typeface="Helvetica Neue Light"/>
              </a:rPr>
              <a:t>efficiently</a:t>
            </a:r>
            <a:r>
              <a:rPr lang="en-US" sz="2000" dirty="0">
                <a:latin typeface="+mj-lt"/>
                <a:cs typeface="Helvetica Neue Light"/>
              </a:rPr>
              <a:t> filters out irrelevant pairs </a:t>
            </a:r>
          </a:p>
          <a:p>
            <a:pPr marL="914325" lvl="1" indent="-457162">
              <a:buFont typeface="+mj-lt"/>
              <a:buAutoNum type="arabicPeriod"/>
            </a:pPr>
            <a:r>
              <a:rPr lang="en-US" sz="2000" dirty="0">
                <a:latin typeface="+mj-lt"/>
                <a:cs typeface="Helvetica Neue Light"/>
              </a:rPr>
              <a:t>a </a:t>
            </a:r>
            <a:r>
              <a:rPr lang="en-US" sz="2000" b="1" i="1" dirty="0">
                <a:latin typeface="+mj-lt"/>
                <a:cs typeface="Helvetica Neue Light"/>
              </a:rPr>
              <a:t>complex</a:t>
            </a:r>
            <a:r>
              <a:rPr lang="en-US" sz="2000" dirty="0">
                <a:latin typeface="+mj-lt"/>
                <a:cs typeface="Helvetica Neue Light"/>
              </a:rPr>
              <a:t> classifier </a:t>
            </a:r>
            <a:r>
              <a:rPr lang="en-US" sz="2000" i="1" u="sng" dirty="0">
                <a:latin typeface="+mj-lt"/>
                <a:cs typeface="Helvetica Neue Light"/>
              </a:rPr>
              <a:t>effectively</a:t>
            </a:r>
            <a:r>
              <a:rPr lang="en-US" sz="2000" dirty="0">
                <a:latin typeface="+mj-lt"/>
                <a:cs typeface="Helvetica Neue Light"/>
              </a:rPr>
              <a:t> classifies remaining </a:t>
            </a:r>
            <a:r>
              <a:rPr lang="en-US" sz="2000" dirty="0" smtClean="0">
                <a:latin typeface="+mj-lt"/>
                <a:cs typeface="Helvetica Neue Light"/>
              </a:rPr>
              <a:t>pairs</a:t>
            </a:r>
            <a:endParaRPr lang="en-US" sz="2000" dirty="0">
              <a:latin typeface="+mj-lt"/>
              <a:cs typeface="Helvetica Neue Light"/>
            </a:endParaRPr>
          </a:p>
        </p:txBody>
      </p:sp>
      <p:sp>
        <p:nvSpPr>
          <p:cNvPr id="12" name="Title 1"/>
          <p:cNvSpPr>
            <a:spLocks noGrp="1"/>
          </p:cNvSpPr>
          <p:nvPr>
            <p:ph type="title"/>
          </p:nvPr>
        </p:nvSpPr>
        <p:spPr/>
        <p:txBody>
          <a:bodyPr>
            <a:normAutofit/>
          </a:bodyPr>
          <a:lstStyle/>
          <a:p>
            <a:r>
              <a:rPr lang="en-US" dirty="0" smtClean="0"/>
              <a:t>Phase 2: Extracting Parallel Text</a:t>
            </a:r>
            <a:endParaRPr lang="en-US" dirty="0"/>
          </a:p>
        </p:txBody>
      </p:sp>
      <p:sp>
        <p:nvSpPr>
          <p:cNvPr id="2" name="Slide Number Placeholder 1"/>
          <p:cNvSpPr>
            <a:spLocks noGrp="1"/>
          </p:cNvSpPr>
          <p:nvPr>
            <p:ph type="sldNum" sz="quarter" idx="4"/>
          </p:nvPr>
        </p:nvSpPr>
        <p:spPr>
          <a:xfrm>
            <a:off x="7010400" y="6356350"/>
            <a:ext cx="2133600" cy="365125"/>
          </a:xfrm>
          <a:prstGeom prst="rect">
            <a:avLst/>
          </a:prstGeom>
        </p:spPr>
        <p:txBody>
          <a:bodyPr/>
          <a:lstStyle/>
          <a:p>
            <a:fld id="{F3D397F9-2499-E244-8D41-F28B228DBCAE}" type="slidenum">
              <a:rPr lang="en-US" smtClean="0"/>
              <a:pPr/>
              <a:t>25</a:t>
            </a:fld>
            <a:endParaRPr lang="en-US"/>
          </a:p>
        </p:txBody>
      </p:sp>
    </p:spTree>
    <p:extLst>
      <p:ext uri="{BB962C8B-B14F-4D97-AF65-F5344CB8AC3E}">
        <p14:creationId xmlns:p14="http://schemas.microsoft.com/office/powerpoint/2010/main" val="1333168241"/>
      </p:ext>
    </p:extLst>
  </p:cSld>
  <p:clrMapOvr>
    <a:masterClrMapping/>
  </p:clrMapOvr>
  <mc:AlternateContent xmlns:mc="http://schemas.openxmlformats.org/markup-compatibility/2006" xmlns:p14="http://schemas.microsoft.com/office/powerpoint/2010/main">
    <mc:Choice Requires="p14">
      <p:transition spd="slow" p14:dur="2000" advTm="48"/>
    </mc:Choice>
    <mc:Fallback xmlns="">
      <p:transition xmlns:p14="http://schemas.microsoft.com/office/powerpoint/2010/main" spd="slow" advTm="48"/>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0" y="1752601"/>
            <a:ext cx="9144000" cy="5105400"/>
          </a:xfrm>
          <a:prstGeom prst="rect">
            <a:avLst/>
          </a:prstGeom>
        </p:spPr>
        <p:txBody>
          <a:bodyPr vert="horz" lIns="91432" tIns="45716" rIns="91432" bIns="45716"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800" dirty="0">
              <a:latin typeface="Helvetica Neue Light"/>
              <a:cs typeface="Helvetica Neue Light"/>
            </a:endParaRPr>
          </a:p>
        </p:txBody>
      </p:sp>
      <p:sp>
        <p:nvSpPr>
          <p:cNvPr id="11" name="Content Placeholder 2"/>
          <p:cNvSpPr txBox="1">
            <a:spLocks/>
          </p:cNvSpPr>
          <p:nvPr/>
        </p:nvSpPr>
        <p:spPr>
          <a:xfrm>
            <a:off x="127001" y="1224256"/>
            <a:ext cx="8851900" cy="5105400"/>
          </a:xfrm>
          <a:prstGeom prst="rect">
            <a:avLst/>
          </a:prstGeom>
        </p:spPr>
        <p:txBody>
          <a:bodyPr vert="horz" lIns="91432" tIns="45716" rIns="91432" bIns="45716"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b="1" u="sng" dirty="0">
                <a:latin typeface="Helvetica Neue Light"/>
                <a:cs typeface="Helvetica Neue Light"/>
              </a:rPr>
              <a:t>cosine </a:t>
            </a:r>
            <a:r>
              <a:rPr lang="en-US" sz="2200" b="1" u="sng" dirty="0" smtClean="0">
                <a:latin typeface="Helvetica Neue Light"/>
                <a:cs typeface="Helvetica Neue Light"/>
              </a:rPr>
              <a:t>similarity</a:t>
            </a:r>
            <a:r>
              <a:rPr lang="en-US" sz="2200" dirty="0" smtClean="0">
                <a:latin typeface="Helvetica Neue Light"/>
                <a:cs typeface="Helvetica Neue Light"/>
              </a:rPr>
              <a:t> </a:t>
            </a:r>
            <a:r>
              <a:rPr lang="en-US" sz="2200" dirty="0">
                <a:latin typeface="Helvetica Neue Light"/>
                <a:cs typeface="Helvetica Neue Light"/>
              </a:rPr>
              <a:t>of the two sentences</a:t>
            </a:r>
          </a:p>
          <a:p>
            <a:r>
              <a:rPr lang="en-US" sz="2200" b="1" u="sng" dirty="0">
                <a:latin typeface="Helvetica Neue Light"/>
                <a:cs typeface="Helvetica Neue Light"/>
              </a:rPr>
              <a:t>sentence length </a:t>
            </a:r>
            <a:r>
              <a:rPr lang="en-US" sz="2200" b="1" u="sng" dirty="0" smtClean="0">
                <a:latin typeface="Helvetica Neue Light"/>
                <a:cs typeface="Helvetica Neue Light"/>
              </a:rPr>
              <a:t>ratio:</a:t>
            </a:r>
            <a:r>
              <a:rPr lang="en-US" sz="2200" dirty="0" smtClean="0">
                <a:latin typeface="Helvetica Neue Light"/>
                <a:cs typeface="Helvetica Neue Light"/>
              </a:rPr>
              <a:t> </a:t>
            </a:r>
            <a:r>
              <a:rPr lang="en-US" sz="2200" dirty="0">
                <a:latin typeface="Helvetica Neue Light"/>
                <a:cs typeface="Helvetica Neue Light"/>
              </a:rPr>
              <a:t>the ratio of lengths of the two sentences</a:t>
            </a:r>
          </a:p>
          <a:p>
            <a:r>
              <a:rPr lang="en-US" sz="2200" b="1" u="sng" dirty="0">
                <a:latin typeface="Helvetica Neue Light"/>
                <a:cs typeface="Helvetica Neue Light"/>
              </a:rPr>
              <a:t>word translation </a:t>
            </a:r>
            <a:r>
              <a:rPr lang="en-US" sz="2200" b="1" u="sng" dirty="0" smtClean="0">
                <a:latin typeface="Helvetica Neue Light"/>
                <a:cs typeface="Helvetica Neue Light"/>
              </a:rPr>
              <a:t>ratio:</a:t>
            </a:r>
            <a:r>
              <a:rPr lang="en-US" sz="2200" dirty="0" smtClean="0">
                <a:latin typeface="Helvetica Neue Light"/>
                <a:cs typeface="Helvetica Neue Light"/>
              </a:rPr>
              <a:t> </a:t>
            </a:r>
            <a:r>
              <a:rPr lang="en-US" sz="2200" dirty="0">
                <a:latin typeface="Helvetica Neue Light"/>
                <a:cs typeface="Helvetica Neue Light"/>
              </a:rPr>
              <a:t>ratio of words in source (target) sentence </a:t>
            </a:r>
            <a:r>
              <a:rPr lang="en-US" sz="2200" dirty="0" smtClean="0">
                <a:latin typeface="Helvetica Neue Light"/>
                <a:cs typeface="Helvetica Neue Light"/>
              </a:rPr>
              <a:t>with a translation </a:t>
            </a:r>
            <a:r>
              <a:rPr lang="en-US" sz="2200" dirty="0">
                <a:latin typeface="Helvetica Neue Light"/>
                <a:cs typeface="Helvetica Neue Light"/>
              </a:rPr>
              <a:t>in </a:t>
            </a:r>
            <a:r>
              <a:rPr lang="en-US" sz="2200" dirty="0" smtClean="0">
                <a:latin typeface="Helvetica Neue Light"/>
                <a:cs typeface="Helvetica Neue Light"/>
              </a:rPr>
              <a:t>target </a:t>
            </a:r>
            <a:r>
              <a:rPr lang="en-US" sz="2200" dirty="0">
                <a:latin typeface="Helvetica Neue Light"/>
                <a:cs typeface="Helvetica Neue Light"/>
              </a:rPr>
              <a:t>(source) sentence</a:t>
            </a:r>
          </a:p>
        </p:txBody>
      </p:sp>
      <p:sp>
        <p:nvSpPr>
          <p:cNvPr id="10" name="Title 1"/>
          <p:cNvSpPr>
            <a:spLocks noGrp="1"/>
          </p:cNvSpPr>
          <p:nvPr>
            <p:ph type="title"/>
          </p:nvPr>
        </p:nvSpPr>
        <p:spPr/>
        <p:txBody>
          <a:bodyPr>
            <a:normAutofit/>
          </a:bodyPr>
          <a:lstStyle/>
          <a:p>
            <a:r>
              <a:rPr lang="en-US" dirty="0" smtClean="0"/>
              <a:t>Parallel Text (</a:t>
            </a:r>
            <a:r>
              <a:rPr lang="en-US" dirty="0" err="1" smtClean="0"/>
              <a:t>Bitext</a:t>
            </a:r>
            <a:r>
              <a:rPr lang="en-US" dirty="0" smtClean="0"/>
              <a:t>) Classifier</a:t>
            </a:r>
            <a:endParaRPr lang="en-US" dirty="0"/>
          </a:p>
        </p:txBody>
      </p:sp>
      <p:pic>
        <p:nvPicPr>
          <p:cNvPr id="6" name="Picture 5"/>
          <p:cNvPicPr>
            <a:picLocks noChangeAspect="1"/>
          </p:cNvPicPr>
          <p:nvPr/>
        </p:nvPicPr>
        <p:blipFill>
          <a:blip r:embed="rId3"/>
          <a:stretch>
            <a:fillRect/>
          </a:stretch>
        </p:blipFill>
        <p:spPr>
          <a:xfrm>
            <a:off x="401836" y="2911788"/>
            <a:ext cx="6855307" cy="3878661"/>
          </a:xfrm>
          <a:prstGeom prst="rect">
            <a:avLst/>
          </a:prstGeom>
        </p:spPr>
      </p:pic>
      <p:sp>
        <p:nvSpPr>
          <p:cNvPr id="2" name="Rectangle 1"/>
          <p:cNvSpPr/>
          <p:nvPr/>
        </p:nvSpPr>
        <p:spPr bwMode="auto">
          <a:xfrm>
            <a:off x="2618651" y="2964581"/>
            <a:ext cx="2304000" cy="3131999"/>
          </a:xfrm>
          <a:prstGeom prst="rect">
            <a:avLst/>
          </a:prstGeom>
          <a:solidFill>
            <a:srgbClr val="D80202">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grpSp>
        <p:nvGrpSpPr>
          <p:cNvPr id="4" name="Group 3"/>
          <p:cNvGrpSpPr/>
          <p:nvPr/>
        </p:nvGrpSpPr>
        <p:grpSpPr>
          <a:xfrm>
            <a:off x="2605558" y="3375027"/>
            <a:ext cx="3262906" cy="2737930"/>
            <a:chOff x="2605558" y="3429067"/>
            <a:chExt cx="3262906" cy="2737930"/>
          </a:xfrm>
        </p:grpSpPr>
        <p:sp>
          <p:nvSpPr>
            <p:cNvPr id="8" name="Rectangle 7"/>
            <p:cNvSpPr/>
            <p:nvPr/>
          </p:nvSpPr>
          <p:spPr bwMode="auto">
            <a:xfrm flipH="1">
              <a:off x="4896465" y="3429067"/>
              <a:ext cx="971999" cy="2737930"/>
            </a:xfrm>
            <a:prstGeom prst="rect">
              <a:avLst/>
            </a:prstGeom>
            <a:solidFill>
              <a:srgbClr val="D80202">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sp>
          <p:nvSpPr>
            <p:cNvPr id="12" name="Rectangle 11"/>
            <p:cNvSpPr/>
            <p:nvPr/>
          </p:nvSpPr>
          <p:spPr bwMode="auto">
            <a:xfrm flipH="1">
              <a:off x="2605558" y="3429067"/>
              <a:ext cx="972000" cy="2737930"/>
            </a:xfrm>
            <a:prstGeom prst="rect">
              <a:avLst/>
            </a:prstGeom>
            <a:solidFill>
              <a:srgbClr val="D80202">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grpSp>
      <p:sp>
        <p:nvSpPr>
          <p:cNvPr id="13" name="Rectangle 12"/>
          <p:cNvSpPr/>
          <p:nvPr/>
        </p:nvSpPr>
        <p:spPr bwMode="auto">
          <a:xfrm>
            <a:off x="2605556" y="6096579"/>
            <a:ext cx="4608000" cy="648000"/>
          </a:xfrm>
          <a:prstGeom prst="rect">
            <a:avLst/>
          </a:prstGeom>
          <a:solidFill>
            <a:srgbClr val="D80202">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sp>
        <p:nvSpPr>
          <p:cNvPr id="14" name="Slide Number Placeholder 2"/>
          <p:cNvSpPr>
            <a:spLocks noGrp="1"/>
          </p:cNvSpPr>
          <p:nvPr>
            <p:ph type="sldNum" sz="quarter" idx="4"/>
          </p:nvPr>
        </p:nvSpPr>
        <p:spPr>
          <a:xfrm>
            <a:off x="7010400" y="6356350"/>
            <a:ext cx="2133600" cy="365125"/>
          </a:xfrm>
          <a:prstGeom prst="rect">
            <a:avLst/>
          </a:prstGeom>
          <a:effectLst/>
        </p:spPr>
        <p:txBody>
          <a:bodyPr/>
          <a:lstStyle/>
          <a:p>
            <a:fld id="{F3D397F9-2499-E244-8D41-F28B228DBCAE}" type="slidenum">
              <a:rPr lang="en-US" smtClean="0"/>
              <a:pPr/>
              <a:t>26</a:t>
            </a:fld>
            <a:endParaRPr lang="en-US" dirty="0"/>
          </a:p>
        </p:txBody>
      </p:sp>
    </p:spTree>
    <p:extLst>
      <p:ext uri="{BB962C8B-B14F-4D97-AF65-F5344CB8AC3E}">
        <p14:creationId xmlns:p14="http://schemas.microsoft.com/office/powerpoint/2010/main" val="886620496"/>
      </p:ext>
    </p:extLst>
  </p:cSld>
  <p:clrMapOvr>
    <a:masterClrMapping/>
  </p:clrMapOvr>
  <mc:AlternateContent xmlns:mc="http://schemas.openxmlformats.org/markup-compatibility/2006" xmlns:p14="http://schemas.microsoft.com/office/powerpoint/2010/main">
    <mc:Choice Requires="p14">
      <p:transition spd="slow" p14:dur="2000" advTm="40"/>
    </mc:Choice>
    <mc:Fallback xmlns="">
      <p:transition xmlns:p14="http://schemas.microsoft.com/office/powerpoint/2010/main" spd="slow" advTm="4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0" y="1752601"/>
            <a:ext cx="9144000" cy="5105400"/>
          </a:xfrm>
          <a:prstGeom prst="rect">
            <a:avLst/>
          </a:prstGeom>
          <a:effectLst/>
        </p:spPr>
        <p:txBody>
          <a:bodyPr vert="horz" lIns="91432" tIns="45716" rIns="91432" bIns="45716"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800" dirty="0">
              <a:latin typeface="Helvetica Neue Light"/>
              <a:cs typeface="Helvetica Neue Light"/>
            </a:endParaRPr>
          </a:p>
        </p:txBody>
      </p:sp>
      <p:sp>
        <p:nvSpPr>
          <p:cNvPr id="11" name="Content Placeholder 2"/>
          <p:cNvSpPr txBox="1">
            <a:spLocks/>
          </p:cNvSpPr>
          <p:nvPr/>
        </p:nvSpPr>
        <p:spPr>
          <a:xfrm>
            <a:off x="3454" y="1752600"/>
            <a:ext cx="9144000" cy="5105400"/>
          </a:xfrm>
          <a:prstGeom prst="rect">
            <a:avLst/>
          </a:prstGeom>
          <a:effectLst/>
        </p:spPr>
        <p:txBody>
          <a:bodyPr vert="horz" lIns="91432" tIns="45716" rIns="91432" bIns="45716"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latin typeface="Helvetica Neue Light"/>
              <a:cs typeface="Helvetica Neue Light"/>
            </a:endParaRPr>
          </a:p>
        </p:txBody>
      </p:sp>
      <p:sp>
        <p:nvSpPr>
          <p:cNvPr id="7" name="Rectangle 6"/>
          <p:cNvSpPr/>
          <p:nvPr/>
        </p:nvSpPr>
        <p:spPr>
          <a:xfrm>
            <a:off x="1928828" y="2267830"/>
            <a:ext cx="1257296" cy="899217"/>
          </a:xfrm>
          <a:prstGeom prst="rect">
            <a:avLst/>
          </a:prstGeom>
          <a:ln/>
          <a:effectLst/>
        </p:spPr>
        <p:style>
          <a:lnRef idx="1">
            <a:schemeClr val="dk1"/>
          </a:lnRef>
          <a:fillRef idx="2">
            <a:schemeClr val="dk1"/>
          </a:fillRef>
          <a:effectRef idx="1">
            <a:schemeClr val="dk1"/>
          </a:effectRef>
          <a:fontRef idx="minor">
            <a:schemeClr val="dk1"/>
          </a:fontRef>
        </p:style>
        <p:txBody>
          <a:bodyPr lIns="91432" tIns="45716" rIns="91432" bIns="45716" rtlCol="0" anchor="ctr"/>
          <a:lstStyle/>
          <a:p>
            <a:pPr algn="ctr"/>
            <a:r>
              <a:rPr lang="en-US" sz="2000" b="1" dirty="0">
                <a:solidFill>
                  <a:srgbClr val="000000"/>
                </a:solidFill>
                <a:latin typeface="Helvetica Neue Light"/>
                <a:cs typeface="Helvetica Neue Light"/>
              </a:rPr>
              <a:t>sentence </a:t>
            </a:r>
            <a:r>
              <a:rPr lang="en-US" sz="2000" b="1" dirty="0" err="1">
                <a:solidFill>
                  <a:srgbClr val="000000"/>
                </a:solidFill>
                <a:latin typeface="Helvetica Neue Light"/>
                <a:cs typeface="Helvetica Neue Light"/>
              </a:rPr>
              <a:t>detection+tf-idf</a:t>
            </a:r>
            <a:endParaRPr lang="en-US" sz="2000" b="1" dirty="0">
              <a:solidFill>
                <a:srgbClr val="000000"/>
              </a:solidFill>
              <a:latin typeface="Helvetica Neue Light"/>
              <a:cs typeface="Helvetica Neue Light"/>
            </a:endParaRPr>
          </a:p>
        </p:txBody>
      </p:sp>
      <p:cxnSp>
        <p:nvCxnSpPr>
          <p:cNvPr id="12" name="Straight Arrow Connector 11"/>
          <p:cNvCxnSpPr/>
          <p:nvPr/>
        </p:nvCxnSpPr>
        <p:spPr>
          <a:xfrm>
            <a:off x="216578" y="2767084"/>
            <a:ext cx="1701123" cy="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71181" y="1296859"/>
            <a:ext cx="1798555" cy="646323"/>
          </a:xfrm>
          <a:prstGeom prst="rect">
            <a:avLst/>
          </a:prstGeom>
          <a:noFill/>
          <a:effectLst/>
        </p:spPr>
        <p:txBody>
          <a:bodyPr wrap="square" lIns="91432" tIns="45716" rIns="91432" bIns="45716" rtlCol="0">
            <a:spAutoFit/>
          </a:bodyPr>
          <a:lstStyle/>
          <a:p>
            <a:r>
              <a:rPr lang="en-US" dirty="0">
                <a:latin typeface="Helvetica Neue Light"/>
                <a:cs typeface="Helvetica Neue Light"/>
              </a:rPr>
              <a:t>cross-lingual</a:t>
            </a:r>
          </a:p>
          <a:p>
            <a:r>
              <a:rPr lang="en-US" dirty="0">
                <a:latin typeface="Helvetica Neue Light"/>
                <a:cs typeface="Helvetica Neue Light"/>
              </a:rPr>
              <a:t>document </a:t>
            </a:r>
            <a:r>
              <a:rPr lang="en-US" dirty="0" smtClean="0">
                <a:latin typeface="Helvetica Neue Light"/>
                <a:cs typeface="Helvetica Neue Light"/>
              </a:rPr>
              <a:t>pairs</a:t>
            </a:r>
            <a:endParaRPr lang="en-US" dirty="0">
              <a:latin typeface="Helvetica Neue Light"/>
              <a:cs typeface="Helvetica Neue Light"/>
            </a:endParaRPr>
          </a:p>
        </p:txBody>
      </p:sp>
      <p:cxnSp>
        <p:nvCxnSpPr>
          <p:cNvPr id="14" name="Straight Arrow Connector 13"/>
          <p:cNvCxnSpPr>
            <a:stCxn id="7" idx="3"/>
          </p:cNvCxnSpPr>
          <p:nvPr/>
        </p:nvCxnSpPr>
        <p:spPr>
          <a:xfrm>
            <a:off x="3186124" y="2717439"/>
            <a:ext cx="1500176" cy="11545"/>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1071011" y="5833841"/>
            <a:ext cx="389834" cy="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894777" y="4725365"/>
            <a:ext cx="1207643" cy="646323"/>
          </a:xfrm>
          <a:prstGeom prst="rect">
            <a:avLst/>
          </a:prstGeom>
          <a:noFill/>
          <a:effectLst/>
        </p:spPr>
        <p:txBody>
          <a:bodyPr wrap="square" lIns="91432" tIns="45716" rIns="91432" bIns="45716" rtlCol="0">
            <a:spAutoFit/>
          </a:bodyPr>
          <a:lstStyle/>
          <a:p>
            <a:pPr algn="ctr"/>
            <a:r>
              <a:rPr lang="en-US" dirty="0">
                <a:latin typeface="Helvetica Neue Light"/>
                <a:cs typeface="Helvetica Neue Light"/>
              </a:rPr>
              <a:t>s</a:t>
            </a:r>
            <a:r>
              <a:rPr lang="en-US" dirty="0" smtClean="0">
                <a:latin typeface="Helvetica Neue Light"/>
                <a:cs typeface="Helvetica Neue Light"/>
              </a:rPr>
              <a:t>entence pairs</a:t>
            </a:r>
            <a:endParaRPr lang="en-US" dirty="0">
              <a:latin typeface="Helvetica Neue Light"/>
              <a:cs typeface="Helvetica Neue Light"/>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2363460910"/>
              </p:ext>
            </p:extLst>
          </p:nvPr>
        </p:nvGraphicFramePr>
        <p:xfrm>
          <a:off x="7317917" y="5475935"/>
          <a:ext cx="1388415" cy="720987"/>
        </p:xfrm>
        <a:graphic>
          <a:graphicData uri="http://schemas.openxmlformats.org/presentationml/2006/ole">
            <mc:AlternateContent xmlns:mc="http://schemas.openxmlformats.org/markup-compatibility/2006">
              <mc:Choice xmlns:v="urn:schemas-microsoft-com:vml" Requires="v">
                <p:oleObj spid="_x0000_s44039" name="Equation" r:id="rId5" imgW="927100" imgH="482600" progId="Equation.3">
                  <p:embed/>
                </p:oleObj>
              </mc:Choice>
              <mc:Fallback>
                <p:oleObj name="Equation" r:id="rId5" imgW="927100" imgH="482600" progId="Equation.3">
                  <p:embed/>
                  <p:pic>
                    <p:nvPicPr>
                      <p:cNvPr id="0" name=""/>
                      <p:cNvPicPr/>
                      <p:nvPr/>
                    </p:nvPicPr>
                    <p:blipFill>
                      <a:blip r:embed="rId6"/>
                      <a:stretch>
                        <a:fillRect/>
                      </a:stretch>
                    </p:blipFill>
                    <p:spPr>
                      <a:xfrm>
                        <a:off x="7317917" y="5475935"/>
                        <a:ext cx="1388415" cy="720987"/>
                      </a:xfrm>
                      <a:prstGeom prst="rect">
                        <a:avLst/>
                      </a:prstGeom>
                      <a:ln w="28575" cmpd="sng">
                        <a:solidFill>
                          <a:srgbClr val="4F81BD"/>
                        </a:solidFill>
                      </a:ln>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489612714"/>
              </p:ext>
            </p:extLst>
          </p:nvPr>
        </p:nvGraphicFramePr>
        <p:xfrm>
          <a:off x="4686300" y="2314540"/>
          <a:ext cx="1851104" cy="810778"/>
        </p:xfrm>
        <a:graphic>
          <a:graphicData uri="http://schemas.openxmlformats.org/presentationml/2006/ole">
            <mc:AlternateContent xmlns:mc="http://schemas.openxmlformats.org/markup-compatibility/2006">
              <mc:Choice xmlns:v="urn:schemas-microsoft-com:vml" Requires="v">
                <p:oleObj spid="_x0000_s44040" name="Equation" r:id="rId7" imgW="1130300" imgH="495300" progId="Equation.3">
                  <p:embed/>
                </p:oleObj>
              </mc:Choice>
              <mc:Fallback>
                <p:oleObj name="Equation" r:id="rId7" imgW="1130300" imgH="495300" progId="Equation.3">
                  <p:embed/>
                  <p:pic>
                    <p:nvPicPr>
                      <p:cNvPr id="0" name=""/>
                      <p:cNvPicPr/>
                      <p:nvPr/>
                    </p:nvPicPr>
                    <p:blipFill>
                      <a:blip r:embed="rId8"/>
                      <a:stretch>
                        <a:fillRect/>
                      </a:stretch>
                    </p:blipFill>
                    <p:spPr>
                      <a:xfrm>
                        <a:off x="4686300" y="2314540"/>
                        <a:ext cx="1851104" cy="810778"/>
                      </a:xfrm>
                      <a:prstGeom prst="rect">
                        <a:avLst/>
                      </a:prstGeom>
                      <a:ln w="28575" cmpd="sng">
                        <a:solidFill>
                          <a:schemeClr val="accent1"/>
                        </a:solidFill>
                      </a:ln>
                    </p:spPr>
                  </p:pic>
                </p:oleObj>
              </mc:Fallback>
            </mc:AlternateContent>
          </a:graphicData>
        </a:graphic>
      </p:graphicFrame>
      <p:cxnSp>
        <p:nvCxnSpPr>
          <p:cNvPr id="22" name="Straight Arrow Connector 21"/>
          <p:cNvCxnSpPr>
            <a:stCxn id="20" idx="1"/>
            <a:endCxn id="24" idx="3"/>
          </p:cNvCxnSpPr>
          <p:nvPr/>
        </p:nvCxnSpPr>
        <p:spPr>
          <a:xfrm flipH="1" flipV="1">
            <a:off x="6107504" y="5834441"/>
            <a:ext cx="1210412" cy="1986"/>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4571638" y="5497361"/>
            <a:ext cx="1535866" cy="674160"/>
          </a:xfrm>
          <a:prstGeom prst="rect">
            <a:avLst/>
          </a:prstGeom>
          <a:ln/>
          <a:effectLst/>
        </p:spPr>
        <p:style>
          <a:lnRef idx="1">
            <a:schemeClr val="dk1"/>
          </a:lnRef>
          <a:fillRef idx="2">
            <a:schemeClr val="dk1"/>
          </a:fillRef>
          <a:effectRef idx="1">
            <a:schemeClr val="dk1"/>
          </a:effectRef>
          <a:fontRef idx="minor">
            <a:schemeClr val="dk1"/>
          </a:fontRef>
        </p:style>
        <p:txBody>
          <a:bodyPr lIns="91432" tIns="45716" rIns="91432" bIns="45716" rtlCol="0" anchor="ctr"/>
          <a:lstStyle/>
          <a:p>
            <a:pPr algn="ctr"/>
            <a:r>
              <a:rPr lang="en-US" b="1" dirty="0">
                <a:solidFill>
                  <a:srgbClr val="000000"/>
                </a:solidFill>
                <a:latin typeface="Helvetica Neue Light"/>
                <a:cs typeface="Helvetica Neue Light"/>
              </a:rPr>
              <a:t>simple classification</a:t>
            </a:r>
          </a:p>
        </p:txBody>
      </p:sp>
      <p:sp>
        <p:nvSpPr>
          <p:cNvPr id="25" name="Rectangle 24"/>
          <p:cNvSpPr/>
          <p:nvPr/>
        </p:nvSpPr>
        <p:spPr>
          <a:xfrm>
            <a:off x="1357337" y="5542574"/>
            <a:ext cx="1534300" cy="654347"/>
          </a:xfrm>
          <a:prstGeom prst="rect">
            <a:avLst/>
          </a:prstGeom>
          <a:ln/>
          <a:effectLst/>
        </p:spPr>
        <p:style>
          <a:lnRef idx="1">
            <a:schemeClr val="dk1"/>
          </a:lnRef>
          <a:fillRef idx="2">
            <a:schemeClr val="dk1"/>
          </a:fillRef>
          <a:effectRef idx="1">
            <a:schemeClr val="dk1"/>
          </a:effectRef>
          <a:fontRef idx="minor">
            <a:schemeClr val="dk1"/>
          </a:fontRef>
        </p:style>
        <p:txBody>
          <a:bodyPr lIns="91432" tIns="45716" rIns="91432" bIns="45716" rtlCol="0" anchor="ctr"/>
          <a:lstStyle/>
          <a:p>
            <a:pPr algn="ctr"/>
            <a:r>
              <a:rPr lang="en-US" sz="1800" b="1" dirty="0">
                <a:solidFill>
                  <a:srgbClr val="000000"/>
                </a:solidFill>
                <a:latin typeface="Helvetica Neue Light"/>
                <a:cs typeface="Helvetica Neue Light"/>
              </a:rPr>
              <a:t>complex</a:t>
            </a:r>
          </a:p>
          <a:p>
            <a:pPr algn="ctr"/>
            <a:r>
              <a:rPr lang="en-US" sz="1800" b="1" dirty="0">
                <a:solidFill>
                  <a:srgbClr val="000000"/>
                </a:solidFill>
                <a:latin typeface="Helvetica Neue Light"/>
                <a:cs typeface="Helvetica Neue Light"/>
              </a:rPr>
              <a:t>classification</a:t>
            </a:r>
          </a:p>
        </p:txBody>
      </p:sp>
      <p:cxnSp>
        <p:nvCxnSpPr>
          <p:cNvPr id="26" name="Straight Arrow Connector 25"/>
          <p:cNvCxnSpPr>
            <a:stCxn id="24" idx="1"/>
          </p:cNvCxnSpPr>
          <p:nvPr/>
        </p:nvCxnSpPr>
        <p:spPr>
          <a:xfrm flipH="1">
            <a:off x="4199036" y="5834441"/>
            <a:ext cx="372602" cy="5498"/>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Elbow Connector 26"/>
          <p:cNvCxnSpPr>
            <a:stCxn id="34" idx="4"/>
            <a:endCxn id="20" idx="0"/>
          </p:cNvCxnSpPr>
          <p:nvPr/>
        </p:nvCxnSpPr>
        <p:spPr>
          <a:xfrm rot="5400000">
            <a:off x="7609924" y="5073469"/>
            <a:ext cx="804666" cy="267"/>
          </a:xfrm>
          <a:prstGeom prst="bentConnector3">
            <a:avLst>
              <a:gd name="adj1" fmla="val 50000"/>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3186124" y="5575791"/>
            <a:ext cx="1063712" cy="707878"/>
          </a:xfrm>
          <a:prstGeom prst="rect">
            <a:avLst/>
          </a:prstGeom>
          <a:noFill/>
          <a:effectLst/>
        </p:spPr>
        <p:txBody>
          <a:bodyPr wrap="square" lIns="91432" tIns="45716" rIns="91432" bIns="45716" rtlCol="0">
            <a:spAutoFit/>
          </a:bodyPr>
          <a:lstStyle/>
          <a:p>
            <a:pPr algn="ctr"/>
            <a:r>
              <a:rPr lang="en-US" sz="2000" dirty="0" err="1">
                <a:latin typeface="Helvetica Neue Light"/>
                <a:cs typeface="Helvetica Neue Light"/>
              </a:rPr>
              <a:t>bitext</a:t>
            </a:r>
            <a:r>
              <a:rPr lang="en-US" sz="2000" dirty="0">
                <a:latin typeface="Helvetica Neue Light"/>
                <a:cs typeface="Helvetica Neue Light"/>
              </a:rPr>
              <a:t> </a:t>
            </a:r>
            <a:r>
              <a:rPr lang="en-US" sz="2000" b="1" dirty="0">
                <a:latin typeface="Helvetica Neue Light"/>
                <a:cs typeface="Helvetica Neue Light"/>
              </a:rPr>
              <a:t>S</a:t>
            </a:r>
            <a:r>
              <a:rPr lang="en-US" sz="2000" b="1" baseline="-25000" dirty="0">
                <a:latin typeface="Helvetica Neue Light"/>
                <a:cs typeface="Helvetica Neue Light"/>
              </a:rPr>
              <a:t>1</a:t>
            </a:r>
            <a:endParaRPr lang="en-US" sz="2000" dirty="0">
              <a:latin typeface="Helvetica Neue Light"/>
              <a:cs typeface="Helvetica Neue Light"/>
            </a:endParaRPr>
          </a:p>
        </p:txBody>
      </p:sp>
      <p:sp>
        <p:nvSpPr>
          <p:cNvPr id="29" name="TextBox 28"/>
          <p:cNvSpPr txBox="1"/>
          <p:nvPr/>
        </p:nvSpPr>
        <p:spPr>
          <a:xfrm>
            <a:off x="30515" y="5542574"/>
            <a:ext cx="1215449" cy="707878"/>
          </a:xfrm>
          <a:prstGeom prst="rect">
            <a:avLst/>
          </a:prstGeom>
          <a:noFill/>
          <a:effectLst/>
        </p:spPr>
        <p:txBody>
          <a:bodyPr wrap="square" lIns="91432" tIns="45716" rIns="91432" bIns="45716" rtlCol="0">
            <a:spAutoFit/>
          </a:bodyPr>
          <a:lstStyle/>
          <a:p>
            <a:pPr algn="ctr"/>
            <a:r>
              <a:rPr lang="en-US" sz="2000" dirty="0" err="1">
                <a:latin typeface="Helvetica Neue Light"/>
                <a:cs typeface="Helvetica Neue Light"/>
              </a:rPr>
              <a:t>bitext</a:t>
            </a:r>
            <a:r>
              <a:rPr lang="en-US" sz="2000" dirty="0">
                <a:latin typeface="Helvetica Neue Light"/>
                <a:cs typeface="Helvetica Neue Light"/>
              </a:rPr>
              <a:t> </a:t>
            </a:r>
            <a:endParaRPr lang="en-US" sz="2000" dirty="0" smtClean="0">
              <a:latin typeface="Helvetica Neue Light"/>
              <a:cs typeface="Helvetica Neue Light"/>
            </a:endParaRPr>
          </a:p>
          <a:p>
            <a:pPr algn="ctr"/>
            <a:r>
              <a:rPr lang="en-US" sz="2000" b="1" dirty="0" smtClean="0">
                <a:latin typeface="Helvetica Neue Light"/>
                <a:cs typeface="Helvetica Neue Light"/>
              </a:rPr>
              <a:t>S</a:t>
            </a:r>
            <a:r>
              <a:rPr lang="en-US" sz="2000" b="1" baseline="-25000" dirty="0" smtClean="0">
                <a:latin typeface="Helvetica Neue Light"/>
                <a:cs typeface="Helvetica Neue Light"/>
              </a:rPr>
              <a:t>2</a:t>
            </a:r>
            <a:endParaRPr lang="en-US" sz="2000" b="1" baseline="30000" dirty="0">
              <a:latin typeface="Helvetica Neue Light"/>
              <a:cs typeface="Helvetica Neue Light"/>
            </a:endParaRPr>
          </a:p>
        </p:txBody>
      </p:sp>
      <p:sp>
        <p:nvSpPr>
          <p:cNvPr id="30" name="TextBox 29"/>
          <p:cNvSpPr txBox="1"/>
          <p:nvPr/>
        </p:nvSpPr>
        <p:spPr>
          <a:xfrm>
            <a:off x="-103827" y="2416460"/>
            <a:ext cx="1949825" cy="646323"/>
          </a:xfrm>
          <a:prstGeom prst="rect">
            <a:avLst/>
          </a:prstGeom>
          <a:noFill/>
          <a:effectLst/>
        </p:spPr>
        <p:txBody>
          <a:bodyPr wrap="square" lIns="91432" tIns="45716" rIns="91432" bIns="45716" rtlCol="0">
            <a:spAutoFit/>
          </a:bodyPr>
          <a:lstStyle/>
          <a:p>
            <a:pPr algn="r"/>
            <a:r>
              <a:rPr lang="en-US" i="1" dirty="0" smtClean="0">
                <a:latin typeface="Helvetica Neue Light"/>
                <a:cs typeface="Helvetica Neue Light"/>
              </a:rPr>
              <a:t>source document</a:t>
            </a:r>
            <a:endParaRPr lang="en-US" dirty="0">
              <a:latin typeface="Helvetica Neue Light"/>
              <a:cs typeface="Helvetica Neue Light"/>
            </a:endParaRPr>
          </a:p>
          <a:p>
            <a:pPr algn="r"/>
            <a:r>
              <a:rPr lang="en-US" i="1" dirty="0">
                <a:latin typeface="Helvetica Neue Light"/>
                <a:cs typeface="Helvetica Neue Light"/>
              </a:rPr>
              <a:t>target </a:t>
            </a:r>
            <a:r>
              <a:rPr lang="en-US" i="1" dirty="0" smtClean="0">
                <a:latin typeface="Helvetica Neue Light"/>
                <a:cs typeface="Helvetica Neue Light"/>
              </a:rPr>
              <a:t>document</a:t>
            </a:r>
            <a:endParaRPr lang="en-US" dirty="0">
              <a:latin typeface="Helvetica Neue Light"/>
              <a:cs typeface="Helvetica Neue Light"/>
            </a:endParaRPr>
          </a:p>
        </p:txBody>
      </p:sp>
      <p:cxnSp>
        <p:nvCxnSpPr>
          <p:cNvPr id="31" name="Straight Arrow Connector 30"/>
          <p:cNvCxnSpPr/>
          <p:nvPr/>
        </p:nvCxnSpPr>
        <p:spPr>
          <a:xfrm>
            <a:off x="1928828" y="1934772"/>
            <a:ext cx="208183" cy="333057"/>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172319" y="1901764"/>
            <a:ext cx="1642565" cy="646323"/>
          </a:xfrm>
          <a:prstGeom prst="rect">
            <a:avLst/>
          </a:prstGeom>
          <a:noFill/>
          <a:effectLst/>
        </p:spPr>
        <p:txBody>
          <a:bodyPr wrap="none" lIns="91432" tIns="45716" rIns="91432" bIns="45716" rtlCol="0">
            <a:spAutoFit/>
          </a:bodyPr>
          <a:lstStyle/>
          <a:p>
            <a:r>
              <a:rPr lang="en-US" dirty="0">
                <a:latin typeface="Helvetica Neue Light"/>
                <a:cs typeface="Helvetica Neue Light"/>
              </a:rPr>
              <a:t>sentences and</a:t>
            </a:r>
          </a:p>
          <a:p>
            <a:r>
              <a:rPr lang="en-US" dirty="0">
                <a:latin typeface="Helvetica Neue Light"/>
                <a:cs typeface="Helvetica Neue Light"/>
              </a:rPr>
              <a:t>sent. vectors</a:t>
            </a:r>
          </a:p>
        </p:txBody>
      </p:sp>
      <p:sp>
        <p:nvSpPr>
          <p:cNvPr id="33" name="TextBox 32"/>
          <p:cNvSpPr txBox="1"/>
          <p:nvPr/>
        </p:nvSpPr>
        <p:spPr>
          <a:xfrm>
            <a:off x="8022413" y="3533878"/>
            <a:ext cx="1125041" cy="646323"/>
          </a:xfrm>
          <a:prstGeom prst="rect">
            <a:avLst/>
          </a:prstGeom>
          <a:noFill/>
          <a:effectLst/>
        </p:spPr>
        <p:txBody>
          <a:bodyPr wrap="none" lIns="91432" tIns="45716" rIns="91432" bIns="45716" rtlCol="0">
            <a:spAutoFit/>
          </a:bodyPr>
          <a:lstStyle/>
          <a:p>
            <a:r>
              <a:rPr lang="en-US" sz="1800" dirty="0" err="1">
                <a:latin typeface="Helvetica Neue Light"/>
                <a:cs typeface="Helvetica Neue Light"/>
              </a:rPr>
              <a:t>cartesian</a:t>
            </a:r>
            <a:r>
              <a:rPr lang="en-US" sz="1800" dirty="0">
                <a:latin typeface="Helvetica Neue Light"/>
                <a:cs typeface="Helvetica Neue Light"/>
              </a:rPr>
              <a:t> </a:t>
            </a:r>
          </a:p>
          <a:p>
            <a:r>
              <a:rPr lang="en-US" sz="1800" dirty="0">
                <a:latin typeface="Helvetica Neue Light"/>
                <a:cs typeface="Helvetica Neue Light"/>
              </a:rPr>
              <a:t>product</a:t>
            </a:r>
          </a:p>
        </p:txBody>
      </p:sp>
      <p:sp>
        <p:nvSpPr>
          <p:cNvPr id="34" name="Oval 33"/>
          <p:cNvSpPr/>
          <p:nvPr/>
        </p:nvSpPr>
        <p:spPr>
          <a:xfrm>
            <a:off x="7771275" y="4180202"/>
            <a:ext cx="482230" cy="491067"/>
          </a:xfrm>
          <a:prstGeom prst="ellipse">
            <a:avLst/>
          </a:prstGeom>
          <a:ln/>
          <a:effectLst/>
        </p:spPr>
        <p:style>
          <a:lnRef idx="1">
            <a:schemeClr val="dk1"/>
          </a:lnRef>
          <a:fillRef idx="2">
            <a:schemeClr val="dk1"/>
          </a:fillRef>
          <a:effectRef idx="1">
            <a:schemeClr val="dk1"/>
          </a:effectRef>
          <a:fontRef idx="minor">
            <a:schemeClr val="dk1"/>
          </a:fontRef>
        </p:style>
        <p:txBody>
          <a:bodyPr lIns="91432" tIns="45716" rIns="91432" bIns="45716" rtlCol="0" anchor="ctr"/>
          <a:lstStyle/>
          <a:p>
            <a:pPr algn="ctr"/>
            <a:r>
              <a:rPr lang="en-US" dirty="0" smtClean="0">
                <a:solidFill>
                  <a:srgbClr val="000000"/>
                </a:solidFill>
                <a:latin typeface="Helvetica Neue Light"/>
              </a:rPr>
              <a:t>X</a:t>
            </a:r>
            <a:endParaRPr lang="en-US" dirty="0">
              <a:solidFill>
                <a:srgbClr val="000000"/>
              </a:solidFill>
              <a:latin typeface="Helvetica Neue Light"/>
            </a:endParaRPr>
          </a:p>
        </p:txBody>
      </p:sp>
      <p:cxnSp>
        <p:nvCxnSpPr>
          <p:cNvPr id="35" name="Straight Arrow Connector 34"/>
          <p:cNvCxnSpPr/>
          <p:nvPr/>
        </p:nvCxnSpPr>
        <p:spPr>
          <a:xfrm>
            <a:off x="53950" y="3908811"/>
            <a:ext cx="7248551" cy="0"/>
          </a:xfrm>
          <a:prstGeom prst="straightConnector1">
            <a:avLst/>
          </a:prstGeom>
          <a:ln w="38100" cmpd="sng">
            <a:solidFill>
              <a:srgbClr val="000000"/>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179372" y="3455119"/>
            <a:ext cx="6500828" cy="584767"/>
          </a:xfrm>
          <a:prstGeom prst="rect">
            <a:avLst/>
          </a:prstGeom>
          <a:noFill/>
          <a:effectLst/>
        </p:spPr>
        <p:txBody>
          <a:bodyPr wrap="square" lIns="91432" tIns="45716" rIns="91432" bIns="45716" rtlCol="0">
            <a:spAutoFit/>
          </a:bodyPr>
          <a:lstStyle/>
          <a:p>
            <a:r>
              <a:rPr lang="en-US" sz="1800" b="1" dirty="0" smtClean="0">
                <a:latin typeface="Helvetica Neue Light"/>
                <a:cs typeface="Helvetica Neue Light"/>
              </a:rPr>
              <a:t>MAP</a:t>
            </a:r>
            <a:endParaRPr lang="en-US" sz="1800" dirty="0">
              <a:latin typeface="Helvetica Neue Light"/>
              <a:cs typeface="Helvetica Neue Light"/>
            </a:endParaRPr>
          </a:p>
          <a:p>
            <a:pPr algn="ctr"/>
            <a:endParaRPr lang="en-US" sz="1400" b="1" dirty="0">
              <a:latin typeface="Helvetica Neue Light"/>
              <a:cs typeface="Helvetica Neue Light"/>
            </a:endParaRPr>
          </a:p>
        </p:txBody>
      </p:sp>
      <p:sp>
        <p:nvSpPr>
          <p:cNvPr id="37" name="TextBox 36"/>
          <p:cNvSpPr txBox="1"/>
          <p:nvPr/>
        </p:nvSpPr>
        <p:spPr>
          <a:xfrm>
            <a:off x="115872" y="3939448"/>
            <a:ext cx="6538928" cy="369324"/>
          </a:xfrm>
          <a:prstGeom prst="rect">
            <a:avLst/>
          </a:prstGeom>
          <a:noFill/>
          <a:effectLst/>
        </p:spPr>
        <p:txBody>
          <a:bodyPr wrap="square" lIns="91432" tIns="45716" rIns="91432" bIns="45716" rtlCol="0">
            <a:spAutoFit/>
          </a:bodyPr>
          <a:lstStyle/>
          <a:p>
            <a:r>
              <a:rPr lang="en-US" sz="1800" b="1" dirty="0" smtClean="0">
                <a:latin typeface="Helvetica Neue Light"/>
                <a:cs typeface="Helvetica Neue Light"/>
              </a:rPr>
              <a:t>REDUCE</a:t>
            </a:r>
            <a:endParaRPr lang="en-US" sz="1800" b="1" dirty="0">
              <a:latin typeface="Helvetica Neue Light"/>
              <a:cs typeface="Helvetica Neue Light"/>
            </a:endParaRPr>
          </a:p>
        </p:txBody>
      </p:sp>
      <p:cxnSp>
        <p:nvCxnSpPr>
          <p:cNvPr id="66" name="Straight Arrow Connector 65"/>
          <p:cNvCxnSpPr/>
          <p:nvPr/>
        </p:nvCxnSpPr>
        <p:spPr>
          <a:xfrm flipH="1">
            <a:off x="2890782" y="5837953"/>
            <a:ext cx="459165" cy="1986"/>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7" name="Elbow Connector 86"/>
          <p:cNvCxnSpPr>
            <a:endCxn id="34" idx="0"/>
          </p:cNvCxnSpPr>
          <p:nvPr/>
        </p:nvCxnSpPr>
        <p:spPr>
          <a:xfrm>
            <a:off x="6553277" y="2728986"/>
            <a:ext cx="1459113" cy="1451216"/>
          </a:xfrm>
          <a:prstGeom prst="bentConnector2">
            <a:avLst/>
          </a:prstGeom>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 name="Folded Corner 1"/>
          <p:cNvSpPr/>
          <p:nvPr/>
        </p:nvSpPr>
        <p:spPr>
          <a:xfrm>
            <a:off x="6835030" y="1547662"/>
            <a:ext cx="2119493" cy="1106275"/>
          </a:xfrm>
          <a:prstGeom prst="foldedCorner">
            <a:avLst/>
          </a:prstGeom>
          <a:solidFill>
            <a:schemeClr val="accent2"/>
          </a:solidFill>
          <a:effectLst/>
        </p:spPr>
        <p:style>
          <a:lnRef idx="3">
            <a:schemeClr val="lt1"/>
          </a:lnRef>
          <a:fillRef idx="1">
            <a:schemeClr val="accent2"/>
          </a:fillRef>
          <a:effectRef idx="1">
            <a:schemeClr val="accent2"/>
          </a:effectRef>
          <a:fontRef idx="minor">
            <a:schemeClr val="lt1"/>
          </a:fontRef>
        </p:style>
        <p:txBody>
          <a:bodyPr lIns="91432" tIns="45716" rIns="91432" bIns="45716" rtlCol="0" anchor="ctr"/>
          <a:lstStyle/>
          <a:p>
            <a:pPr algn="ctr"/>
            <a:r>
              <a:rPr lang="en-US" sz="2000" dirty="0">
                <a:solidFill>
                  <a:srgbClr val="000000"/>
                </a:solidFill>
                <a:latin typeface="Helvetica Neue Light"/>
              </a:rPr>
              <a:t>candidate</a:t>
            </a:r>
          </a:p>
          <a:p>
            <a:pPr algn="ctr"/>
            <a:r>
              <a:rPr lang="en-US" sz="2000" dirty="0">
                <a:solidFill>
                  <a:srgbClr val="000000"/>
                </a:solidFill>
                <a:latin typeface="Helvetica Neue Light"/>
              </a:rPr>
              <a:t>generation</a:t>
            </a:r>
          </a:p>
          <a:p>
            <a:pPr algn="ctr"/>
            <a:r>
              <a:rPr lang="en-US" sz="2000" dirty="0">
                <a:solidFill>
                  <a:srgbClr val="000000"/>
                </a:solidFill>
                <a:latin typeface="Helvetica Neue Light"/>
              </a:rPr>
              <a:t>2.4 hours </a:t>
            </a:r>
          </a:p>
        </p:txBody>
      </p:sp>
      <p:sp>
        <p:nvSpPr>
          <p:cNvPr id="38" name="Folded Corner 37"/>
          <p:cNvSpPr/>
          <p:nvPr/>
        </p:nvSpPr>
        <p:spPr>
          <a:xfrm>
            <a:off x="5162058" y="3350673"/>
            <a:ext cx="2119493" cy="958099"/>
          </a:xfrm>
          <a:prstGeom prst="foldedCorner">
            <a:avLst/>
          </a:prstGeom>
          <a:solidFill>
            <a:schemeClr val="accent2"/>
          </a:solidFill>
          <a:effectLst/>
        </p:spPr>
        <p:style>
          <a:lnRef idx="3">
            <a:schemeClr val="lt1"/>
          </a:lnRef>
          <a:fillRef idx="1">
            <a:schemeClr val="accent2"/>
          </a:fillRef>
          <a:effectRef idx="1">
            <a:schemeClr val="accent2"/>
          </a:effectRef>
          <a:fontRef idx="minor">
            <a:schemeClr val="lt1"/>
          </a:fontRef>
        </p:style>
        <p:txBody>
          <a:bodyPr lIns="91432" tIns="45716" rIns="91432" bIns="45716" rtlCol="0" anchor="ctr"/>
          <a:lstStyle/>
          <a:p>
            <a:pPr algn="ctr"/>
            <a:r>
              <a:rPr lang="en-US" sz="2000" dirty="0" err="1">
                <a:solidFill>
                  <a:srgbClr val="000000"/>
                </a:solidFill>
                <a:latin typeface="Helvetica Neue Light"/>
              </a:rPr>
              <a:t>shuffle&amp;sort</a:t>
            </a:r>
            <a:endParaRPr lang="en-US" sz="2000" dirty="0">
              <a:solidFill>
                <a:srgbClr val="000000"/>
              </a:solidFill>
              <a:latin typeface="Helvetica Neue Light"/>
            </a:endParaRPr>
          </a:p>
          <a:p>
            <a:pPr algn="ctr"/>
            <a:r>
              <a:rPr lang="en-US" sz="2000" dirty="0" smtClean="0">
                <a:solidFill>
                  <a:srgbClr val="000000"/>
                </a:solidFill>
                <a:latin typeface="Helvetica Neue Light"/>
              </a:rPr>
              <a:t>1.3 </a:t>
            </a:r>
            <a:r>
              <a:rPr lang="en-US" sz="2000" dirty="0">
                <a:solidFill>
                  <a:srgbClr val="000000"/>
                </a:solidFill>
                <a:latin typeface="Helvetica Neue Light"/>
              </a:rPr>
              <a:t>hours </a:t>
            </a:r>
          </a:p>
        </p:txBody>
      </p:sp>
      <p:sp>
        <p:nvSpPr>
          <p:cNvPr id="39" name="Folded Corner 38"/>
          <p:cNvSpPr/>
          <p:nvPr/>
        </p:nvSpPr>
        <p:spPr>
          <a:xfrm>
            <a:off x="4417911" y="5001730"/>
            <a:ext cx="2119493" cy="1085371"/>
          </a:xfrm>
          <a:prstGeom prst="foldedCorner">
            <a:avLst/>
          </a:prstGeom>
          <a:solidFill>
            <a:schemeClr val="accent2"/>
          </a:solidFill>
          <a:effectLst/>
        </p:spPr>
        <p:style>
          <a:lnRef idx="3">
            <a:schemeClr val="lt1"/>
          </a:lnRef>
          <a:fillRef idx="1">
            <a:schemeClr val="accent2"/>
          </a:fillRef>
          <a:effectRef idx="1">
            <a:schemeClr val="accent2"/>
          </a:effectRef>
          <a:fontRef idx="minor">
            <a:schemeClr val="lt1"/>
          </a:fontRef>
        </p:style>
        <p:txBody>
          <a:bodyPr lIns="91432" tIns="45716" rIns="91432" bIns="45716" rtlCol="0" anchor="ctr"/>
          <a:lstStyle/>
          <a:p>
            <a:pPr algn="ctr"/>
            <a:r>
              <a:rPr lang="en-US" sz="2000" dirty="0">
                <a:solidFill>
                  <a:srgbClr val="000000"/>
                </a:solidFill>
                <a:latin typeface="Helvetica Neue Light"/>
              </a:rPr>
              <a:t>simple classification</a:t>
            </a:r>
          </a:p>
          <a:p>
            <a:pPr algn="ctr"/>
            <a:r>
              <a:rPr lang="en-US" sz="2000" dirty="0" smtClean="0">
                <a:solidFill>
                  <a:srgbClr val="000000"/>
                </a:solidFill>
                <a:latin typeface="Helvetica Neue Light"/>
              </a:rPr>
              <a:t>4.1 </a:t>
            </a:r>
            <a:r>
              <a:rPr lang="en-US" sz="2000" dirty="0">
                <a:solidFill>
                  <a:srgbClr val="000000"/>
                </a:solidFill>
                <a:latin typeface="Helvetica Neue Light"/>
              </a:rPr>
              <a:t>hours </a:t>
            </a:r>
          </a:p>
        </p:txBody>
      </p:sp>
      <p:sp>
        <p:nvSpPr>
          <p:cNvPr id="41" name="Title 1"/>
          <p:cNvSpPr>
            <a:spLocks noGrp="1"/>
          </p:cNvSpPr>
          <p:nvPr>
            <p:ph type="title"/>
          </p:nvPr>
        </p:nvSpPr>
        <p:spPr>
          <a:effectLst/>
        </p:spPr>
        <p:txBody>
          <a:bodyPr>
            <a:normAutofit/>
          </a:bodyPr>
          <a:lstStyle/>
          <a:p>
            <a:r>
              <a:rPr lang="en-US" dirty="0" err="1" smtClean="0"/>
              <a:t>Bitext</a:t>
            </a:r>
            <a:r>
              <a:rPr lang="en-US" dirty="0" smtClean="0"/>
              <a:t> Extraction Algorithm</a:t>
            </a:r>
            <a:endParaRPr lang="en-US" dirty="0"/>
          </a:p>
        </p:txBody>
      </p:sp>
      <p:sp>
        <p:nvSpPr>
          <p:cNvPr id="3" name="Slide Number Placeholder 2"/>
          <p:cNvSpPr>
            <a:spLocks noGrp="1"/>
          </p:cNvSpPr>
          <p:nvPr>
            <p:ph type="sldNum" sz="quarter" idx="4"/>
          </p:nvPr>
        </p:nvSpPr>
        <p:spPr>
          <a:xfrm>
            <a:off x="7010400" y="6356350"/>
            <a:ext cx="2133600" cy="365125"/>
          </a:xfrm>
          <a:prstGeom prst="rect">
            <a:avLst/>
          </a:prstGeom>
          <a:effectLst/>
        </p:spPr>
        <p:txBody>
          <a:bodyPr/>
          <a:lstStyle/>
          <a:p>
            <a:fld id="{F3D397F9-2499-E244-8D41-F28B228DBCAE}" type="slidenum">
              <a:rPr lang="en-US" smtClean="0"/>
              <a:pPr/>
              <a:t>27</a:t>
            </a:fld>
            <a:endParaRPr lang="en-US" dirty="0"/>
          </a:p>
        </p:txBody>
      </p:sp>
      <p:sp>
        <p:nvSpPr>
          <p:cNvPr id="40" name="Folded Corner 39"/>
          <p:cNvSpPr/>
          <p:nvPr/>
        </p:nvSpPr>
        <p:spPr>
          <a:xfrm>
            <a:off x="1357337" y="4631234"/>
            <a:ext cx="2119493" cy="1202607"/>
          </a:xfrm>
          <a:prstGeom prst="foldedCorner">
            <a:avLst/>
          </a:prstGeom>
          <a:solidFill>
            <a:schemeClr val="accent2"/>
          </a:solidFill>
          <a:effectLst/>
        </p:spPr>
        <p:style>
          <a:lnRef idx="3">
            <a:schemeClr val="lt1"/>
          </a:lnRef>
          <a:fillRef idx="1">
            <a:schemeClr val="accent2"/>
          </a:fillRef>
          <a:effectRef idx="1">
            <a:schemeClr val="accent2"/>
          </a:effectRef>
          <a:fontRef idx="minor">
            <a:schemeClr val="lt1"/>
          </a:fontRef>
        </p:style>
        <p:txBody>
          <a:bodyPr lIns="91432" tIns="45716" rIns="91432" bIns="45716" rtlCol="0" anchor="ctr"/>
          <a:lstStyle/>
          <a:p>
            <a:pPr algn="ctr"/>
            <a:r>
              <a:rPr lang="en-US" sz="2000" dirty="0">
                <a:solidFill>
                  <a:srgbClr val="000000"/>
                </a:solidFill>
                <a:latin typeface="Helvetica Neue Light"/>
              </a:rPr>
              <a:t>complex classification</a:t>
            </a:r>
          </a:p>
          <a:p>
            <a:pPr algn="ctr"/>
            <a:r>
              <a:rPr lang="en-US" sz="2000" dirty="0" smtClean="0">
                <a:solidFill>
                  <a:srgbClr val="000000"/>
                </a:solidFill>
                <a:latin typeface="Helvetica Neue Light"/>
              </a:rPr>
              <a:t>0.5 </a:t>
            </a:r>
            <a:r>
              <a:rPr lang="en-US" sz="2000" dirty="0">
                <a:solidFill>
                  <a:srgbClr val="000000"/>
                </a:solidFill>
                <a:latin typeface="Helvetica Neue Light"/>
              </a:rPr>
              <a:t>hours </a:t>
            </a:r>
          </a:p>
        </p:txBody>
      </p:sp>
      <p:sp>
        <p:nvSpPr>
          <p:cNvPr id="42" name="Round Diagonal Corner Rectangle 41"/>
          <p:cNvSpPr/>
          <p:nvPr/>
        </p:nvSpPr>
        <p:spPr bwMode="auto">
          <a:xfrm>
            <a:off x="3465022" y="2515453"/>
            <a:ext cx="1009982" cy="651594"/>
          </a:xfrm>
          <a:prstGeom prst="round2DiagRect">
            <a:avLst/>
          </a:prstGeom>
          <a:solidFill>
            <a:srgbClr val="ECBD47"/>
          </a:solidFill>
          <a:ln w="25400" cap="flat" cmpd="sng" algn="ctr">
            <a:solidFill>
              <a:srgbClr val="000000"/>
            </a:solidFill>
            <a:prstDash val="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7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Helvetica Neue Light" charset="0"/>
                <a:ea typeface="ヒラギノ角ゴ ProN W3" charset="0"/>
                <a:cs typeface="ヒラギノ角ゴ ProN W3" charset="0"/>
                <a:sym typeface="Helvetica Neue Light" charset="0"/>
              </a:rPr>
              <a:t>400 billion</a:t>
            </a:r>
            <a:endParaRPr kumimoji="0" lang="en-US" sz="2200" b="0" i="0" u="none" strike="noStrike" cap="none" normalizeH="0" baseline="0" dirty="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sp>
        <p:nvSpPr>
          <p:cNvPr id="44" name="Round Diagonal Corner Rectangle 43"/>
          <p:cNvSpPr/>
          <p:nvPr/>
        </p:nvSpPr>
        <p:spPr bwMode="auto">
          <a:xfrm>
            <a:off x="7389786" y="2841250"/>
            <a:ext cx="1009982" cy="651594"/>
          </a:xfrm>
          <a:prstGeom prst="round2DiagRect">
            <a:avLst/>
          </a:prstGeom>
          <a:solidFill>
            <a:srgbClr val="ECBD47"/>
          </a:solidFill>
          <a:ln w="25400" cap="flat" cmpd="sng" algn="ctr">
            <a:solidFill>
              <a:srgbClr val="000000"/>
            </a:solidFill>
            <a:prstDash val="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7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Helvetica Neue Light" charset="0"/>
                <a:ea typeface="ヒラギノ角ゴ ProN W3" charset="0"/>
                <a:cs typeface="ヒラギノ角ゴ ProN W3" charset="0"/>
                <a:sym typeface="Helvetica Neue Light" charset="0"/>
              </a:rPr>
              <a:t>214</a:t>
            </a:r>
          </a:p>
          <a:p>
            <a:pPr marL="0" marR="0" indent="0" algn="ctr" defTabSz="914400" rtl="0" eaLnBrk="1" fontAlgn="base" latinLnBrk="0" hangingPunct="1">
              <a:lnSpc>
                <a:spcPct val="7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Helvetica Neue Light" charset="0"/>
                <a:ea typeface="ヒラギノ角ゴ ProN W3" charset="0"/>
                <a:cs typeface="ヒラギノ角ゴ ProN W3" charset="0"/>
                <a:sym typeface="Helvetica Neue Light" charset="0"/>
              </a:rPr>
              <a:t>billion</a:t>
            </a:r>
            <a:endParaRPr kumimoji="0" lang="en-US" sz="2200" b="0" i="0" u="none" strike="noStrike" cap="none" normalizeH="0" baseline="0" dirty="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sp>
        <p:nvSpPr>
          <p:cNvPr id="45" name="Round Diagonal Corner Rectangle 44"/>
          <p:cNvSpPr/>
          <p:nvPr/>
        </p:nvSpPr>
        <p:spPr bwMode="auto">
          <a:xfrm>
            <a:off x="6239114" y="4845767"/>
            <a:ext cx="1009982" cy="651594"/>
          </a:xfrm>
          <a:prstGeom prst="round2DiagRect">
            <a:avLst/>
          </a:prstGeom>
          <a:solidFill>
            <a:srgbClr val="ECBD47"/>
          </a:solidFill>
          <a:ln w="25400" cap="flat" cmpd="sng" algn="ctr">
            <a:solidFill>
              <a:srgbClr val="000000"/>
            </a:solidFill>
            <a:prstDash val="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7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Helvetica Neue Light" charset="0"/>
                <a:ea typeface="ヒラギノ角ゴ ProN W3" charset="0"/>
                <a:cs typeface="ヒラギノ角ゴ ProN W3" charset="0"/>
                <a:sym typeface="Helvetica Neue Light" charset="0"/>
              </a:rPr>
              <a:t>132</a:t>
            </a:r>
          </a:p>
          <a:p>
            <a:pPr marL="0" marR="0" indent="0" algn="ctr" defTabSz="914400" rtl="0" eaLnBrk="1" fontAlgn="base" latinLnBrk="0" hangingPunct="1">
              <a:lnSpc>
                <a:spcPct val="7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Helvetica Neue Light" charset="0"/>
                <a:ea typeface="ヒラギノ角ゴ ProN W3" charset="0"/>
                <a:cs typeface="ヒラギノ角ゴ ProN W3" charset="0"/>
                <a:sym typeface="Helvetica Neue Light" charset="0"/>
              </a:rPr>
              <a:t>billion</a:t>
            </a:r>
            <a:endParaRPr kumimoji="0" lang="en-US" sz="2200" b="0" i="0" u="none" strike="noStrike" cap="none" normalizeH="0" baseline="0" dirty="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spTree>
    <p:custDataLst>
      <p:tags r:id="rId2"/>
    </p:custDataLst>
    <p:extLst>
      <p:ext uri="{BB962C8B-B14F-4D97-AF65-F5344CB8AC3E}">
        <p14:creationId xmlns:p14="http://schemas.microsoft.com/office/powerpoint/2010/main" val="638200017"/>
      </p:ext>
    </p:extLst>
  </p:cSld>
  <p:clrMapOvr>
    <a:masterClrMapping/>
  </p:clrMapOvr>
  <mc:AlternateContent xmlns:mc="http://schemas.openxmlformats.org/markup-compatibility/2006" xmlns:p14="http://schemas.microsoft.com/office/powerpoint/2010/main">
    <mc:Choice Requires="p14">
      <p:transition spd="slow" p14:dur="2000" advTm="756"/>
    </mc:Choice>
    <mc:Fallback xmlns="">
      <p:transition xmlns:p14="http://schemas.microsoft.com/office/powerpoint/2010/main" spd="slow" advTm="75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p:bldP spid="2" grpId="0" animBg="1"/>
      <p:bldP spid="38" grpId="0" animBg="1"/>
      <p:bldP spid="39" grpId="0" animBg="1"/>
      <p:bldP spid="40" grpId="0" animBg="1"/>
      <p:bldP spid="42" grpId="0" animBg="1"/>
      <p:bldP spid="44"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rmAutofit/>
          </a:bodyPr>
          <a:lstStyle/>
          <a:p>
            <a:r>
              <a:rPr lang="en-US" dirty="0">
                <a:cs typeface="Helvetica Neue Light"/>
              </a:rPr>
              <a:t>Extracting </a:t>
            </a:r>
            <a:r>
              <a:rPr lang="en-US" dirty="0" err="1">
                <a:cs typeface="Helvetica Neue Light"/>
              </a:rPr>
              <a:t>Bitext</a:t>
            </a:r>
            <a:r>
              <a:rPr lang="en-US" dirty="0">
                <a:cs typeface="Helvetica Neue Light"/>
              </a:rPr>
              <a:t> from Wikipedia</a:t>
            </a:r>
          </a:p>
        </p:txBody>
      </p:sp>
      <p:sp>
        <p:nvSpPr>
          <p:cNvPr id="9" name="Content Placeholder 2"/>
          <p:cNvSpPr txBox="1">
            <a:spLocks/>
          </p:cNvSpPr>
          <p:nvPr/>
        </p:nvSpPr>
        <p:spPr>
          <a:xfrm>
            <a:off x="0" y="1752601"/>
            <a:ext cx="9144000" cy="5105400"/>
          </a:xfrm>
          <a:prstGeom prst="rect">
            <a:avLst/>
          </a:prstGeom>
        </p:spPr>
        <p:txBody>
          <a:bodyPr vert="horz" lIns="91432" tIns="45716" rIns="91432" bIns="45716"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800" dirty="0">
              <a:latin typeface="Helvetica Neue Light"/>
              <a:cs typeface="Helvetica Neue Light"/>
            </a:endParaRPr>
          </a:p>
        </p:txBody>
      </p:sp>
      <p:graphicFrame>
        <p:nvGraphicFramePr>
          <p:cNvPr id="2" name="Table 1"/>
          <p:cNvGraphicFramePr>
            <a:graphicFrameLocks noGrp="1"/>
          </p:cNvGraphicFramePr>
          <p:nvPr>
            <p:extLst>
              <p:ext uri="{D42A27DB-BD31-4B8C-83A1-F6EECF244321}">
                <p14:modId xmlns:p14="http://schemas.microsoft.com/office/powerpoint/2010/main" val="527514044"/>
              </p:ext>
            </p:extLst>
          </p:nvPr>
        </p:nvGraphicFramePr>
        <p:xfrm>
          <a:off x="225776" y="1255890"/>
          <a:ext cx="8706558" cy="5095239"/>
        </p:xfrm>
        <a:graphic>
          <a:graphicData uri="http://schemas.openxmlformats.org/drawingml/2006/table">
            <a:tbl>
              <a:tblPr firstRow="1" bandRow="1">
                <a:tableStyleId>{5C22544A-7EE6-4342-B048-85BDC9FD1C3A}</a:tableStyleId>
              </a:tblPr>
              <a:tblGrid>
                <a:gridCol w="1232420"/>
                <a:gridCol w="869770"/>
                <a:gridCol w="1100728"/>
                <a:gridCol w="1100728"/>
                <a:gridCol w="1100728"/>
                <a:gridCol w="1100728"/>
                <a:gridCol w="1100728"/>
                <a:gridCol w="1100728"/>
              </a:tblGrid>
              <a:tr h="370840">
                <a:tc>
                  <a:txBody>
                    <a:bodyPr/>
                    <a:lstStyle/>
                    <a:p>
                      <a:pPr algn="ctr"/>
                      <a:r>
                        <a:rPr lang="en-US" sz="1600" dirty="0" smtClean="0"/>
                        <a:t>Size</a:t>
                      </a:r>
                      <a:endParaRPr lang="en-US" sz="1600" dirty="0"/>
                    </a:p>
                  </a:txBody>
                  <a:tcPr/>
                </a:tc>
                <a:tc gridSpan="7">
                  <a:txBody>
                    <a:bodyPr/>
                    <a:lstStyle/>
                    <a:p>
                      <a:pPr algn="ctr"/>
                      <a:r>
                        <a:rPr lang="en-US" sz="1600" b="1" dirty="0" smtClean="0"/>
                        <a:t>Language</a:t>
                      </a:r>
                      <a:endParaRPr lang="en-US" sz="1600" b="0"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dirty="0"/>
                    </a:p>
                  </a:txBody>
                  <a:tcPr/>
                </a:tc>
              </a:tr>
              <a:tr h="370840">
                <a:tc>
                  <a:txBody>
                    <a:bodyPr/>
                    <a:lstStyle/>
                    <a:p>
                      <a:endParaRPr lang="en-US" sz="1400" dirty="0">
                        <a:solidFill>
                          <a:srgbClr val="000000"/>
                        </a:solidFill>
                      </a:endParaRPr>
                    </a:p>
                  </a:txBody>
                  <a:tcPr/>
                </a:tc>
                <a:tc>
                  <a:txBody>
                    <a:bodyPr/>
                    <a:lstStyle/>
                    <a:p>
                      <a:r>
                        <a:rPr lang="en-US" sz="1400" b="1" dirty="0" smtClean="0">
                          <a:solidFill>
                            <a:srgbClr val="000000"/>
                          </a:solidFill>
                        </a:rPr>
                        <a:t>English</a:t>
                      </a:r>
                    </a:p>
                  </a:txBody>
                  <a:tcPr/>
                </a:tc>
                <a:tc>
                  <a:txBody>
                    <a:bodyPr/>
                    <a:lstStyle/>
                    <a:p>
                      <a:r>
                        <a:rPr lang="en-US" sz="1400" b="1" dirty="0" smtClean="0">
                          <a:solidFill>
                            <a:srgbClr val="000000"/>
                          </a:solidFill>
                        </a:rPr>
                        <a:t>German</a:t>
                      </a:r>
                      <a:endParaRPr lang="en-US" sz="1400" b="1" dirty="0">
                        <a:solidFill>
                          <a:srgbClr val="000000"/>
                        </a:solidFill>
                      </a:endParaRPr>
                    </a:p>
                  </a:txBody>
                  <a:tcPr/>
                </a:tc>
                <a:tc>
                  <a:txBody>
                    <a:bodyPr/>
                    <a:lstStyle/>
                    <a:p>
                      <a:r>
                        <a:rPr lang="en-US" sz="1400" b="1" dirty="0" smtClean="0">
                          <a:solidFill>
                            <a:srgbClr val="000000"/>
                          </a:solidFill>
                        </a:rPr>
                        <a:t>Spanish</a:t>
                      </a:r>
                      <a:endParaRPr lang="en-US" sz="1400" b="1" dirty="0">
                        <a:solidFill>
                          <a:srgbClr val="000000"/>
                        </a:solidFill>
                      </a:endParaRPr>
                    </a:p>
                  </a:txBody>
                  <a:tcPr/>
                </a:tc>
                <a:tc>
                  <a:txBody>
                    <a:bodyPr/>
                    <a:lstStyle/>
                    <a:p>
                      <a:r>
                        <a:rPr lang="en-US" sz="1400" b="1" dirty="0" smtClean="0">
                          <a:solidFill>
                            <a:srgbClr val="000000"/>
                          </a:solidFill>
                        </a:rPr>
                        <a:t>Chinese</a:t>
                      </a:r>
                      <a:endParaRPr lang="en-US" sz="1400" b="1" dirty="0">
                        <a:solidFill>
                          <a:srgbClr val="000000"/>
                        </a:solidFill>
                      </a:endParaRPr>
                    </a:p>
                  </a:txBody>
                  <a:tcPr/>
                </a:tc>
                <a:tc>
                  <a:txBody>
                    <a:bodyPr/>
                    <a:lstStyle/>
                    <a:p>
                      <a:r>
                        <a:rPr lang="en-US" sz="1400" b="1" dirty="0" smtClean="0">
                          <a:solidFill>
                            <a:srgbClr val="000000"/>
                          </a:solidFill>
                        </a:rPr>
                        <a:t>Arabic</a:t>
                      </a:r>
                      <a:endParaRPr lang="en-US" sz="1400" b="1" dirty="0">
                        <a:solidFill>
                          <a:srgbClr val="000000"/>
                        </a:solidFill>
                      </a:endParaRPr>
                    </a:p>
                  </a:txBody>
                  <a:tcPr/>
                </a:tc>
                <a:tc>
                  <a:txBody>
                    <a:bodyPr/>
                    <a:lstStyle/>
                    <a:p>
                      <a:r>
                        <a:rPr lang="en-US" sz="1400" b="1" dirty="0" smtClean="0">
                          <a:solidFill>
                            <a:srgbClr val="000000"/>
                          </a:solidFill>
                        </a:rPr>
                        <a:t>Czech</a:t>
                      </a:r>
                      <a:endParaRPr lang="en-US" sz="1400" b="1" dirty="0">
                        <a:solidFill>
                          <a:srgbClr val="000000"/>
                        </a:solidFill>
                      </a:endParaRPr>
                    </a:p>
                  </a:txBody>
                  <a:tcPr/>
                </a:tc>
                <a:tc>
                  <a:txBody>
                    <a:bodyPr/>
                    <a:lstStyle/>
                    <a:p>
                      <a:r>
                        <a:rPr lang="en-US" sz="1400" b="1" dirty="0" smtClean="0">
                          <a:solidFill>
                            <a:srgbClr val="000000"/>
                          </a:solidFill>
                        </a:rPr>
                        <a:t>Turkish</a:t>
                      </a:r>
                      <a:endParaRPr lang="en-US" sz="1400" b="1" dirty="0">
                        <a:solidFill>
                          <a:srgbClr val="000000"/>
                        </a:solidFill>
                      </a:endParaRPr>
                    </a:p>
                  </a:txBody>
                  <a:tcPr/>
                </a:tc>
              </a:tr>
              <a:tr h="370840">
                <a:tc>
                  <a:txBody>
                    <a:bodyPr/>
                    <a:lstStyle/>
                    <a:p>
                      <a:r>
                        <a:rPr lang="en-US" sz="1400" b="1" dirty="0" smtClean="0">
                          <a:solidFill>
                            <a:srgbClr val="000000"/>
                          </a:solidFill>
                        </a:rPr>
                        <a:t>Documents</a:t>
                      </a:r>
                      <a:endParaRPr lang="en-US" sz="1400" b="1" dirty="0">
                        <a:solidFill>
                          <a:srgbClr val="000000"/>
                        </a:solidFill>
                      </a:endParaRPr>
                    </a:p>
                  </a:txBody>
                  <a:tcPr>
                    <a:solidFill>
                      <a:srgbClr val="EBEBEB"/>
                    </a:solidFill>
                  </a:tcPr>
                </a:tc>
                <a:tc>
                  <a:txBody>
                    <a:bodyPr/>
                    <a:lstStyle/>
                    <a:p>
                      <a:r>
                        <a:rPr lang="en-US" sz="1400" dirty="0" smtClean="0">
                          <a:solidFill>
                            <a:srgbClr val="000000"/>
                          </a:solidFill>
                        </a:rPr>
                        <a:t>4.0m</a:t>
                      </a:r>
                      <a:endParaRPr lang="en-US" sz="1400" dirty="0">
                        <a:solidFill>
                          <a:srgbClr val="000000"/>
                        </a:solidFill>
                      </a:endParaRPr>
                    </a:p>
                  </a:txBody>
                  <a:tcPr>
                    <a:solidFill>
                      <a:srgbClr val="EBEBEB"/>
                    </a:solidFill>
                  </a:tcPr>
                </a:tc>
                <a:tc>
                  <a:txBody>
                    <a:bodyPr/>
                    <a:lstStyle/>
                    <a:p>
                      <a:r>
                        <a:rPr lang="en-US" sz="1400" dirty="0" smtClean="0">
                          <a:solidFill>
                            <a:srgbClr val="000000"/>
                          </a:solidFill>
                        </a:rPr>
                        <a:t>1.42m</a:t>
                      </a:r>
                      <a:endParaRPr lang="en-US" sz="1400" dirty="0">
                        <a:solidFill>
                          <a:srgbClr val="000000"/>
                        </a:solidFill>
                      </a:endParaRPr>
                    </a:p>
                  </a:txBody>
                  <a:tcPr>
                    <a:solidFill>
                      <a:srgbClr val="EBEBEB"/>
                    </a:solidFill>
                  </a:tcPr>
                </a:tc>
                <a:tc>
                  <a:txBody>
                    <a:bodyPr/>
                    <a:lstStyle/>
                    <a:p>
                      <a:r>
                        <a:rPr lang="en-US" sz="1400" dirty="0" smtClean="0">
                          <a:solidFill>
                            <a:srgbClr val="000000"/>
                          </a:solidFill>
                        </a:rPr>
                        <a:t>0.99m</a:t>
                      </a:r>
                      <a:endParaRPr lang="en-US" sz="1400" dirty="0">
                        <a:solidFill>
                          <a:srgbClr val="000000"/>
                        </a:solidFill>
                      </a:endParaRPr>
                    </a:p>
                  </a:txBody>
                  <a:tcPr>
                    <a:solidFill>
                      <a:srgbClr val="EBEBEB"/>
                    </a:solidFill>
                  </a:tcPr>
                </a:tc>
                <a:tc>
                  <a:txBody>
                    <a:bodyPr/>
                    <a:lstStyle/>
                    <a:p>
                      <a:r>
                        <a:rPr lang="en-US" sz="1400" dirty="0" smtClean="0">
                          <a:solidFill>
                            <a:srgbClr val="000000"/>
                          </a:solidFill>
                        </a:rPr>
                        <a:t>0.59m</a:t>
                      </a:r>
                      <a:endParaRPr lang="en-US" sz="1400" dirty="0">
                        <a:solidFill>
                          <a:srgbClr val="000000"/>
                        </a:solidFill>
                      </a:endParaRPr>
                    </a:p>
                  </a:txBody>
                  <a:tcPr>
                    <a:solidFill>
                      <a:srgbClr val="EBEBEB"/>
                    </a:solidFill>
                  </a:tcPr>
                </a:tc>
                <a:tc>
                  <a:txBody>
                    <a:bodyPr/>
                    <a:lstStyle/>
                    <a:p>
                      <a:r>
                        <a:rPr lang="en-US" sz="1400" dirty="0" smtClean="0">
                          <a:solidFill>
                            <a:srgbClr val="000000"/>
                          </a:solidFill>
                        </a:rPr>
                        <a:t>0.25m</a:t>
                      </a:r>
                      <a:endParaRPr lang="en-US" sz="1400" dirty="0">
                        <a:solidFill>
                          <a:srgbClr val="000000"/>
                        </a:solidFill>
                      </a:endParaRPr>
                    </a:p>
                  </a:txBody>
                  <a:tcPr>
                    <a:solidFill>
                      <a:srgbClr val="EBEBEB"/>
                    </a:solidFill>
                  </a:tcPr>
                </a:tc>
                <a:tc>
                  <a:txBody>
                    <a:bodyPr/>
                    <a:lstStyle/>
                    <a:p>
                      <a:r>
                        <a:rPr lang="en-US" sz="1400" dirty="0" smtClean="0">
                          <a:solidFill>
                            <a:srgbClr val="000000"/>
                          </a:solidFill>
                        </a:rPr>
                        <a:t>0.26m</a:t>
                      </a:r>
                      <a:endParaRPr lang="en-US" sz="1400" dirty="0">
                        <a:solidFill>
                          <a:srgbClr val="000000"/>
                        </a:solidFill>
                      </a:endParaRPr>
                    </a:p>
                  </a:txBody>
                  <a:tcPr>
                    <a:solidFill>
                      <a:srgbClr val="EBEBEB"/>
                    </a:solidFill>
                  </a:tcPr>
                </a:tc>
                <a:tc>
                  <a:txBody>
                    <a:bodyPr/>
                    <a:lstStyle/>
                    <a:p>
                      <a:r>
                        <a:rPr lang="en-US" sz="1400" dirty="0" smtClean="0">
                          <a:solidFill>
                            <a:srgbClr val="000000"/>
                          </a:solidFill>
                        </a:rPr>
                        <a:t>0.23m</a:t>
                      </a:r>
                      <a:endParaRPr lang="en-US" sz="1400" dirty="0">
                        <a:solidFill>
                          <a:srgbClr val="000000"/>
                        </a:solidFill>
                      </a:endParaRPr>
                    </a:p>
                  </a:txBody>
                  <a:tcPr>
                    <a:solidFill>
                      <a:srgbClr val="EBEBEB"/>
                    </a:solidFill>
                  </a:tcPr>
                </a:tc>
              </a:tr>
              <a:tr h="370840">
                <a:tc>
                  <a:txBody>
                    <a:bodyPr/>
                    <a:lstStyle/>
                    <a:p>
                      <a:r>
                        <a:rPr lang="en-US" sz="1400" b="1" dirty="0" smtClean="0">
                          <a:solidFill>
                            <a:srgbClr val="000000"/>
                          </a:solidFill>
                        </a:rPr>
                        <a:t>Similar doc pairs</a:t>
                      </a:r>
                      <a:endParaRPr lang="en-US" sz="1400" b="1" dirty="0">
                        <a:solidFill>
                          <a:srgbClr val="000000"/>
                        </a:solidFill>
                      </a:endParaRPr>
                    </a:p>
                  </a:txBody>
                  <a:tcPr/>
                </a:tc>
                <a:tc>
                  <a:txBody>
                    <a:bodyPr/>
                    <a:lstStyle/>
                    <a:p>
                      <a:pPr algn="ctr"/>
                      <a:r>
                        <a:rPr lang="en-US" sz="1400" dirty="0" smtClean="0">
                          <a:solidFill>
                            <a:srgbClr val="000000"/>
                          </a:solidFill>
                        </a:rPr>
                        <a:t>-</a:t>
                      </a:r>
                      <a:endParaRPr lang="en-US" sz="1400" dirty="0">
                        <a:solidFill>
                          <a:srgbClr val="000000"/>
                        </a:solidFill>
                      </a:endParaRPr>
                    </a:p>
                  </a:txBody>
                  <a:tcPr/>
                </a:tc>
                <a:tc>
                  <a:txBody>
                    <a:bodyPr/>
                    <a:lstStyle/>
                    <a:p>
                      <a:r>
                        <a:rPr lang="en-US" sz="1400" dirty="0" smtClean="0">
                          <a:solidFill>
                            <a:srgbClr val="000000"/>
                          </a:solidFill>
                        </a:rPr>
                        <a:t>35.9m</a:t>
                      </a:r>
                      <a:endParaRPr lang="en-US" sz="1400" dirty="0">
                        <a:solidFill>
                          <a:srgbClr val="000000"/>
                        </a:solidFill>
                      </a:endParaRPr>
                    </a:p>
                  </a:txBody>
                  <a:tcPr/>
                </a:tc>
                <a:tc>
                  <a:txBody>
                    <a:bodyPr/>
                    <a:lstStyle/>
                    <a:p>
                      <a:r>
                        <a:rPr lang="en-US" sz="1400" dirty="0" smtClean="0">
                          <a:solidFill>
                            <a:srgbClr val="000000"/>
                          </a:solidFill>
                        </a:rPr>
                        <a:t>51.5m</a:t>
                      </a:r>
                      <a:endParaRPr lang="en-US" sz="1400" dirty="0">
                        <a:solidFill>
                          <a:srgbClr val="000000"/>
                        </a:solidFill>
                      </a:endParaRPr>
                    </a:p>
                  </a:txBody>
                  <a:tcPr/>
                </a:tc>
                <a:tc>
                  <a:txBody>
                    <a:bodyPr/>
                    <a:lstStyle/>
                    <a:p>
                      <a:r>
                        <a:rPr lang="en-US" sz="1400" dirty="0" smtClean="0">
                          <a:solidFill>
                            <a:srgbClr val="000000"/>
                          </a:solidFill>
                        </a:rPr>
                        <a:t>14.8m</a:t>
                      </a:r>
                      <a:endParaRPr lang="en-US" sz="1400" dirty="0">
                        <a:solidFill>
                          <a:srgbClr val="000000"/>
                        </a:solidFill>
                      </a:endParaRPr>
                    </a:p>
                  </a:txBody>
                  <a:tcPr/>
                </a:tc>
                <a:tc>
                  <a:txBody>
                    <a:bodyPr/>
                    <a:lstStyle/>
                    <a:p>
                      <a:r>
                        <a:rPr lang="en-US" sz="1400" dirty="0" smtClean="0">
                          <a:solidFill>
                            <a:srgbClr val="000000"/>
                          </a:solidFill>
                        </a:rPr>
                        <a:t>5.4m</a:t>
                      </a:r>
                      <a:endParaRPr lang="en-US" sz="1400" dirty="0">
                        <a:solidFill>
                          <a:srgbClr val="000000"/>
                        </a:solidFill>
                      </a:endParaRPr>
                    </a:p>
                  </a:txBody>
                  <a:tcPr/>
                </a:tc>
                <a:tc>
                  <a:txBody>
                    <a:bodyPr/>
                    <a:lstStyle/>
                    <a:p>
                      <a:r>
                        <a:rPr lang="en-US" sz="1400" dirty="0" smtClean="0">
                          <a:solidFill>
                            <a:srgbClr val="000000"/>
                          </a:solidFill>
                        </a:rPr>
                        <a:t>9.1m</a:t>
                      </a:r>
                      <a:endParaRPr lang="en-US" sz="1400" dirty="0">
                        <a:solidFill>
                          <a:srgbClr val="000000"/>
                        </a:solidFill>
                      </a:endParaRPr>
                    </a:p>
                  </a:txBody>
                  <a:tcPr/>
                </a:tc>
                <a:tc>
                  <a:txBody>
                    <a:bodyPr/>
                    <a:lstStyle/>
                    <a:p>
                      <a:r>
                        <a:rPr lang="en-US" sz="1400" dirty="0" smtClean="0">
                          <a:solidFill>
                            <a:srgbClr val="000000"/>
                          </a:solidFill>
                        </a:rPr>
                        <a:t>17.1m</a:t>
                      </a:r>
                      <a:endParaRPr lang="en-US" sz="1400" dirty="0">
                        <a:solidFill>
                          <a:srgbClr val="000000"/>
                        </a:solidFill>
                      </a:endParaRPr>
                    </a:p>
                  </a:txBody>
                  <a:tcPr/>
                </a:tc>
              </a:tr>
              <a:tr h="370840">
                <a:tc>
                  <a:txBody>
                    <a:bodyPr/>
                    <a:lstStyle/>
                    <a:p>
                      <a:r>
                        <a:rPr lang="en-US" sz="1400" b="1" dirty="0" smtClean="0">
                          <a:solidFill>
                            <a:srgbClr val="000000"/>
                          </a:solidFill>
                        </a:rPr>
                        <a:t>Sentences</a:t>
                      </a:r>
                      <a:endParaRPr lang="en-US" sz="1400" b="1" dirty="0">
                        <a:solidFill>
                          <a:srgbClr val="000000"/>
                        </a:solidFill>
                      </a:endParaRPr>
                    </a:p>
                  </a:txBody>
                  <a:tcPr/>
                </a:tc>
                <a:tc>
                  <a:txBody>
                    <a:bodyPr/>
                    <a:lstStyle/>
                    <a:p>
                      <a:pPr marL="0" marR="0" indent="0" algn="l" defTabSz="32144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rPr>
                        <a:t>~90m</a:t>
                      </a:r>
                    </a:p>
                  </a:txBody>
                  <a:tcPr/>
                </a:tc>
                <a:tc>
                  <a:txBody>
                    <a:bodyPr/>
                    <a:lstStyle/>
                    <a:p>
                      <a:r>
                        <a:rPr lang="en-US" sz="1400" dirty="0" smtClean="0">
                          <a:solidFill>
                            <a:srgbClr val="000000"/>
                          </a:solidFill>
                        </a:rPr>
                        <a:t>42.3m</a:t>
                      </a:r>
                      <a:endParaRPr lang="en-US" sz="1400" dirty="0">
                        <a:solidFill>
                          <a:srgbClr val="000000"/>
                        </a:solidFill>
                      </a:endParaRPr>
                    </a:p>
                  </a:txBody>
                  <a:tcPr/>
                </a:tc>
                <a:tc>
                  <a:txBody>
                    <a:bodyPr/>
                    <a:lstStyle/>
                    <a:p>
                      <a:r>
                        <a:rPr lang="en-US" sz="1400" dirty="0" smtClean="0">
                          <a:solidFill>
                            <a:srgbClr val="000000"/>
                          </a:solidFill>
                        </a:rPr>
                        <a:t>19.9m</a:t>
                      </a:r>
                      <a:endParaRPr lang="en-US" sz="1400" dirty="0">
                        <a:solidFill>
                          <a:srgbClr val="000000"/>
                        </a:solidFill>
                      </a:endParaRPr>
                    </a:p>
                  </a:txBody>
                  <a:tcPr/>
                </a:tc>
                <a:tc>
                  <a:txBody>
                    <a:bodyPr/>
                    <a:lstStyle/>
                    <a:p>
                      <a:r>
                        <a:rPr lang="en-US" sz="1400" dirty="0" smtClean="0">
                          <a:solidFill>
                            <a:srgbClr val="000000"/>
                          </a:solidFill>
                        </a:rPr>
                        <a:t>5.5m</a:t>
                      </a:r>
                      <a:endParaRPr lang="en-US" sz="1400" dirty="0">
                        <a:solidFill>
                          <a:srgbClr val="000000"/>
                        </a:solidFill>
                      </a:endParaRPr>
                    </a:p>
                  </a:txBody>
                  <a:tcPr/>
                </a:tc>
                <a:tc>
                  <a:txBody>
                    <a:bodyPr/>
                    <a:lstStyle/>
                    <a:p>
                      <a:r>
                        <a:rPr lang="en-US" sz="1400" dirty="0" smtClean="0">
                          <a:solidFill>
                            <a:srgbClr val="000000"/>
                          </a:solidFill>
                        </a:rPr>
                        <a:t>2.6m</a:t>
                      </a:r>
                      <a:endParaRPr lang="en-US" sz="1400" dirty="0">
                        <a:solidFill>
                          <a:srgbClr val="000000"/>
                        </a:solidFill>
                      </a:endParaRPr>
                    </a:p>
                  </a:txBody>
                  <a:tcPr/>
                </a:tc>
                <a:tc>
                  <a:txBody>
                    <a:bodyPr/>
                    <a:lstStyle/>
                    <a:p>
                      <a:r>
                        <a:rPr lang="en-US" sz="1400" dirty="0" smtClean="0">
                          <a:solidFill>
                            <a:srgbClr val="000000"/>
                          </a:solidFill>
                        </a:rPr>
                        <a:t>5.1m</a:t>
                      </a:r>
                      <a:endParaRPr lang="en-US" sz="1400" dirty="0">
                        <a:solidFill>
                          <a:srgbClr val="000000"/>
                        </a:solidFill>
                      </a:endParaRPr>
                    </a:p>
                  </a:txBody>
                  <a:tcPr/>
                </a:tc>
                <a:tc>
                  <a:txBody>
                    <a:bodyPr/>
                    <a:lstStyle/>
                    <a:p>
                      <a:r>
                        <a:rPr lang="en-US" sz="1400" dirty="0" smtClean="0">
                          <a:solidFill>
                            <a:srgbClr val="000000"/>
                          </a:solidFill>
                        </a:rPr>
                        <a:t>3.5m</a:t>
                      </a:r>
                      <a:endParaRPr lang="en-US" sz="1400" dirty="0">
                        <a:solidFill>
                          <a:srgbClr val="000000"/>
                        </a:solidFill>
                      </a:endParaRPr>
                    </a:p>
                  </a:txBody>
                  <a:tcPr/>
                </a:tc>
              </a:tr>
              <a:tr h="653627">
                <a:tc>
                  <a:txBody>
                    <a:bodyPr/>
                    <a:lstStyle/>
                    <a:p>
                      <a:r>
                        <a:rPr lang="en-US" sz="1400" b="1" dirty="0" smtClean="0">
                          <a:solidFill>
                            <a:srgbClr val="000000"/>
                          </a:solidFill>
                        </a:rPr>
                        <a:t>Candidate sentence p</a:t>
                      </a:r>
                      <a:r>
                        <a:rPr lang="en-US" sz="1400" b="1" baseline="0" dirty="0" smtClean="0">
                          <a:solidFill>
                            <a:srgbClr val="000000"/>
                          </a:solidFill>
                        </a:rPr>
                        <a:t>airs</a:t>
                      </a:r>
                      <a:endParaRPr lang="en-US" sz="1400" b="1" dirty="0">
                        <a:solidFill>
                          <a:srgbClr val="000000"/>
                        </a:solidFill>
                      </a:endParaRPr>
                    </a:p>
                  </a:txBody>
                  <a:tcPr/>
                </a:tc>
                <a:tc>
                  <a:txBody>
                    <a:bodyPr/>
                    <a:lstStyle/>
                    <a:p>
                      <a:pPr marL="0" marR="0" indent="0" algn="l" defTabSz="32144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rPr>
                        <a:t>-</a:t>
                      </a:r>
                    </a:p>
                    <a:p>
                      <a:endParaRPr lang="en-US" sz="1400" dirty="0">
                        <a:solidFill>
                          <a:srgbClr val="000000"/>
                        </a:solidFill>
                      </a:endParaRPr>
                    </a:p>
                  </a:txBody>
                  <a:tcPr/>
                </a:tc>
                <a:tc>
                  <a:txBody>
                    <a:bodyPr/>
                    <a:lstStyle/>
                    <a:p>
                      <a:r>
                        <a:rPr lang="en-US" sz="1400" dirty="0" smtClean="0">
                          <a:solidFill>
                            <a:srgbClr val="000000"/>
                          </a:solidFill>
                        </a:rPr>
                        <a:t>530b</a:t>
                      </a:r>
                      <a:endParaRPr lang="en-US" sz="1400" dirty="0">
                        <a:solidFill>
                          <a:srgbClr val="000000"/>
                        </a:solidFill>
                      </a:endParaRPr>
                    </a:p>
                  </a:txBody>
                  <a:tcPr/>
                </a:tc>
                <a:tc>
                  <a:txBody>
                    <a:bodyPr/>
                    <a:lstStyle/>
                    <a:p>
                      <a:r>
                        <a:rPr lang="en-US" sz="1400" dirty="0" smtClean="0">
                          <a:solidFill>
                            <a:srgbClr val="000000"/>
                          </a:solidFill>
                        </a:rPr>
                        <a:t>356b</a:t>
                      </a:r>
                      <a:endParaRPr lang="en-US" sz="1400" dirty="0">
                        <a:solidFill>
                          <a:srgbClr val="000000"/>
                        </a:solidFill>
                      </a:endParaRPr>
                    </a:p>
                  </a:txBody>
                  <a:tcPr/>
                </a:tc>
                <a:tc>
                  <a:txBody>
                    <a:bodyPr/>
                    <a:lstStyle/>
                    <a:p>
                      <a:r>
                        <a:rPr lang="en-US" sz="1400" dirty="0" smtClean="0">
                          <a:solidFill>
                            <a:srgbClr val="000000"/>
                          </a:solidFill>
                        </a:rPr>
                        <a:t>62b</a:t>
                      </a:r>
                      <a:endParaRPr lang="en-US" sz="1400" dirty="0">
                        <a:solidFill>
                          <a:srgbClr val="000000"/>
                        </a:solidFill>
                      </a:endParaRPr>
                    </a:p>
                  </a:txBody>
                  <a:tcPr/>
                </a:tc>
                <a:tc>
                  <a:txBody>
                    <a:bodyPr/>
                    <a:lstStyle/>
                    <a:p>
                      <a:r>
                        <a:rPr lang="en-US" sz="1400" dirty="0" smtClean="0">
                          <a:solidFill>
                            <a:srgbClr val="000000"/>
                          </a:solidFill>
                        </a:rPr>
                        <a:t>48b</a:t>
                      </a:r>
                      <a:endParaRPr lang="en-US" sz="1400" dirty="0">
                        <a:solidFill>
                          <a:srgbClr val="000000"/>
                        </a:solidFill>
                      </a:endParaRPr>
                    </a:p>
                  </a:txBody>
                  <a:tcPr/>
                </a:tc>
                <a:tc>
                  <a:txBody>
                    <a:bodyPr/>
                    <a:lstStyle/>
                    <a:p>
                      <a:r>
                        <a:rPr lang="en-US" sz="1400" dirty="0" smtClean="0">
                          <a:solidFill>
                            <a:srgbClr val="000000"/>
                          </a:solidFill>
                        </a:rPr>
                        <a:t>101b</a:t>
                      </a:r>
                      <a:endParaRPr lang="en-US" sz="1400" dirty="0">
                        <a:solidFill>
                          <a:srgbClr val="000000"/>
                        </a:solidFill>
                      </a:endParaRPr>
                    </a:p>
                  </a:txBody>
                  <a:tcPr/>
                </a:tc>
                <a:tc>
                  <a:txBody>
                    <a:bodyPr/>
                    <a:lstStyle/>
                    <a:p>
                      <a:r>
                        <a:rPr lang="en-US" sz="1400" dirty="0" smtClean="0">
                          <a:solidFill>
                            <a:srgbClr val="000000"/>
                          </a:solidFill>
                        </a:rPr>
                        <a:t>142b</a:t>
                      </a:r>
                      <a:endParaRPr lang="en-US" sz="1400" dirty="0">
                        <a:solidFill>
                          <a:srgbClr val="000000"/>
                        </a:solidFill>
                      </a:endParaRPr>
                    </a:p>
                  </a:txBody>
                  <a:tcPr/>
                </a:tc>
              </a:tr>
              <a:tr h="370840">
                <a:tc>
                  <a:txBody>
                    <a:bodyPr/>
                    <a:lstStyle/>
                    <a:p>
                      <a:r>
                        <a:rPr lang="en-US" sz="1400" b="1" dirty="0" smtClean="0">
                          <a:solidFill>
                            <a:srgbClr val="000000"/>
                          </a:solidFill>
                        </a:rPr>
                        <a:t>S</a:t>
                      </a:r>
                      <a:r>
                        <a:rPr lang="en-US" sz="1400" b="1" baseline="-25000" dirty="0" smtClean="0">
                          <a:solidFill>
                            <a:srgbClr val="000000"/>
                          </a:solidFill>
                        </a:rPr>
                        <a:t>1</a:t>
                      </a:r>
                      <a:endParaRPr lang="en-US" sz="1400" b="1" baseline="-25000" dirty="0">
                        <a:solidFill>
                          <a:srgbClr val="000000"/>
                        </a:solidFill>
                      </a:endParaRPr>
                    </a:p>
                  </a:txBody>
                  <a:tcPr/>
                </a:tc>
                <a:tc>
                  <a:txBody>
                    <a:bodyPr/>
                    <a:lstStyle/>
                    <a:p>
                      <a:pPr marL="0" marR="0" indent="0" algn="l" defTabSz="32144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rPr>
                        <a:t>-</a:t>
                      </a:r>
                      <a:endParaRPr lang="en-US" sz="1400" dirty="0">
                        <a:solidFill>
                          <a:srgbClr val="000000"/>
                        </a:solidFill>
                      </a:endParaRPr>
                    </a:p>
                  </a:txBody>
                  <a:tcPr/>
                </a:tc>
                <a:tc>
                  <a:txBody>
                    <a:bodyPr/>
                    <a:lstStyle/>
                    <a:p>
                      <a:r>
                        <a:rPr lang="en-US" sz="1400" dirty="0" smtClean="0">
                          <a:solidFill>
                            <a:srgbClr val="000000"/>
                          </a:solidFill>
                        </a:rPr>
                        <a:t>292m</a:t>
                      </a:r>
                      <a:endParaRPr lang="en-US" sz="1400" dirty="0">
                        <a:solidFill>
                          <a:srgbClr val="000000"/>
                        </a:solidFill>
                      </a:endParaRPr>
                    </a:p>
                  </a:txBody>
                  <a:tcPr/>
                </a:tc>
                <a:tc>
                  <a:txBody>
                    <a:bodyPr/>
                    <a:lstStyle/>
                    <a:p>
                      <a:r>
                        <a:rPr lang="en-US" sz="1400" dirty="0" smtClean="0">
                          <a:solidFill>
                            <a:srgbClr val="000000"/>
                          </a:solidFill>
                        </a:rPr>
                        <a:t>178m</a:t>
                      </a:r>
                      <a:endParaRPr lang="en-US" sz="1400" dirty="0">
                        <a:solidFill>
                          <a:srgbClr val="000000"/>
                        </a:solidFill>
                      </a:endParaRPr>
                    </a:p>
                  </a:txBody>
                  <a:tcPr/>
                </a:tc>
                <a:tc>
                  <a:txBody>
                    <a:bodyPr/>
                    <a:lstStyle/>
                    <a:p>
                      <a:r>
                        <a:rPr lang="en-US" sz="1400" dirty="0" smtClean="0">
                          <a:solidFill>
                            <a:srgbClr val="000000"/>
                          </a:solidFill>
                        </a:rPr>
                        <a:t>63m</a:t>
                      </a:r>
                      <a:endParaRPr lang="en-US" sz="1400" dirty="0">
                        <a:solidFill>
                          <a:srgbClr val="000000"/>
                        </a:solidFill>
                      </a:endParaRPr>
                    </a:p>
                  </a:txBody>
                  <a:tcPr/>
                </a:tc>
                <a:tc>
                  <a:txBody>
                    <a:bodyPr/>
                    <a:lstStyle/>
                    <a:p>
                      <a:r>
                        <a:rPr lang="en-US" sz="1400" dirty="0" smtClean="0">
                          <a:solidFill>
                            <a:srgbClr val="000000"/>
                          </a:solidFill>
                        </a:rPr>
                        <a:t>7m</a:t>
                      </a:r>
                      <a:endParaRPr lang="en-US" sz="1400" dirty="0">
                        <a:solidFill>
                          <a:srgbClr val="000000"/>
                        </a:solidFill>
                      </a:endParaRPr>
                    </a:p>
                  </a:txBody>
                  <a:tcPr/>
                </a:tc>
                <a:tc>
                  <a:txBody>
                    <a:bodyPr/>
                    <a:lstStyle/>
                    <a:p>
                      <a:r>
                        <a:rPr lang="en-US" sz="1400" dirty="0" smtClean="0">
                          <a:solidFill>
                            <a:srgbClr val="000000"/>
                          </a:solidFill>
                        </a:rPr>
                        <a:t>203m</a:t>
                      </a:r>
                      <a:endParaRPr lang="en-US" sz="1400" dirty="0">
                        <a:solidFill>
                          <a:srgbClr val="000000"/>
                        </a:solidFill>
                      </a:endParaRPr>
                    </a:p>
                  </a:txBody>
                  <a:tcPr/>
                </a:tc>
                <a:tc>
                  <a:txBody>
                    <a:bodyPr/>
                    <a:lstStyle/>
                    <a:p>
                      <a:r>
                        <a:rPr lang="en-US" sz="1400" dirty="0" smtClean="0">
                          <a:solidFill>
                            <a:srgbClr val="000000"/>
                          </a:solidFill>
                        </a:rPr>
                        <a:t>69m</a:t>
                      </a:r>
                      <a:endParaRPr lang="en-US" sz="1400" dirty="0">
                        <a:solidFill>
                          <a:srgbClr val="000000"/>
                        </a:solidFill>
                      </a:endParaRPr>
                    </a:p>
                  </a:txBody>
                  <a:tcPr/>
                </a:tc>
              </a:tr>
              <a:tr h="370840">
                <a:tc>
                  <a:txBody>
                    <a:bodyPr/>
                    <a:lstStyle/>
                    <a:p>
                      <a:r>
                        <a:rPr lang="en-US" sz="1400" b="1" dirty="0" smtClean="0">
                          <a:solidFill>
                            <a:srgbClr val="000000"/>
                          </a:solidFill>
                        </a:rPr>
                        <a:t>S</a:t>
                      </a:r>
                      <a:r>
                        <a:rPr lang="en-US" sz="1400" b="1" baseline="-25000" dirty="0" smtClean="0">
                          <a:solidFill>
                            <a:srgbClr val="000000"/>
                          </a:solidFill>
                        </a:rPr>
                        <a:t>2</a:t>
                      </a:r>
                      <a:endParaRPr lang="en-US" sz="1400" b="1" dirty="0">
                        <a:solidFill>
                          <a:srgbClr val="000000"/>
                        </a:solidFill>
                      </a:endParaRPr>
                    </a:p>
                  </a:txBody>
                  <a:tcPr>
                    <a:lnB w="28575" cap="flat" cmpd="sng" algn="ctr">
                      <a:solidFill>
                        <a:scrgbClr r="0" g="0" b="0"/>
                      </a:solidFill>
                      <a:prstDash val="solid"/>
                      <a:round/>
                      <a:headEnd type="none" w="med" len="med"/>
                      <a:tailEnd type="none" w="med" len="med"/>
                    </a:lnB>
                  </a:tcPr>
                </a:tc>
                <a:tc>
                  <a:txBody>
                    <a:bodyPr/>
                    <a:lstStyle/>
                    <a:p>
                      <a:pPr marL="0" marR="0" indent="0" algn="l" defTabSz="32144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rPr>
                        <a:t>-</a:t>
                      </a:r>
                      <a:endParaRPr lang="en-US" sz="1400" dirty="0">
                        <a:solidFill>
                          <a:srgbClr val="000000"/>
                        </a:solidFill>
                      </a:endParaRPr>
                    </a:p>
                  </a:txBody>
                  <a:tcPr>
                    <a:lnB w="28575" cap="flat" cmpd="sng" algn="ctr">
                      <a:solidFill>
                        <a:scrgbClr r="0" g="0" b="0"/>
                      </a:solidFill>
                      <a:prstDash val="solid"/>
                      <a:round/>
                      <a:headEnd type="none" w="med" len="med"/>
                      <a:tailEnd type="none" w="med" len="med"/>
                    </a:lnB>
                  </a:tcPr>
                </a:tc>
                <a:tc>
                  <a:txBody>
                    <a:bodyPr/>
                    <a:lstStyle/>
                    <a:p>
                      <a:r>
                        <a:rPr lang="en-US" sz="1400" dirty="0" smtClean="0">
                          <a:solidFill>
                            <a:srgbClr val="000000"/>
                          </a:solidFill>
                        </a:rPr>
                        <a:t>0.2-3.3m</a:t>
                      </a:r>
                      <a:endParaRPr lang="en-US" sz="1400" dirty="0">
                        <a:solidFill>
                          <a:srgbClr val="000000"/>
                        </a:solidFill>
                      </a:endParaRPr>
                    </a:p>
                  </a:txBody>
                  <a:tcPr>
                    <a:lnB w="28575" cap="flat" cmpd="sng" algn="ctr">
                      <a:solidFill>
                        <a:scrgbClr r="0" g="0" b="0"/>
                      </a:solidFill>
                      <a:prstDash val="solid"/>
                      <a:round/>
                      <a:headEnd type="none" w="med" len="med"/>
                      <a:tailEnd type="none" w="med" len="med"/>
                    </a:lnB>
                  </a:tcPr>
                </a:tc>
                <a:tc>
                  <a:txBody>
                    <a:bodyPr/>
                    <a:lstStyle/>
                    <a:p>
                      <a:r>
                        <a:rPr lang="en-US" sz="1400" dirty="0" smtClean="0">
                          <a:solidFill>
                            <a:srgbClr val="000000"/>
                          </a:solidFill>
                        </a:rPr>
                        <a:t>0.9-3.3m</a:t>
                      </a:r>
                      <a:endParaRPr lang="en-US" sz="1400" dirty="0">
                        <a:solidFill>
                          <a:srgbClr val="000000"/>
                        </a:solidFill>
                      </a:endParaRPr>
                    </a:p>
                  </a:txBody>
                  <a:tcPr>
                    <a:lnB w="28575" cap="flat" cmpd="sng" algn="ctr">
                      <a:solidFill>
                        <a:scrgbClr r="0" g="0" b="0"/>
                      </a:solidFill>
                      <a:prstDash val="solid"/>
                      <a:round/>
                      <a:headEnd type="none" w="med" len="med"/>
                      <a:tailEnd type="none" w="med" len="med"/>
                    </a:lnB>
                  </a:tcPr>
                </a:tc>
                <a:tc>
                  <a:txBody>
                    <a:bodyPr/>
                    <a:lstStyle/>
                    <a:p>
                      <a:r>
                        <a:rPr lang="en-US" sz="1400" dirty="0" smtClean="0">
                          <a:solidFill>
                            <a:srgbClr val="000000"/>
                          </a:solidFill>
                        </a:rPr>
                        <a:t>50k-290k</a:t>
                      </a:r>
                      <a:endParaRPr lang="en-US" sz="1400" dirty="0">
                        <a:solidFill>
                          <a:srgbClr val="000000"/>
                        </a:solidFill>
                      </a:endParaRPr>
                    </a:p>
                  </a:txBody>
                  <a:tcPr>
                    <a:lnB w="28575" cap="flat" cmpd="sng" algn="ctr">
                      <a:solidFill>
                        <a:scrgbClr r="0" g="0" b="0"/>
                      </a:solidFill>
                      <a:prstDash val="solid"/>
                      <a:round/>
                      <a:headEnd type="none" w="med" len="med"/>
                      <a:tailEnd type="none" w="med" len="med"/>
                    </a:lnB>
                  </a:tcPr>
                </a:tc>
                <a:tc>
                  <a:txBody>
                    <a:bodyPr/>
                    <a:lstStyle/>
                    <a:p>
                      <a:r>
                        <a:rPr lang="en-US" sz="1400" dirty="0" smtClean="0">
                          <a:solidFill>
                            <a:srgbClr val="000000"/>
                          </a:solidFill>
                        </a:rPr>
                        <a:t>130-320k</a:t>
                      </a:r>
                      <a:endParaRPr lang="en-US" sz="1400" dirty="0">
                        <a:solidFill>
                          <a:srgbClr val="000000"/>
                        </a:solidFill>
                      </a:endParaRPr>
                    </a:p>
                  </a:txBody>
                  <a:tcPr>
                    <a:lnB w="28575" cap="flat" cmpd="sng" algn="ctr">
                      <a:solidFill>
                        <a:scrgbClr r="0" g="0" b="0"/>
                      </a:solidFill>
                      <a:prstDash val="solid"/>
                      <a:round/>
                      <a:headEnd type="none" w="med" len="med"/>
                      <a:tailEnd type="none" w="med" len="med"/>
                    </a:lnB>
                  </a:tcPr>
                </a:tc>
                <a:tc>
                  <a:txBody>
                    <a:bodyPr/>
                    <a:lstStyle/>
                    <a:p>
                      <a:r>
                        <a:rPr lang="en-US" sz="1400" dirty="0" smtClean="0">
                          <a:solidFill>
                            <a:srgbClr val="000000"/>
                          </a:solidFill>
                        </a:rPr>
                        <a:t>0.5-1.6m</a:t>
                      </a:r>
                      <a:endParaRPr lang="en-US" sz="1400" dirty="0">
                        <a:solidFill>
                          <a:srgbClr val="000000"/>
                        </a:solidFill>
                      </a:endParaRPr>
                    </a:p>
                  </a:txBody>
                  <a:tcPr>
                    <a:lnB w="28575" cap="flat" cmpd="sng" algn="ctr">
                      <a:solidFill>
                        <a:scrgbClr r="0" g="0" b="0"/>
                      </a:solidFill>
                      <a:prstDash val="solid"/>
                      <a:round/>
                      <a:headEnd type="none" w="med" len="med"/>
                      <a:tailEnd type="none" w="med" len="med"/>
                    </a:lnB>
                  </a:tcPr>
                </a:tc>
                <a:tc>
                  <a:txBody>
                    <a:bodyPr/>
                    <a:lstStyle/>
                    <a:p>
                      <a:r>
                        <a:rPr lang="en-US" sz="1400" dirty="0" smtClean="0">
                          <a:solidFill>
                            <a:srgbClr val="000000"/>
                          </a:solidFill>
                        </a:rPr>
                        <a:t>8-250k</a:t>
                      </a:r>
                      <a:endParaRPr lang="en-US" sz="1400" dirty="0">
                        <a:solidFill>
                          <a:srgbClr val="000000"/>
                        </a:solidFill>
                      </a:endParaRPr>
                    </a:p>
                  </a:txBody>
                  <a:tcPr>
                    <a:lnB w="28575" cap="flat" cmpd="sng" algn="ctr">
                      <a:solidFill>
                        <a:scrgbClr r="0" g="0" b="0"/>
                      </a:solidFill>
                      <a:prstDash val="solid"/>
                      <a:round/>
                      <a:headEnd type="none" w="med" len="med"/>
                      <a:tailEnd type="none" w="med" len="med"/>
                    </a:lnB>
                  </a:tcPr>
                </a:tc>
              </a:tr>
              <a:tr h="370840">
                <a:tc>
                  <a:txBody>
                    <a:bodyPr/>
                    <a:lstStyle/>
                    <a:p>
                      <a:r>
                        <a:rPr lang="en-US" sz="1400" b="1" dirty="0" smtClean="0">
                          <a:solidFill>
                            <a:srgbClr val="000000"/>
                          </a:solidFill>
                        </a:rPr>
                        <a:t>Baseline training data</a:t>
                      </a:r>
                      <a:endParaRPr lang="en-US" sz="1400" b="1" dirty="0">
                        <a:solidFill>
                          <a:srgbClr val="000000"/>
                        </a:solidFill>
                      </a:endParaRPr>
                    </a:p>
                  </a:txBody>
                  <a:tcPr>
                    <a:lnL w="12700" cap="flat" cmpd="sng" algn="ctr">
                      <a:noFill/>
                      <a:prstDash val="solid"/>
                      <a:round/>
                      <a:headEnd type="none" w="med" len="med"/>
                      <a:tailEnd type="none" w="med" len="med"/>
                    </a:lnL>
                    <a:lnT w="28575"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32144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rPr>
                        <a:t>-</a:t>
                      </a:r>
                    </a:p>
                    <a:p>
                      <a:endParaRPr lang="en-US" sz="1400" dirty="0">
                        <a:solidFill>
                          <a:srgbClr val="000000"/>
                        </a:solidFill>
                      </a:endParaRPr>
                    </a:p>
                  </a:txBody>
                  <a:tcPr>
                    <a:lnT w="28575"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dirty="0" smtClean="0">
                          <a:solidFill>
                            <a:srgbClr val="000000"/>
                          </a:solidFill>
                        </a:rPr>
                        <a:t>2.1m</a:t>
                      </a:r>
                      <a:endParaRPr lang="en-US" sz="1400" dirty="0">
                        <a:solidFill>
                          <a:srgbClr val="000000"/>
                        </a:solidFill>
                      </a:endParaRPr>
                    </a:p>
                  </a:txBody>
                  <a:tcPr>
                    <a:lnT w="28575"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dirty="0" smtClean="0">
                          <a:solidFill>
                            <a:srgbClr val="000000"/>
                          </a:solidFill>
                        </a:rPr>
                        <a:t>2.1m</a:t>
                      </a:r>
                      <a:endParaRPr lang="en-US" sz="1400" dirty="0">
                        <a:solidFill>
                          <a:srgbClr val="000000"/>
                        </a:solidFill>
                      </a:endParaRPr>
                    </a:p>
                  </a:txBody>
                  <a:tcPr>
                    <a:lnT w="28575"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dirty="0" smtClean="0">
                          <a:solidFill>
                            <a:srgbClr val="000000"/>
                          </a:solidFill>
                        </a:rPr>
                        <a:t>303k</a:t>
                      </a:r>
                      <a:endParaRPr lang="en-US" sz="1400" dirty="0">
                        <a:solidFill>
                          <a:srgbClr val="000000"/>
                        </a:solidFill>
                      </a:endParaRPr>
                    </a:p>
                  </a:txBody>
                  <a:tcPr>
                    <a:lnT w="28575"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dirty="0" smtClean="0">
                          <a:solidFill>
                            <a:srgbClr val="000000"/>
                          </a:solidFill>
                        </a:rPr>
                        <a:t>3.4m</a:t>
                      </a:r>
                      <a:endParaRPr lang="en-US" sz="1400" dirty="0">
                        <a:solidFill>
                          <a:srgbClr val="000000"/>
                        </a:solidFill>
                      </a:endParaRPr>
                    </a:p>
                  </a:txBody>
                  <a:tcPr>
                    <a:lnT w="28575"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dirty="0" smtClean="0">
                          <a:solidFill>
                            <a:srgbClr val="000000"/>
                          </a:solidFill>
                        </a:rPr>
                        <a:t>0.78m</a:t>
                      </a:r>
                      <a:endParaRPr lang="en-US" sz="1400" dirty="0">
                        <a:solidFill>
                          <a:srgbClr val="000000"/>
                        </a:solidFill>
                      </a:endParaRPr>
                    </a:p>
                  </a:txBody>
                  <a:tcPr>
                    <a:lnT w="28575"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dirty="0" smtClean="0">
                          <a:solidFill>
                            <a:srgbClr val="000000"/>
                          </a:solidFill>
                        </a:rPr>
                        <a:t>53k</a:t>
                      </a:r>
                      <a:endParaRPr lang="en-US" sz="1400" dirty="0">
                        <a:solidFill>
                          <a:srgbClr val="000000"/>
                        </a:solidFill>
                      </a:endParaRPr>
                    </a:p>
                  </a:txBody>
                  <a:tcPr>
                    <a:lnR w="12700" cap="flat" cmpd="sng" algn="ctr">
                      <a:no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r>
                        <a:rPr lang="en-US" sz="1400" b="1" dirty="0" err="1" smtClean="0">
                          <a:solidFill>
                            <a:srgbClr val="000000"/>
                          </a:solidFill>
                        </a:rPr>
                        <a:t>Dev</a:t>
                      </a:r>
                      <a:r>
                        <a:rPr lang="en-US" sz="1400" b="1" dirty="0" smtClean="0">
                          <a:solidFill>
                            <a:srgbClr val="000000"/>
                          </a:solidFill>
                        </a:rPr>
                        <a:t>/Tes</a:t>
                      </a:r>
                      <a:r>
                        <a:rPr lang="en-US" sz="1400" b="1" baseline="0" dirty="0" smtClean="0">
                          <a:solidFill>
                            <a:srgbClr val="000000"/>
                          </a:solidFill>
                        </a:rPr>
                        <a:t>t set</a:t>
                      </a:r>
                      <a:endParaRPr lang="en-US" sz="1400" b="1" dirty="0">
                        <a:solidFill>
                          <a:srgbClr val="000000"/>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32144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rPr>
                        <a:t>-</a:t>
                      </a:r>
                      <a:endParaRPr lang="en-US" sz="1400" dirty="0">
                        <a:solidFill>
                          <a:srgbClr val="000000"/>
                        </a:solidFill>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dirty="0" smtClean="0">
                          <a:solidFill>
                            <a:srgbClr val="000000"/>
                          </a:solidFill>
                        </a:rPr>
                        <a:t>WMT-11/12</a:t>
                      </a:r>
                      <a:endParaRPr lang="en-US" sz="1400" dirty="0">
                        <a:solidFill>
                          <a:srgbClr val="000000"/>
                        </a:solidFill>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32144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rPr>
                        <a:t>WMT-11/12</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dirty="0" smtClean="0">
                          <a:solidFill>
                            <a:srgbClr val="000000"/>
                          </a:solidFill>
                        </a:rPr>
                        <a:t>NIST-06/08</a:t>
                      </a:r>
                      <a:endParaRPr lang="en-US" sz="1400" dirty="0">
                        <a:solidFill>
                          <a:srgbClr val="000000"/>
                        </a:solidFill>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32144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rPr>
                        <a:t>NIST-06/08</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32144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rPr>
                        <a:t>WMT-11/12</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dirty="0" smtClean="0">
                          <a:solidFill>
                            <a:srgbClr val="000000"/>
                          </a:solidFill>
                        </a:rPr>
                        <a:t>held-out</a:t>
                      </a:r>
                      <a:endParaRPr lang="en-US" sz="1400" dirty="0">
                        <a:solidFill>
                          <a:srgbClr val="000000"/>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r>
                        <a:rPr lang="en-US" sz="1400" b="1" dirty="0" smtClean="0">
                          <a:solidFill>
                            <a:srgbClr val="000000"/>
                          </a:solidFill>
                        </a:rPr>
                        <a:t>Baseline BLEU</a:t>
                      </a:r>
                      <a:endParaRPr lang="en-US" sz="1400" b="1" dirty="0">
                        <a:solidFill>
                          <a:srgbClr val="000000"/>
                        </a:solidFill>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32144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rPr>
                        <a:t>-</a:t>
                      </a:r>
                    </a:p>
                    <a:p>
                      <a:endParaRPr lang="en-US" sz="1400" dirty="0">
                        <a:solidFill>
                          <a:srgbClr val="000000"/>
                        </a:solidFill>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dirty="0" smtClean="0">
                          <a:solidFill>
                            <a:srgbClr val="000000"/>
                          </a:solidFill>
                        </a:rPr>
                        <a:t>24.50</a:t>
                      </a:r>
                      <a:endParaRPr lang="en-US" sz="1400" dirty="0">
                        <a:solidFill>
                          <a:srgbClr val="000000"/>
                        </a:solidFill>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dirty="0" smtClean="0">
                          <a:solidFill>
                            <a:srgbClr val="000000"/>
                          </a:solidFill>
                        </a:rPr>
                        <a:t>33.44</a:t>
                      </a:r>
                      <a:endParaRPr lang="en-US" sz="1400" dirty="0">
                        <a:solidFill>
                          <a:srgbClr val="000000"/>
                        </a:solidFill>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dirty="0" smtClean="0">
                          <a:solidFill>
                            <a:srgbClr val="000000"/>
                          </a:solidFill>
                        </a:rPr>
                        <a:t>25.38</a:t>
                      </a:r>
                      <a:endParaRPr lang="en-US" sz="1400" dirty="0">
                        <a:solidFill>
                          <a:srgbClr val="000000"/>
                        </a:solidFill>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dirty="0" smtClean="0">
                          <a:solidFill>
                            <a:srgbClr val="000000"/>
                          </a:solidFill>
                        </a:rPr>
                        <a:t>63.15</a:t>
                      </a:r>
                      <a:endParaRPr lang="en-US" sz="1400" dirty="0">
                        <a:solidFill>
                          <a:srgbClr val="000000"/>
                        </a:solidFill>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dirty="0" smtClean="0">
                          <a:solidFill>
                            <a:srgbClr val="000000"/>
                          </a:solidFill>
                        </a:rPr>
                        <a:t>23.11</a:t>
                      </a:r>
                      <a:endParaRPr lang="en-US" sz="1400" dirty="0">
                        <a:solidFill>
                          <a:srgbClr val="000000"/>
                        </a:solidFill>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400" dirty="0" smtClean="0">
                          <a:solidFill>
                            <a:srgbClr val="000000"/>
                          </a:solidFill>
                        </a:rPr>
                        <a:t>27.22</a:t>
                      </a:r>
                      <a:endParaRPr lang="en-US" sz="1400" dirty="0">
                        <a:solidFill>
                          <a:srgbClr val="000000"/>
                        </a:solidFill>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12" name="TextBox 11"/>
          <p:cNvSpPr txBox="1"/>
          <p:nvPr/>
        </p:nvSpPr>
        <p:spPr>
          <a:xfrm>
            <a:off x="6795791" y="194513"/>
            <a:ext cx="184666" cy="369332"/>
          </a:xfrm>
          <a:prstGeom prst="rect">
            <a:avLst/>
          </a:prstGeom>
          <a:noFill/>
        </p:spPr>
        <p:txBody>
          <a:bodyPr wrap="none" rtlCol="0">
            <a:spAutoFit/>
          </a:bodyPr>
          <a:lstStyle/>
          <a:p>
            <a:endParaRPr lang="en-US" dirty="0"/>
          </a:p>
        </p:txBody>
      </p:sp>
      <p:sp>
        <p:nvSpPr>
          <p:cNvPr id="13" name="Rectangle 12"/>
          <p:cNvSpPr/>
          <p:nvPr/>
        </p:nvSpPr>
        <p:spPr bwMode="auto">
          <a:xfrm>
            <a:off x="225776" y="1973621"/>
            <a:ext cx="8706558" cy="1273697"/>
          </a:xfrm>
          <a:prstGeom prst="rect">
            <a:avLst/>
          </a:prstGeom>
          <a:solidFill>
            <a:srgbClr val="D80202">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sp>
        <p:nvSpPr>
          <p:cNvPr id="16" name="Rectangle 15"/>
          <p:cNvSpPr/>
          <p:nvPr/>
        </p:nvSpPr>
        <p:spPr bwMode="auto">
          <a:xfrm>
            <a:off x="225776" y="3247319"/>
            <a:ext cx="8706558" cy="1466533"/>
          </a:xfrm>
          <a:prstGeom prst="rect">
            <a:avLst/>
          </a:prstGeom>
          <a:solidFill>
            <a:srgbClr val="D80202">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sp>
        <p:nvSpPr>
          <p:cNvPr id="17" name="Rectangle 16"/>
          <p:cNvSpPr/>
          <p:nvPr/>
        </p:nvSpPr>
        <p:spPr bwMode="auto">
          <a:xfrm>
            <a:off x="225776" y="4740039"/>
            <a:ext cx="8706558" cy="1584000"/>
          </a:xfrm>
          <a:prstGeom prst="rect">
            <a:avLst/>
          </a:prstGeom>
          <a:solidFill>
            <a:srgbClr val="D80202">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spTree>
    <p:custDataLst>
      <p:tags r:id="rId1"/>
    </p:custDataLst>
    <p:extLst>
      <p:ext uri="{BB962C8B-B14F-4D97-AF65-F5344CB8AC3E}">
        <p14:creationId xmlns:p14="http://schemas.microsoft.com/office/powerpoint/2010/main" val="1824755131"/>
      </p:ext>
    </p:extLst>
  </p:cSld>
  <p:clrMapOvr>
    <a:masterClrMapping/>
  </p:clrMapOvr>
  <mc:AlternateContent xmlns:mc="http://schemas.openxmlformats.org/markup-compatibility/2006" xmlns:p14="http://schemas.microsoft.com/office/powerpoint/2010/main">
    <mc:Choice Requires="p14">
      <p:transition spd="slow" p14:dur="2000" advTm="711"/>
    </mc:Choice>
    <mc:Fallback xmlns="">
      <p:transition xmlns:p14="http://schemas.microsoft.com/office/powerpoint/2010/main" spd="slow" advTm="71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6" grpId="0" animBg="1"/>
      <p:bldP spid="16" grpId="1"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0" y="1752601"/>
            <a:ext cx="9144000" cy="5105400"/>
          </a:xfrm>
          <a:prstGeom prst="rect">
            <a:avLst/>
          </a:prstGeom>
        </p:spPr>
        <p:txBody>
          <a:bodyPr vert="horz" lIns="91432" tIns="45716" rIns="91432" bIns="45716"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800" dirty="0">
              <a:latin typeface="Helvetica Neue Light"/>
              <a:cs typeface="Helvetica Neue Light"/>
            </a:endParaRPr>
          </a:p>
        </p:txBody>
      </p:sp>
      <p:sp>
        <p:nvSpPr>
          <p:cNvPr id="8" name="Title 1"/>
          <p:cNvSpPr txBox="1">
            <a:spLocks/>
          </p:cNvSpPr>
          <p:nvPr/>
        </p:nvSpPr>
        <p:spPr>
          <a:xfrm>
            <a:off x="457200" y="7268"/>
            <a:ext cx="8229600" cy="1143000"/>
          </a:xfrm>
          <a:prstGeom prst="rect">
            <a:avLst/>
          </a:prstGeom>
        </p:spPr>
        <p:txBody>
          <a:bodyPr vert="horz" lIns="91432" tIns="45716" rIns="91432" bIns="45716"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latin typeface="Helvetica Neue Light"/>
                <a:cs typeface="Helvetica Neue Light"/>
              </a:rPr>
              <a:t>Evaluation on MT</a:t>
            </a:r>
          </a:p>
        </p:txBody>
      </p:sp>
      <p:pic>
        <p:nvPicPr>
          <p:cNvPr id="3" name="Picture 2" descr="mteval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888" y="1752601"/>
            <a:ext cx="9014474" cy="3781071"/>
          </a:xfrm>
          <a:prstGeom prst="rect">
            <a:avLst/>
          </a:prstGeom>
        </p:spPr>
      </p:pic>
    </p:spTree>
    <p:custDataLst>
      <p:tags r:id="rId1"/>
    </p:custDataLst>
    <p:extLst>
      <p:ext uri="{BB962C8B-B14F-4D97-AF65-F5344CB8AC3E}">
        <p14:creationId xmlns:p14="http://schemas.microsoft.com/office/powerpoint/2010/main" val="2210321932"/>
      </p:ext>
    </p:extLst>
  </p:cSld>
  <p:clrMapOvr>
    <a:masterClrMapping/>
  </p:clrMapOvr>
  <mc:AlternateContent xmlns:mc="http://schemas.openxmlformats.org/markup-compatibility/2006" xmlns:p14="http://schemas.microsoft.com/office/powerpoint/2010/main">
    <mc:Choice Requires="p14">
      <p:transition spd="slow" p14:dur="2000" advTm="711"/>
    </mc:Choice>
    <mc:Fallback xmlns="">
      <p:transition xmlns:p14="http://schemas.microsoft.com/office/powerpoint/2010/main" spd="slow" advTm="711"/>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Motivation</a:t>
            </a:r>
          </a:p>
        </p:txBody>
      </p:sp>
      <p:sp>
        <p:nvSpPr>
          <p:cNvPr id="3" name="Content Placeholder 2"/>
          <p:cNvSpPr>
            <a:spLocks noGrp="1"/>
          </p:cNvSpPr>
          <p:nvPr>
            <p:ph idx="1"/>
          </p:nvPr>
        </p:nvSpPr>
        <p:spPr>
          <a:xfrm>
            <a:off x="401836" y="1634132"/>
            <a:ext cx="8340328" cy="5087691"/>
          </a:xfrm>
        </p:spPr>
        <p:txBody>
          <a:bodyPr>
            <a:noAutofit/>
          </a:bodyPr>
          <a:lstStyle/>
          <a:p>
            <a:pPr>
              <a:spcBef>
                <a:spcPts val="1000"/>
              </a:spcBef>
              <a:buFont typeface="Arial"/>
              <a:buChar char="•"/>
            </a:pPr>
            <a:r>
              <a:rPr lang="en-US" sz="2400" dirty="0">
                <a:solidFill>
                  <a:schemeClr val="tx1"/>
                </a:solidFill>
              </a:rPr>
              <a:t>Fact 1: People want to access information</a:t>
            </a:r>
          </a:p>
          <a:p>
            <a:pPr marL="276795" lvl="1" indent="0">
              <a:spcBef>
                <a:spcPts val="1000"/>
              </a:spcBef>
              <a:buNone/>
            </a:pPr>
            <a:r>
              <a:rPr lang="en-US" sz="2000" dirty="0">
                <a:solidFill>
                  <a:schemeClr val="tx1"/>
                </a:solidFill>
              </a:rPr>
              <a:t>e.g., web pages, videos, restaurants, products, …</a:t>
            </a:r>
          </a:p>
          <a:p>
            <a:pPr>
              <a:buFont typeface="Arial"/>
              <a:buChar char="•"/>
            </a:pPr>
            <a:r>
              <a:rPr lang="en-US" sz="2400" dirty="0">
                <a:solidFill>
                  <a:schemeClr val="tx1"/>
                </a:solidFill>
              </a:rPr>
              <a:t>Fact 2: Lots of data out there</a:t>
            </a:r>
          </a:p>
          <a:p>
            <a:pPr marL="276795" lvl="1" indent="0">
              <a:spcBef>
                <a:spcPts val="1000"/>
              </a:spcBef>
              <a:buNone/>
            </a:pPr>
            <a:r>
              <a:rPr lang="en-US" sz="2000" dirty="0" smtClean="0">
                <a:solidFill>
                  <a:schemeClr val="tx1"/>
                </a:solidFill>
              </a:rPr>
              <a:t>… but </a:t>
            </a:r>
            <a:r>
              <a:rPr lang="en-US" sz="2000" dirty="0">
                <a:solidFill>
                  <a:schemeClr val="tx1"/>
                </a:solidFill>
              </a:rPr>
              <a:t>also lots of noise, </a:t>
            </a:r>
            <a:r>
              <a:rPr lang="en-US" sz="2000" dirty="0" smtClean="0">
                <a:solidFill>
                  <a:schemeClr val="tx1"/>
                </a:solidFill>
              </a:rPr>
              <a:t>redundancy, different languages</a:t>
            </a:r>
            <a:endParaRPr lang="en-US" dirty="0">
              <a:solidFill>
                <a:schemeClr val="tx1"/>
              </a:solidFill>
            </a:endParaRPr>
          </a:p>
          <a:p>
            <a:pPr>
              <a:buFont typeface="Arial"/>
              <a:buChar char="•"/>
            </a:pPr>
            <a:r>
              <a:rPr lang="en-US" sz="2400" b="1" u="sng" dirty="0">
                <a:solidFill>
                  <a:schemeClr val="tx1"/>
                </a:solidFill>
              </a:rPr>
              <a:t>Goal:</a:t>
            </a:r>
            <a:r>
              <a:rPr lang="en-US" sz="2400" dirty="0">
                <a:solidFill>
                  <a:schemeClr val="tx1"/>
                </a:solidFill>
              </a:rPr>
              <a:t> Find ways to </a:t>
            </a:r>
            <a:r>
              <a:rPr lang="en-US" sz="2400" i="1" dirty="0">
                <a:solidFill>
                  <a:schemeClr val="tx1"/>
                </a:solidFill>
              </a:rPr>
              <a:t>efficiently</a:t>
            </a:r>
            <a:r>
              <a:rPr lang="en-US" sz="2400" dirty="0">
                <a:solidFill>
                  <a:schemeClr val="tx1"/>
                </a:solidFill>
              </a:rPr>
              <a:t> and </a:t>
            </a:r>
            <a:r>
              <a:rPr lang="en-US" sz="2400" i="1" dirty="0">
                <a:solidFill>
                  <a:schemeClr val="tx1"/>
                </a:solidFill>
              </a:rPr>
              <a:t>effectively</a:t>
            </a:r>
          </a:p>
          <a:p>
            <a:pPr lvl="1">
              <a:spcBef>
                <a:spcPts val="1000"/>
              </a:spcBef>
              <a:buFont typeface="Lucida Grande"/>
              <a:buChar char="-"/>
            </a:pPr>
            <a:r>
              <a:rPr lang="en-US" sz="2000" dirty="0">
                <a:solidFill>
                  <a:schemeClr val="tx1"/>
                </a:solidFill>
              </a:rPr>
              <a:t>Search complex, </a:t>
            </a:r>
            <a:r>
              <a:rPr lang="en-US" sz="2000" dirty="0" smtClean="0">
                <a:solidFill>
                  <a:schemeClr val="tx1"/>
                </a:solidFill>
              </a:rPr>
              <a:t>noisy data</a:t>
            </a:r>
          </a:p>
          <a:p>
            <a:pPr lvl="1">
              <a:spcBef>
                <a:spcPts val="1000"/>
              </a:spcBef>
              <a:buFont typeface="Lucida Grande"/>
              <a:buChar char="-"/>
            </a:pPr>
            <a:r>
              <a:rPr lang="en-US" sz="2000" dirty="0" smtClean="0">
                <a:solidFill>
                  <a:schemeClr val="tx1"/>
                </a:solidFill>
              </a:rPr>
              <a:t>Deliver content in appropriate form</a:t>
            </a:r>
          </a:p>
          <a:p>
            <a:pPr marL="276795" lvl="1" indent="0">
              <a:spcBef>
                <a:spcPts val="1000"/>
              </a:spcBef>
              <a:buNone/>
            </a:pPr>
            <a:endParaRPr lang="en-US" sz="2000" dirty="0">
              <a:solidFill>
                <a:schemeClr val="tx1"/>
              </a:solidFill>
            </a:endParaRPr>
          </a:p>
        </p:txBody>
      </p:sp>
      <p:sp>
        <p:nvSpPr>
          <p:cNvPr id="4" name="Slide Number Placeholder 3"/>
          <p:cNvSpPr>
            <a:spLocks noGrp="1"/>
          </p:cNvSpPr>
          <p:nvPr>
            <p:ph type="sldNum" sz="quarter" idx="4"/>
          </p:nvPr>
        </p:nvSpPr>
        <p:spPr>
          <a:xfrm>
            <a:off x="7010400" y="6356350"/>
            <a:ext cx="2133600" cy="365125"/>
          </a:xfrm>
          <a:prstGeom prst="rect">
            <a:avLst/>
          </a:prstGeom>
        </p:spPr>
        <p:txBody>
          <a:bodyPr/>
          <a:lstStyle/>
          <a:p>
            <a:fld id="{F3D397F9-2499-E244-8D41-F28B228DBCAE}" type="slidenum">
              <a:rPr lang="en-US" smtClean="0"/>
              <a:pPr/>
              <a:t>3</a:t>
            </a:fld>
            <a:endParaRPr lang="en-US"/>
          </a:p>
        </p:txBody>
      </p:sp>
      <p:cxnSp>
        <p:nvCxnSpPr>
          <p:cNvPr id="6" name="Straight Connector 5"/>
          <p:cNvCxnSpPr/>
          <p:nvPr/>
        </p:nvCxnSpPr>
        <p:spPr bwMode="auto">
          <a:xfrm flipH="1">
            <a:off x="1704668" y="4794164"/>
            <a:ext cx="2255454" cy="0"/>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 name="Rectangle 8"/>
          <p:cNvSpPr/>
          <p:nvPr/>
        </p:nvSpPr>
        <p:spPr>
          <a:xfrm>
            <a:off x="3752748" y="4559783"/>
            <a:ext cx="2084886" cy="400110"/>
          </a:xfrm>
          <a:prstGeom prst="rect">
            <a:avLst/>
          </a:prstGeom>
        </p:spPr>
        <p:txBody>
          <a:bodyPr wrap="none">
            <a:spAutoFit/>
          </a:bodyPr>
          <a:lstStyle/>
          <a:p>
            <a:pPr marL="276795" lvl="1"/>
            <a:r>
              <a:rPr lang="en-US" sz="2000" dirty="0">
                <a:solidFill>
                  <a:schemeClr val="accent2"/>
                </a:solidFill>
              </a:rPr>
              <a:t>multi-lingual text</a:t>
            </a:r>
          </a:p>
        </p:txBody>
      </p:sp>
      <p:sp>
        <p:nvSpPr>
          <p:cNvPr id="10" name="Rectangle 9"/>
          <p:cNvSpPr/>
          <p:nvPr/>
        </p:nvSpPr>
        <p:spPr>
          <a:xfrm>
            <a:off x="4490338" y="4987505"/>
            <a:ext cx="3171365" cy="400110"/>
          </a:xfrm>
          <a:prstGeom prst="rect">
            <a:avLst/>
          </a:prstGeom>
        </p:spPr>
        <p:txBody>
          <a:bodyPr wrap="square">
            <a:spAutoFit/>
          </a:bodyPr>
          <a:lstStyle/>
          <a:p>
            <a:pPr marL="276795" lvl="1"/>
            <a:r>
              <a:rPr lang="en-US" sz="2000" dirty="0" smtClean="0">
                <a:solidFill>
                  <a:schemeClr val="accent2"/>
                </a:solidFill>
              </a:rPr>
              <a:t>user’s native language</a:t>
            </a:r>
            <a:endParaRPr lang="en-US" sz="2000" dirty="0">
              <a:solidFill>
                <a:schemeClr val="accent2"/>
              </a:solidFill>
            </a:endParaRPr>
          </a:p>
        </p:txBody>
      </p:sp>
      <p:cxnSp>
        <p:nvCxnSpPr>
          <p:cNvPr id="11" name="Straight Connector 10"/>
          <p:cNvCxnSpPr/>
          <p:nvPr/>
        </p:nvCxnSpPr>
        <p:spPr bwMode="auto">
          <a:xfrm flipH="1">
            <a:off x="2795208" y="5232612"/>
            <a:ext cx="1929812" cy="0"/>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 name="Rectangle 11"/>
          <p:cNvSpPr/>
          <p:nvPr/>
        </p:nvSpPr>
        <p:spPr>
          <a:xfrm>
            <a:off x="3776281" y="4552691"/>
            <a:ext cx="2141385" cy="400110"/>
          </a:xfrm>
          <a:prstGeom prst="rect">
            <a:avLst/>
          </a:prstGeom>
        </p:spPr>
        <p:txBody>
          <a:bodyPr wrap="square">
            <a:spAutoFit/>
          </a:bodyPr>
          <a:lstStyle/>
          <a:p>
            <a:pPr marL="276795" lvl="1"/>
            <a:r>
              <a:rPr lang="en-US" sz="2000" dirty="0">
                <a:solidFill>
                  <a:schemeClr val="accent2"/>
                </a:solidFill>
              </a:rPr>
              <a:t>f</a:t>
            </a:r>
            <a:r>
              <a:rPr lang="en-US" sz="2000" dirty="0" smtClean="0">
                <a:solidFill>
                  <a:schemeClr val="accent2"/>
                </a:solidFill>
              </a:rPr>
              <a:t>orum posts</a:t>
            </a:r>
            <a:endParaRPr lang="en-US" sz="2000" dirty="0">
              <a:solidFill>
                <a:schemeClr val="accent2"/>
              </a:solidFill>
            </a:endParaRPr>
          </a:p>
        </p:txBody>
      </p:sp>
      <p:sp>
        <p:nvSpPr>
          <p:cNvPr id="13" name="Rectangle 12"/>
          <p:cNvSpPr/>
          <p:nvPr/>
        </p:nvSpPr>
        <p:spPr>
          <a:xfrm>
            <a:off x="4512561" y="4980413"/>
            <a:ext cx="3011092" cy="400110"/>
          </a:xfrm>
          <a:prstGeom prst="rect">
            <a:avLst/>
          </a:prstGeom>
        </p:spPr>
        <p:txBody>
          <a:bodyPr wrap="square">
            <a:spAutoFit/>
          </a:bodyPr>
          <a:lstStyle/>
          <a:p>
            <a:pPr marL="276795" lvl="1"/>
            <a:r>
              <a:rPr lang="en-US" sz="2000" dirty="0" smtClean="0">
                <a:solidFill>
                  <a:schemeClr val="accent2"/>
                </a:solidFill>
              </a:rPr>
              <a:t>clustered summaries</a:t>
            </a:r>
            <a:endParaRPr lang="en-US" sz="2000" dirty="0">
              <a:solidFill>
                <a:schemeClr val="accent2"/>
              </a:solidFill>
            </a:endParaRPr>
          </a:p>
        </p:txBody>
      </p:sp>
    </p:spTree>
    <p:extLst>
      <p:ext uri="{BB962C8B-B14F-4D97-AF65-F5344CB8AC3E}">
        <p14:creationId xmlns:p14="http://schemas.microsoft.com/office/powerpoint/2010/main" val="32397465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12"/>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P spid="12" grpId="0"/>
      <p:bldP spid="12" grpId="1"/>
      <p:bldP spid="13" grpId="0"/>
      <p:bldP spid="13"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0" y="1752601"/>
            <a:ext cx="9144000" cy="5105400"/>
          </a:xfrm>
          <a:prstGeom prst="rect">
            <a:avLst/>
          </a:prstGeom>
        </p:spPr>
        <p:txBody>
          <a:bodyPr vert="horz" lIns="91432" tIns="45716" rIns="91432" bIns="45716"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800" dirty="0">
              <a:latin typeface="Helvetica Neue Light"/>
              <a:cs typeface="Helvetica Neue Light"/>
            </a:endParaRPr>
          </a:p>
        </p:txBody>
      </p:sp>
      <p:sp>
        <p:nvSpPr>
          <p:cNvPr id="8" name="Title 1"/>
          <p:cNvSpPr txBox="1">
            <a:spLocks/>
          </p:cNvSpPr>
          <p:nvPr/>
        </p:nvSpPr>
        <p:spPr>
          <a:xfrm>
            <a:off x="457200" y="7268"/>
            <a:ext cx="8229600" cy="1143000"/>
          </a:xfrm>
          <a:prstGeom prst="rect">
            <a:avLst/>
          </a:prstGeom>
        </p:spPr>
        <p:txBody>
          <a:bodyPr vert="horz" lIns="91432" tIns="45716" rIns="91432" bIns="45716"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latin typeface="Helvetica Neue Light"/>
                <a:cs typeface="Helvetica Neue Light"/>
              </a:rPr>
              <a:t>Evaluation on MT</a:t>
            </a:r>
          </a:p>
        </p:txBody>
      </p:sp>
      <p:pic>
        <p:nvPicPr>
          <p:cNvPr id="2" name="Picture 1" descr="mteval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355" y="901699"/>
            <a:ext cx="8509001" cy="5956301"/>
          </a:xfrm>
          <a:prstGeom prst="rect">
            <a:avLst/>
          </a:prstGeom>
        </p:spPr>
      </p:pic>
    </p:spTree>
    <p:custDataLst>
      <p:tags r:id="rId1"/>
    </p:custDataLst>
    <p:extLst>
      <p:ext uri="{BB962C8B-B14F-4D97-AF65-F5344CB8AC3E}">
        <p14:creationId xmlns:p14="http://schemas.microsoft.com/office/powerpoint/2010/main" val="2081276977"/>
      </p:ext>
    </p:extLst>
  </p:cSld>
  <p:clrMapOvr>
    <a:masterClrMapping/>
  </p:clrMapOvr>
  <mc:AlternateContent xmlns:mc="http://schemas.openxmlformats.org/markup-compatibility/2006" xmlns:p14="http://schemas.microsoft.com/office/powerpoint/2010/main">
    <mc:Choice Requires="p14">
      <p:transition spd="slow" p14:dur="2000" advTm="711"/>
    </mc:Choice>
    <mc:Fallback xmlns="">
      <p:transition xmlns:p14="http://schemas.microsoft.com/office/powerpoint/2010/main" spd="slow" advTm="711"/>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401836" y="0"/>
            <a:ext cx="8340328" cy="982266"/>
          </a:xfrm>
        </p:spPr>
        <p:txBody>
          <a:bodyPr/>
          <a:lstStyle/>
          <a:p>
            <a:pPr eaLnBrk="1" hangingPunct="1">
              <a:defRPr/>
            </a:pPr>
            <a:r>
              <a:rPr lang="en-US" dirty="0" smtClean="0"/>
              <a:t>Conclusions (Part I)</a:t>
            </a:r>
          </a:p>
        </p:txBody>
      </p:sp>
      <p:sp>
        <p:nvSpPr>
          <p:cNvPr id="2" name="Slide Number Placeholder 1"/>
          <p:cNvSpPr>
            <a:spLocks noGrp="1"/>
          </p:cNvSpPr>
          <p:nvPr>
            <p:ph type="sldNum" sz="quarter" idx="4"/>
          </p:nvPr>
        </p:nvSpPr>
        <p:spPr>
          <a:xfrm>
            <a:off x="7010400" y="6356350"/>
            <a:ext cx="2133600" cy="365125"/>
          </a:xfrm>
          <a:prstGeom prst="rect">
            <a:avLst/>
          </a:prstGeom>
        </p:spPr>
        <p:txBody>
          <a:bodyPr lIns="64286" tIns="32143" rIns="64286" bIns="32143"/>
          <a:lstStyle/>
          <a:p>
            <a:fld id="{0A358137-3D84-6645-A1B9-9548E8CF6556}" type="slidenum">
              <a:rPr lang="en-US" smtClean="0"/>
              <a:t>31</a:t>
            </a:fld>
            <a:endParaRPr lang="en-US" dirty="0"/>
          </a:p>
        </p:txBody>
      </p:sp>
      <p:sp>
        <p:nvSpPr>
          <p:cNvPr id="3" name="Rectangle 2"/>
          <p:cNvSpPr/>
          <p:nvPr/>
        </p:nvSpPr>
        <p:spPr>
          <a:xfrm>
            <a:off x="401836" y="1106841"/>
            <a:ext cx="8284518" cy="4068934"/>
          </a:xfrm>
          <a:prstGeom prst="rect">
            <a:avLst/>
          </a:prstGeom>
        </p:spPr>
        <p:txBody>
          <a:bodyPr wrap="square">
            <a:spAutoFit/>
          </a:bodyPr>
          <a:lstStyle/>
          <a:p>
            <a:pPr marL="187508" lvl="0" indent="-187508" defTabSz="914400" fontAlgn="base">
              <a:lnSpc>
                <a:spcPct val="130000"/>
              </a:lnSpc>
              <a:spcBef>
                <a:spcPts val="703"/>
              </a:spcBef>
              <a:spcAft>
                <a:spcPct val="0"/>
              </a:spcAft>
              <a:buClr>
                <a:srgbClr val="606060"/>
              </a:buClr>
              <a:buSzPct val="100000"/>
              <a:buFont typeface="Helvetica Neue" charset="0"/>
              <a:buChar char="•"/>
              <a:defRPr/>
            </a:pPr>
            <a:r>
              <a:rPr lang="en-US" sz="2400" b="1" kern="0" dirty="0" smtClean="0">
                <a:solidFill>
                  <a:srgbClr val="000000"/>
                </a:solidFill>
                <a:latin typeface="Helvetica Neue Light"/>
                <a:sym typeface="Helvetica Neue" charset="0"/>
              </a:rPr>
              <a:t>Summary</a:t>
            </a:r>
            <a:endParaRPr lang="en-US" sz="2000" b="1" kern="0" dirty="0" smtClean="0">
              <a:solidFill>
                <a:srgbClr val="000000"/>
              </a:solidFill>
              <a:latin typeface="Helvetica Neue Light"/>
              <a:sym typeface="Helvetica Neue" charset="0"/>
            </a:endParaRPr>
          </a:p>
          <a:p>
            <a:pPr marL="464303" lvl="1" indent="-187508" defTabSz="914400" fontAlgn="base">
              <a:lnSpc>
                <a:spcPct val="130000"/>
              </a:lnSpc>
              <a:spcBef>
                <a:spcPts val="703"/>
              </a:spcBef>
              <a:spcAft>
                <a:spcPct val="0"/>
              </a:spcAft>
              <a:buClr>
                <a:srgbClr val="606060"/>
              </a:buClr>
              <a:buSzPct val="100000"/>
              <a:buFont typeface="Lucida Grande"/>
              <a:buChar char="-"/>
              <a:defRPr/>
            </a:pPr>
            <a:r>
              <a:rPr lang="en-US" sz="2000" kern="0" dirty="0" smtClean="0">
                <a:solidFill>
                  <a:srgbClr val="000000"/>
                </a:solidFill>
                <a:latin typeface="Helvetica Neue Light"/>
                <a:sym typeface="Helvetica Neue" charset="0"/>
              </a:rPr>
              <a:t>Scalable approach </a:t>
            </a:r>
            <a:r>
              <a:rPr lang="en-US" sz="2000" kern="0" dirty="0">
                <a:solidFill>
                  <a:srgbClr val="000000"/>
                </a:solidFill>
                <a:latin typeface="Helvetica Neue Light"/>
                <a:sym typeface="Helvetica Neue" charset="0"/>
              </a:rPr>
              <a:t>to </a:t>
            </a:r>
            <a:r>
              <a:rPr lang="en-US" sz="2000" kern="0" dirty="0" smtClean="0">
                <a:solidFill>
                  <a:srgbClr val="000000"/>
                </a:solidFill>
                <a:latin typeface="Helvetica Neue Light"/>
                <a:sym typeface="Helvetica Neue" charset="0"/>
              </a:rPr>
              <a:t>extract </a:t>
            </a:r>
            <a:r>
              <a:rPr lang="en-US" sz="2000" kern="0" dirty="0">
                <a:solidFill>
                  <a:srgbClr val="000000"/>
                </a:solidFill>
                <a:latin typeface="Helvetica Neue Light"/>
                <a:sym typeface="Helvetica Neue" charset="0"/>
              </a:rPr>
              <a:t>parallel </a:t>
            </a:r>
            <a:r>
              <a:rPr lang="en-US" sz="2000" kern="0" dirty="0" smtClean="0">
                <a:solidFill>
                  <a:srgbClr val="000000"/>
                </a:solidFill>
                <a:latin typeface="Helvetica Neue Light"/>
                <a:sym typeface="Helvetica Neue" charset="0"/>
              </a:rPr>
              <a:t>text from a comparable corpus</a:t>
            </a:r>
            <a:endParaRPr lang="en-US" sz="2000" kern="0" dirty="0">
              <a:solidFill>
                <a:srgbClr val="000000"/>
              </a:solidFill>
              <a:latin typeface="Helvetica Neue Light"/>
              <a:sym typeface="Helvetica Neue" charset="0"/>
            </a:endParaRPr>
          </a:p>
          <a:p>
            <a:pPr marL="464303" lvl="1" indent="-187508" defTabSz="914400" fontAlgn="base">
              <a:lnSpc>
                <a:spcPct val="130000"/>
              </a:lnSpc>
              <a:spcBef>
                <a:spcPts val="703"/>
              </a:spcBef>
              <a:spcAft>
                <a:spcPct val="0"/>
              </a:spcAft>
              <a:buClr>
                <a:srgbClr val="606060"/>
              </a:buClr>
              <a:buSzPct val="100000"/>
              <a:buFont typeface="Lucida Grande"/>
              <a:buChar char="-"/>
              <a:defRPr/>
            </a:pPr>
            <a:r>
              <a:rPr lang="en-US" sz="2000" kern="0" dirty="0" smtClean="0">
                <a:solidFill>
                  <a:srgbClr val="000000"/>
                </a:solidFill>
                <a:latin typeface="Helvetica Neue Light"/>
                <a:sym typeface="Helvetica Neue" charset="0"/>
              </a:rPr>
              <a:t>Improvements over state-of-the-art MT baseline</a:t>
            </a:r>
          </a:p>
          <a:p>
            <a:pPr marL="464303" lvl="1" indent="-187508" defTabSz="914400" fontAlgn="base">
              <a:lnSpc>
                <a:spcPct val="130000"/>
              </a:lnSpc>
              <a:spcBef>
                <a:spcPts val="703"/>
              </a:spcBef>
              <a:spcAft>
                <a:spcPct val="0"/>
              </a:spcAft>
              <a:buClr>
                <a:srgbClr val="606060"/>
              </a:buClr>
              <a:buSzPct val="100000"/>
              <a:buFont typeface="Lucida Grande"/>
              <a:buChar char="-"/>
              <a:defRPr/>
            </a:pPr>
            <a:r>
              <a:rPr lang="en-US" sz="2000" kern="0" dirty="0" smtClean="0">
                <a:solidFill>
                  <a:srgbClr val="000000"/>
                </a:solidFill>
                <a:latin typeface="Helvetica Neue Light"/>
                <a:sym typeface="Helvetica Neue" charset="0"/>
              </a:rPr>
              <a:t>General algorithm applicable to any data format</a:t>
            </a:r>
          </a:p>
          <a:p>
            <a:pPr marL="464303" lvl="1" indent="-187508" defTabSz="914400" fontAlgn="base">
              <a:lnSpc>
                <a:spcPct val="130000"/>
              </a:lnSpc>
              <a:spcBef>
                <a:spcPts val="703"/>
              </a:spcBef>
              <a:spcAft>
                <a:spcPct val="0"/>
              </a:spcAft>
              <a:buClr>
                <a:srgbClr val="606060"/>
              </a:buClr>
              <a:buSzPct val="100000"/>
              <a:buFont typeface="Lucida Grande"/>
              <a:buChar char="-"/>
              <a:defRPr/>
            </a:pPr>
            <a:endParaRPr lang="en-US" sz="2000" kern="0" dirty="0" smtClean="0">
              <a:solidFill>
                <a:srgbClr val="000000"/>
              </a:solidFill>
              <a:latin typeface="Helvetica Neue Light"/>
              <a:sym typeface="Helvetica Neue" charset="0"/>
            </a:endParaRPr>
          </a:p>
          <a:p>
            <a:pPr marL="187508" lvl="0" indent="-187508" defTabSz="914400" fontAlgn="base">
              <a:lnSpc>
                <a:spcPct val="130000"/>
              </a:lnSpc>
              <a:spcBef>
                <a:spcPts val="703"/>
              </a:spcBef>
              <a:spcAft>
                <a:spcPct val="0"/>
              </a:spcAft>
              <a:buClr>
                <a:srgbClr val="606060"/>
              </a:buClr>
              <a:buSzPct val="100000"/>
              <a:buFont typeface="Helvetica Neue" charset="0"/>
              <a:buChar char="•"/>
              <a:defRPr/>
            </a:pPr>
            <a:r>
              <a:rPr lang="en-US" sz="2400" b="1" kern="0" dirty="0" smtClean="0">
                <a:solidFill>
                  <a:srgbClr val="000000"/>
                </a:solidFill>
                <a:latin typeface="Helvetica Neue Light"/>
                <a:sym typeface="Helvetica Neue" charset="0"/>
              </a:rPr>
              <a:t>Future </a:t>
            </a:r>
            <a:r>
              <a:rPr lang="en-US" sz="2400" b="1" kern="0" dirty="0">
                <a:solidFill>
                  <a:srgbClr val="000000"/>
                </a:solidFill>
                <a:latin typeface="Helvetica Neue Light"/>
                <a:sym typeface="Helvetica Neue" charset="0"/>
              </a:rPr>
              <a:t>work</a:t>
            </a:r>
          </a:p>
          <a:p>
            <a:pPr marL="464303" lvl="1" indent="-187508" defTabSz="914400" fontAlgn="base">
              <a:lnSpc>
                <a:spcPct val="130000"/>
              </a:lnSpc>
              <a:spcBef>
                <a:spcPts val="703"/>
              </a:spcBef>
              <a:spcAft>
                <a:spcPct val="0"/>
              </a:spcAft>
              <a:buClr>
                <a:srgbClr val="606060"/>
              </a:buClr>
              <a:buSzPct val="100000"/>
              <a:buFont typeface="Lucida Grande"/>
              <a:buChar char="-"/>
              <a:defRPr/>
            </a:pPr>
            <a:r>
              <a:rPr lang="en-US" sz="2000" kern="0" dirty="0">
                <a:solidFill>
                  <a:srgbClr val="000000"/>
                </a:solidFill>
                <a:latin typeface="Helvetica Neue Light"/>
                <a:sym typeface="Helvetica Neue" charset="0"/>
              </a:rPr>
              <a:t>Domain adaptation</a:t>
            </a:r>
          </a:p>
          <a:p>
            <a:pPr marL="464303" lvl="1" indent="-187508" defTabSz="914400" fontAlgn="base">
              <a:lnSpc>
                <a:spcPct val="130000"/>
              </a:lnSpc>
              <a:spcBef>
                <a:spcPts val="703"/>
              </a:spcBef>
              <a:spcAft>
                <a:spcPct val="0"/>
              </a:spcAft>
              <a:buClr>
                <a:srgbClr val="606060"/>
              </a:buClr>
              <a:buSzPct val="100000"/>
              <a:buFont typeface="Lucida Grande"/>
              <a:buChar char="-"/>
              <a:defRPr/>
            </a:pPr>
            <a:r>
              <a:rPr lang="en-US" sz="2000" kern="0" dirty="0">
                <a:solidFill>
                  <a:srgbClr val="000000"/>
                </a:solidFill>
                <a:latin typeface="Helvetica Neue Light"/>
                <a:sym typeface="Helvetica Neue" charset="0"/>
              </a:rPr>
              <a:t>Experimenting with larger web </a:t>
            </a:r>
            <a:r>
              <a:rPr lang="en-US" sz="2000" kern="0" dirty="0" smtClean="0">
                <a:solidFill>
                  <a:srgbClr val="000000"/>
                </a:solidFill>
                <a:latin typeface="Helvetica Neue Light"/>
                <a:sym typeface="Helvetica Neue" charset="0"/>
              </a:rPr>
              <a:t>collections</a:t>
            </a:r>
            <a:endParaRPr lang="en-US" sz="2000" kern="0" dirty="0">
              <a:solidFill>
                <a:srgbClr val="000000"/>
              </a:solidFill>
              <a:latin typeface="Helvetica Neue Light"/>
              <a:sym typeface="Helvetica Neue" charset="0"/>
            </a:endParaRPr>
          </a:p>
        </p:txBody>
      </p:sp>
    </p:spTree>
    <p:extLst>
      <p:ext uri="{BB962C8B-B14F-4D97-AF65-F5344CB8AC3E}">
        <p14:creationId xmlns:p14="http://schemas.microsoft.com/office/powerpoint/2010/main" val="2003042695"/>
      </p:ext>
    </p:extLst>
  </p:cSld>
  <p:clrMapOvr>
    <a:masterClrMapping/>
  </p:clrMapOvr>
  <mc:AlternateContent xmlns:mc="http://schemas.openxmlformats.org/markup-compatibility/2006" xmlns:p14="http://schemas.microsoft.com/office/powerpoint/2010/main">
    <mc:Choice Requires="p14">
      <p:transition spd="slow" p14:dur="2000" advTm="46025"/>
    </mc:Choice>
    <mc:Fallback xmlns="">
      <p:transition xmlns:p14="http://schemas.microsoft.com/office/powerpoint/2010/main" spd="slow" advTm="46025"/>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Outline</a:t>
            </a:r>
          </a:p>
        </p:txBody>
      </p:sp>
      <p:sp>
        <p:nvSpPr>
          <p:cNvPr id="3" name="Content Placeholder 2"/>
          <p:cNvSpPr>
            <a:spLocks noGrp="1"/>
          </p:cNvSpPr>
          <p:nvPr>
            <p:ph idx="1"/>
          </p:nvPr>
        </p:nvSpPr>
        <p:spPr>
          <a:xfrm>
            <a:off x="330200" y="1752600"/>
            <a:ext cx="8356600" cy="5105400"/>
          </a:xfrm>
        </p:spPr>
        <p:txBody>
          <a:bodyPr wrap="square">
            <a:noAutofit/>
          </a:bodyPr>
          <a:lstStyle/>
          <a:p>
            <a:r>
              <a:rPr lang="en-US" sz="2400" dirty="0">
                <a:solidFill>
                  <a:srgbClr val="000000"/>
                </a:solidFill>
              </a:rPr>
              <a:t>Introduction</a:t>
            </a:r>
          </a:p>
          <a:p>
            <a:r>
              <a:rPr lang="en-US" sz="2400" dirty="0" smtClean="0">
                <a:solidFill>
                  <a:srgbClr val="000000"/>
                </a:solidFill>
              </a:rPr>
              <a:t>Searching to Translate (</a:t>
            </a:r>
            <a:r>
              <a:rPr lang="en-US" sz="2400" b="1" dirty="0" smtClean="0">
                <a:solidFill>
                  <a:srgbClr val="000000"/>
                </a:solidFill>
              </a:rPr>
              <a:t>IR</a:t>
            </a:r>
            <a:r>
              <a:rPr lang="en-US" sz="2400" dirty="0" smtClean="0">
                <a:solidFill>
                  <a:srgbClr val="000000"/>
                </a:solidFill>
              </a:rPr>
              <a:t> </a:t>
            </a:r>
            <a:r>
              <a:rPr lang="en-US" sz="2400" dirty="0">
                <a:solidFill>
                  <a:schemeClr val="tx1"/>
                </a:solidFill>
                <a:latin typeface="Wingdings"/>
                <a:ea typeface="Wingdings"/>
                <a:cs typeface="Wingdings"/>
                <a:sym typeface="Wingdings"/>
              </a:rPr>
              <a:t></a:t>
            </a:r>
            <a:r>
              <a:rPr lang="en-US" sz="2400" dirty="0">
                <a:solidFill>
                  <a:schemeClr val="tx1"/>
                </a:solidFill>
              </a:rPr>
              <a:t> </a:t>
            </a:r>
            <a:r>
              <a:rPr lang="en-US" sz="2400" b="1" dirty="0" smtClean="0"/>
              <a:t>MT</a:t>
            </a:r>
            <a:r>
              <a:rPr lang="en-US" sz="2400" dirty="0" smtClean="0">
                <a:solidFill>
                  <a:srgbClr val="000000"/>
                </a:solidFill>
              </a:rPr>
              <a:t>)</a:t>
            </a:r>
          </a:p>
          <a:p>
            <a:pPr lvl="1">
              <a:spcBef>
                <a:spcPts val="1000"/>
              </a:spcBef>
              <a:buFont typeface="Lucida Grande"/>
              <a:buChar char="-"/>
            </a:pPr>
            <a:r>
              <a:rPr lang="en-US" sz="2000" dirty="0" smtClean="0">
                <a:solidFill>
                  <a:srgbClr val="000000"/>
                </a:solidFill>
              </a:rPr>
              <a:t>Cross</a:t>
            </a:r>
            <a:r>
              <a:rPr lang="en-US" sz="2000" dirty="0">
                <a:solidFill>
                  <a:srgbClr val="000000"/>
                </a:solidFill>
              </a:rPr>
              <a:t>-Lingual Pairwise Document Similarity</a:t>
            </a:r>
          </a:p>
          <a:p>
            <a:pPr lvl="1">
              <a:spcBef>
                <a:spcPts val="1000"/>
              </a:spcBef>
              <a:buFont typeface="Lucida Grande"/>
              <a:buChar char="-"/>
            </a:pPr>
            <a:r>
              <a:rPr lang="en-US" sz="2000" dirty="0" smtClean="0">
                <a:solidFill>
                  <a:srgbClr val="000000"/>
                </a:solidFill>
              </a:rPr>
              <a:t>Extracting Parallel Text From Comparable Corpora</a:t>
            </a:r>
            <a:endParaRPr lang="en-US" sz="2000" dirty="0">
              <a:solidFill>
                <a:srgbClr val="000000"/>
              </a:solidFill>
            </a:endParaRPr>
          </a:p>
          <a:p>
            <a:r>
              <a:rPr lang="en-US" sz="2400" dirty="0" smtClean="0">
                <a:solidFill>
                  <a:schemeClr val="tx1"/>
                </a:solidFill>
              </a:rPr>
              <a:t>Translating to Search (</a:t>
            </a:r>
            <a:r>
              <a:rPr lang="en-US" sz="2400" b="1" dirty="0" smtClean="0">
                <a:solidFill>
                  <a:schemeClr val="tx1"/>
                </a:solidFill>
              </a:rPr>
              <a:t>MT</a:t>
            </a:r>
            <a:r>
              <a:rPr lang="en-US" sz="2400" dirty="0" smtClean="0">
                <a:solidFill>
                  <a:schemeClr val="tx1"/>
                </a:solidFill>
              </a:rPr>
              <a:t> </a:t>
            </a:r>
            <a:r>
              <a:rPr lang="en-US" sz="2400" dirty="0" smtClean="0">
                <a:solidFill>
                  <a:schemeClr val="tx1"/>
                </a:solidFill>
                <a:latin typeface="Wingdings"/>
                <a:ea typeface="Wingdings"/>
                <a:cs typeface="Wingdings"/>
                <a:sym typeface="Wingdings"/>
              </a:rPr>
              <a:t></a:t>
            </a:r>
            <a:r>
              <a:rPr lang="en-US" sz="2400" dirty="0" smtClean="0">
                <a:solidFill>
                  <a:schemeClr val="tx1"/>
                </a:solidFill>
              </a:rPr>
              <a:t> </a:t>
            </a:r>
            <a:r>
              <a:rPr lang="en-US" sz="2400" b="1" dirty="0" smtClean="0">
                <a:solidFill>
                  <a:schemeClr val="tx1"/>
                </a:solidFill>
              </a:rPr>
              <a:t>IR</a:t>
            </a:r>
            <a:r>
              <a:rPr lang="en-US" sz="2400" dirty="0" smtClean="0">
                <a:solidFill>
                  <a:schemeClr val="tx1"/>
                </a:solidFill>
              </a:rPr>
              <a:t>)</a:t>
            </a:r>
          </a:p>
          <a:p>
            <a:pPr lvl="1">
              <a:spcBef>
                <a:spcPts val="1000"/>
              </a:spcBef>
              <a:buFont typeface="Lucida Grande"/>
              <a:buChar char="-"/>
            </a:pPr>
            <a:r>
              <a:rPr lang="en-US" sz="2000" dirty="0" smtClean="0"/>
              <a:t>Context-Sensitive Query Translation</a:t>
            </a:r>
          </a:p>
          <a:p>
            <a:r>
              <a:rPr lang="en-US" sz="2400" dirty="0" smtClean="0"/>
              <a:t>Conclusions</a:t>
            </a:r>
            <a:endParaRPr lang="en-US" sz="2400" dirty="0">
              <a:solidFill>
                <a:srgbClr val="000000"/>
              </a:solidFill>
            </a:endParaRPr>
          </a:p>
        </p:txBody>
      </p:sp>
      <p:sp>
        <p:nvSpPr>
          <p:cNvPr id="8" name="Slide Number Placeholder 2"/>
          <p:cNvSpPr>
            <a:spLocks noGrp="1"/>
          </p:cNvSpPr>
          <p:nvPr>
            <p:ph type="sldNum" sz="quarter" idx="4"/>
          </p:nvPr>
        </p:nvSpPr>
        <p:spPr>
          <a:xfrm>
            <a:off x="7010400" y="6356350"/>
            <a:ext cx="2133600" cy="365125"/>
          </a:xfrm>
          <a:prstGeom prst="rect">
            <a:avLst/>
          </a:prstGeom>
        </p:spPr>
        <p:txBody>
          <a:bodyPr/>
          <a:lstStyle/>
          <a:p>
            <a:fld id="{F3D397F9-2499-E244-8D41-F28B228DBCAE}" type="slidenum">
              <a:rPr lang="en-US" smtClean="0"/>
              <a:pPr/>
              <a:t>32</a:t>
            </a:fld>
            <a:endParaRPr lang="en-US"/>
          </a:p>
        </p:txBody>
      </p:sp>
      <p:sp>
        <p:nvSpPr>
          <p:cNvPr id="9" name="TextBox 8"/>
          <p:cNvSpPr txBox="1"/>
          <p:nvPr/>
        </p:nvSpPr>
        <p:spPr>
          <a:xfrm>
            <a:off x="5673496" y="3046608"/>
            <a:ext cx="2164143" cy="353935"/>
          </a:xfrm>
          <a:prstGeom prst="rect">
            <a:avLst/>
          </a:prstGeom>
          <a:noFill/>
          <a:ln>
            <a:noFill/>
          </a:ln>
        </p:spPr>
        <p:txBody>
          <a:bodyPr wrap="none" lIns="91432" tIns="45716" rIns="91432" bIns="45716" rtlCol="0">
            <a:spAutoFit/>
          </a:bodyPr>
          <a:lstStyle/>
          <a:p>
            <a:r>
              <a:rPr lang="en-US" sz="1700" dirty="0" smtClean="0">
                <a:latin typeface="Helvetica Neue Light"/>
                <a:cs typeface="Helvetica Neue Light"/>
              </a:rPr>
              <a:t>(Ture </a:t>
            </a:r>
            <a:r>
              <a:rPr lang="en-US" sz="1700" dirty="0">
                <a:latin typeface="Helvetica Neue Light"/>
                <a:cs typeface="Helvetica Neue Light"/>
              </a:rPr>
              <a:t>et </a:t>
            </a:r>
            <a:r>
              <a:rPr lang="en-US" sz="1700" dirty="0" smtClean="0">
                <a:latin typeface="Helvetica Neue Light"/>
                <a:cs typeface="Helvetica Neue Light"/>
              </a:rPr>
              <a:t>al., </a:t>
            </a:r>
            <a:r>
              <a:rPr lang="en-US" sz="1700" dirty="0">
                <a:latin typeface="Helvetica Neue Light"/>
                <a:cs typeface="Helvetica Neue Light"/>
              </a:rPr>
              <a:t>SIGIR’</a:t>
            </a:r>
            <a:r>
              <a:rPr lang="en-US" sz="1700" dirty="0" smtClean="0">
                <a:latin typeface="Helvetica Neue Light"/>
                <a:cs typeface="Helvetica Neue Light"/>
              </a:rPr>
              <a:t>11)</a:t>
            </a:r>
            <a:endParaRPr lang="en-US" sz="1700" dirty="0">
              <a:latin typeface="Helvetica Neue Light"/>
              <a:cs typeface="Helvetica Neue Light"/>
            </a:endParaRPr>
          </a:p>
        </p:txBody>
      </p:sp>
      <p:sp>
        <p:nvSpPr>
          <p:cNvPr id="11" name="TextBox 10"/>
          <p:cNvSpPr txBox="1"/>
          <p:nvPr/>
        </p:nvSpPr>
        <p:spPr>
          <a:xfrm>
            <a:off x="6388490" y="3481181"/>
            <a:ext cx="2538458" cy="353935"/>
          </a:xfrm>
          <a:prstGeom prst="rect">
            <a:avLst/>
          </a:prstGeom>
          <a:noFill/>
          <a:ln>
            <a:noFill/>
          </a:ln>
        </p:spPr>
        <p:txBody>
          <a:bodyPr wrap="none" lIns="91432" tIns="45716" rIns="91432" bIns="45716" rtlCol="0">
            <a:spAutoFit/>
          </a:bodyPr>
          <a:lstStyle/>
          <a:p>
            <a:r>
              <a:rPr lang="en-US" sz="1700" dirty="0" smtClean="0">
                <a:latin typeface="Helvetica Neue Light"/>
                <a:cs typeface="Helvetica Neue Light"/>
              </a:rPr>
              <a:t>(Ture and Lin, NAACL’12)</a:t>
            </a:r>
            <a:endParaRPr lang="en-US" sz="1700" dirty="0">
              <a:latin typeface="Helvetica Neue Light"/>
              <a:cs typeface="Helvetica Neue Light"/>
            </a:endParaRPr>
          </a:p>
        </p:txBody>
      </p:sp>
      <p:sp>
        <p:nvSpPr>
          <p:cNvPr id="12" name="TextBox 11"/>
          <p:cNvSpPr txBox="1"/>
          <p:nvPr/>
        </p:nvSpPr>
        <p:spPr>
          <a:xfrm>
            <a:off x="4712933" y="4680142"/>
            <a:ext cx="4519267" cy="615545"/>
          </a:xfrm>
          <a:prstGeom prst="rect">
            <a:avLst/>
          </a:prstGeom>
          <a:noFill/>
          <a:ln>
            <a:noFill/>
          </a:ln>
        </p:spPr>
        <p:txBody>
          <a:bodyPr wrap="none" lIns="91432" tIns="45716" rIns="91432" bIns="45716" rtlCol="0">
            <a:spAutoFit/>
          </a:bodyPr>
          <a:lstStyle/>
          <a:p>
            <a:r>
              <a:rPr lang="en-US" sz="1700" dirty="0" smtClean="0">
                <a:latin typeface="Helvetica Neue Light"/>
                <a:cs typeface="Helvetica Neue Light"/>
              </a:rPr>
              <a:t>(Ture et al., SIGIR’12), (Ture </a:t>
            </a:r>
            <a:r>
              <a:rPr lang="en-US" sz="1700" dirty="0">
                <a:latin typeface="Helvetica Neue Light"/>
                <a:cs typeface="Helvetica Neue Light"/>
              </a:rPr>
              <a:t>et </a:t>
            </a:r>
            <a:r>
              <a:rPr lang="en-US" sz="1700" dirty="0" smtClean="0">
                <a:latin typeface="Helvetica Neue Light"/>
                <a:cs typeface="Helvetica Neue Light"/>
              </a:rPr>
              <a:t>al., COLING’12)</a:t>
            </a:r>
          </a:p>
          <a:p>
            <a:r>
              <a:rPr lang="en-US" sz="1700" dirty="0">
                <a:latin typeface="Helvetica Neue Light"/>
                <a:cs typeface="Helvetica Neue Light"/>
              </a:rPr>
              <a:t>(Ture </a:t>
            </a:r>
            <a:r>
              <a:rPr lang="en-US" sz="1700" dirty="0" smtClean="0">
                <a:latin typeface="Helvetica Neue Light"/>
                <a:cs typeface="Helvetica Neue Light"/>
              </a:rPr>
              <a:t>and Lin, </a:t>
            </a:r>
            <a:r>
              <a:rPr lang="en-US" sz="1700" dirty="0">
                <a:latin typeface="Helvetica Neue Light"/>
                <a:cs typeface="Helvetica Neue Light"/>
              </a:rPr>
              <a:t>SIGIR’</a:t>
            </a:r>
            <a:r>
              <a:rPr lang="en-US" sz="1700" dirty="0" smtClean="0">
                <a:latin typeface="Helvetica Neue Light"/>
                <a:cs typeface="Helvetica Neue Light"/>
              </a:rPr>
              <a:t>13)</a:t>
            </a:r>
            <a:endParaRPr lang="en-US" sz="1700" dirty="0">
              <a:latin typeface="Helvetica Neue Light"/>
              <a:cs typeface="Helvetica Neue Light"/>
            </a:endParaRPr>
          </a:p>
        </p:txBody>
      </p:sp>
    </p:spTree>
    <p:extLst>
      <p:ext uri="{BB962C8B-B14F-4D97-AF65-F5344CB8AC3E}">
        <p14:creationId xmlns:p14="http://schemas.microsoft.com/office/powerpoint/2010/main" val="104217865"/>
      </p:ext>
    </p:extLst>
  </p:cSld>
  <p:clrMapOvr>
    <a:masterClrMapping/>
  </p:clrMapOvr>
  <mc:AlternateContent xmlns:mc="http://schemas.openxmlformats.org/markup-compatibility/2006" xmlns:p14="http://schemas.microsoft.com/office/powerpoint/2010/main">
    <mc:Choice Requires="p14">
      <p:transition spd="slow" p14:dur="2000" advTm="57"/>
    </mc:Choice>
    <mc:Fallback xmlns="">
      <p:transition xmlns:p14="http://schemas.microsoft.com/office/powerpoint/2010/main" spd="slow" advTm="5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3">
                                            <p:txEl>
                                              <p:pRg st="4" end="4"/>
                                            </p:txEl>
                                          </p:spTgt>
                                        </p:tgtEl>
                                        <p:attrNameLst>
                                          <p:attrName>style.color</p:attrName>
                                        </p:attrNameLst>
                                      </p:cBhvr>
                                      <p:to>
                                        <a:schemeClr val="accent2"/>
                                      </p:to>
                                    </p:animClr>
                                    <p:animClr clrSpc="rgb" dir="cw">
                                      <p:cBhvr>
                                        <p:cTn id="7" dur="500" fill="hold"/>
                                        <p:tgtEl>
                                          <p:spTgt spid="3">
                                            <p:txEl>
                                              <p:pRg st="4" end="4"/>
                                            </p:txEl>
                                          </p:spTgt>
                                        </p:tgtEl>
                                        <p:attrNameLst>
                                          <p:attrName>fillcolor</p:attrName>
                                        </p:attrNameLst>
                                      </p:cBhvr>
                                      <p:to>
                                        <a:schemeClr val="accent2"/>
                                      </p:to>
                                    </p:animClr>
                                    <p:set>
                                      <p:cBhvr>
                                        <p:cTn id="8" dur="500" fill="hold"/>
                                        <p:tgtEl>
                                          <p:spTgt spid="3">
                                            <p:txEl>
                                              <p:pRg st="4" end="4"/>
                                            </p:txEl>
                                          </p:spTgt>
                                        </p:tgtEl>
                                        <p:attrNameLst>
                                          <p:attrName>fill.type</p:attrName>
                                        </p:attrNameLst>
                                      </p:cBhvr>
                                      <p:to>
                                        <p:strVal val="solid"/>
                                      </p:to>
                                    </p:set>
                                    <p:set>
                                      <p:cBhvr>
                                        <p:cTn id="9" dur="500" fill="hold"/>
                                        <p:tgtEl>
                                          <p:spTgt spid="3">
                                            <p:txEl>
                                              <p:pRg st="4" end="4"/>
                                            </p:txEl>
                                          </p:spTgt>
                                        </p:tgtEl>
                                        <p:attrNameLst>
                                          <p:attrName>fill.on</p:attrName>
                                        </p:attrNameLst>
                                      </p:cBhvr>
                                      <p:to>
                                        <p:strVal val="true"/>
                                      </p:to>
                                    </p:set>
                                  </p:childTnLst>
                                </p:cTn>
                              </p:par>
                              <p:par>
                                <p:cTn id="10" presetID="19" presetClass="emph" presetSubtype="0" fill="hold" grpId="0" nodeType="withEffect">
                                  <p:stCondLst>
                                    <p:cond delay="0"/>
                                  </p:stCondLst>
                                  <p:childTnLst>
                                    <p:animClr clrSpc="rgb" dir="cw">
                                      <p:cBhvr override="childStyle">
                                        <p:cTn id="11" dur="500" fill="hold"/>
                                        <p:tgtEl>
                                          <p:spTgt spid="3">
                                            <p:txEl>
                                              <p:pRg st="5" end="5"/>
                                            </p:txEl>
                                          </p:spTgt>
                                        </p:tgtEl>
                                        <p:attrNameLst>
                                          <p:attrName>style.color</p:attrName>
                                        </p:attrNameLst>
                                      </p:cBhvr>
                                      <p:to>
                                        <a:schemeClr val="accent2"/>
                                      </p:to>
                                    </p:animClr>
                                    <p:animClr clrSpc="rgb" dir="cw">
                                      <p:cBhvr>
                                        <p:cTn id="12" dur="500" fill="hold"/>
                                        <p:tgtEl>
                                          <p:spTgt spid="3">
                                            <p:txEl>
                                              <p:pRg st="5" end="5"/>
                                            </p:txEl>
                                          </p:spTgt>
                                        </p:tgtEl>
                                        <p:attrNameLst>
                                          <p:attrName>fillcolor</p:attrName>
                                        </p:attrNameLst>
                                      </p:cBhvr>
                                      <p:to>
                                        <a:schemeClr val="accent2"/>
                                      </p:to>
                                    </p:animClr>
                                    <p:set>
                                      <p:cBhvr>
                                        <p:cTn id="13" dur="500" fill="hold"/>
                                        <p:tgtEl>
                                          <p:spTgt spid="3">
                                            <p:txEl>
                                              <p:pRg st="5" end="5"/>
                                            </p:txEl>
                                          </p:spTgt>
                                        </p:tgtEl>
                                        <p:attrNameLst>
                                          <p:attrName>fill.type</p:attrName>
                                        </p:attrNameLst>
                                      </p:cBhvr>
                                      <p:to>
                                        <p:strVal val="solid"/>
                                      </p:to>
                                    </p:set>
                                    <p:set>
                                      <p:cBhvr>
                                        <p:cTn id="14" dur="500" fill="hold"/>
                                        <p:tgtEl>
                                          <p:spTgt spid="3">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401836" y="54040"/>
            <a:ext cx="8340328" cy="982266"/>
          </a:xfrm>
        </p:spPr>
        <p:txBody>
          <a:bodyPr>
            <a:normAutofit/>
          </a:bodyPr>
          <a:lstStyle/>
          <a:p>
            <a:pPr eaLnBrk="1" hangingPunct="1">
              <a:defRPr/>
            </a:pPr>
            <a:r>
              <a:rPr lang="en-US" dirty="0" smtClean="0"/>
              <a:t>Cross-Language Information Retrieval</a:t>
            </a:r>
          </a:p>
        </p:txBody>
      </p:sp>
      <p:sp>
        <p:nvSpPr>
          <p:cNvPr id="21506" name="Rectangle 2"/>
          <p:cNvSpPr>
            <a:spLocks noGrp="1" noChangeArrowheads="1"/>
          </p:cNvSpPr>
          <p:nvPr>
            <p:ph idx="1"/>
          </p:nvPr>
        </p:nvSpPr>
        <p:spPr>
          <a:xfrm>
            <a:off x="401836" y="1634133"/>
            <a:ext cx="8340328" cy="4937398"/>
          </a:xfrm>
        </p:spPr>
        <p:txBody>
          <a:bodyPr/>
          <a:lstStyle/>
          <a:p>
            <a:pPr eaLnBrk="1" hangingPunct="1">
              <a:defRPr/>
            </a:pPr>
            <a:r>
              <a:rPr lang="en-US" sz="2000" dirty="0">
                <a:solidFill>
                  <a:schemeClr val="tx1">
                    <a:lumMod val="85000"/>
                    <a:lumOff val="15000"/>
                  </a:schemeClr>
                </a:solidFill>
              </a:rPr>
              <a:t>Information Retrieval (IR): Given information need, find relevant material.</a:t>
            </a:r>
          </a:p>
          <a:p>
            <a:pPr eaLnBrk="1" hangingPunct="1">
              <a:defRPr/>
            </a:pPr>
            <a:r>
              <a:rPr lang="en-US" sz="2000" dirty="0">
                <a:solidFill>
                  <a:schemeClr val="tx1">
                    <a:lumMod val="85000"/>
                    <a:lumOff val="15000"/>
                  </a:schemeClr>
                </a:solidFill>
              </a:rPr>
              <a:t> </a:t>
            </a:r>
            <a:r>
              <a:rPr lang="en-US" sz="2000" i="1" dirty="0">
                <a:solidFill>
                  <a:schemeClr val="tx1">
                    <a:lumMod val="85000"/>
                    <a:lumOff val="15000"/>
                  </a:schemeClr>
                </a:solidFill>
              </a:rPr>
              <a:t>Cross-language</a:t>
            </a:r>
            <a:r>
              <a:rPr lang="en-US" sz="2000" dirty="0">
                <a:solidFill>
                  <a:schemeClr val="tx1">
                    <a:lumMod val="85000"/>
                    <a:lumOff val="15000"/>
                  </a:schemeClr>
                </a:solidFill>
              </a:rPr>
              <a:t> IR (CLIR): query and documents in different languages</a:t>
            </a:r>
            <a:endParaRPr lang="en-US" sz="2400" dirty="0">
              <a:solidFill>
                <a:schemeClr val="tx1">
                  <a:lumMod val="85000"/>
                  <a:lumOff val="15000"/>
                </a:schemeClr>
              </a:solidFill>
            </a:endParaRPr>
          </a:p>
          <a:p>
            <a:pPr marL="500004" lvl="1">
              <a:defRPr/>
            </a:pPr>
            <a:r>
              <a:rPr lang="ja-JP" altLang="en-US" sz="2000" b="1" dirty="0" smtClean="0">
                <a:solidFill>
                  <a:schemeClr val="accent2"/>
                </a:solidFill>
              </a:rPr>
              <a:t>“</a:t>
            </a:r>
            <a:r>
              <a:rPr lang="en-US" sz="2000" b="1" dirty="0" smtClean="0">
                <a:solidFill>
                  <a:schemeClr val="accent2"/>
                </a:solidFill>
              </a:rPr>
              <a:t>Why does China want to import technology to build Maglev Railway?</a:t>
            </a:r>
            <a:r>
              <a:rPr lang="ja-JP" altLang="en-US" sz="2000" b="1" dirty="0" smtClean="0">
                <a:solidFill>
                  <a:schemeClr val="accent2"/>
                </a:solidFill>
              </a:rPr>
              <a:t>”</a:t>
            </a:r>
            <a:endParaRPr lang="en-US" sz="2000" b="1" dirty="0" smtClean="0">
              <a:solidFill>
                <a:schemeClr val="accent2"/>
              </a:solidFill>
            </a:endParaRPr>
          </a:p>
          <a:p>
            <a:pPr marL="500004" lvl="1">
              <a:lnSpc>
                <a:spcPct val="1000"/>
              </a:lnSpc>
              <a:spcBef>
                <a:spcPts val="703"/>
              </a:spcBef>
              <a:buFont typeface="Zapf Dingbats" charset="0"/>
              <a:buChar char="➡"/>
              <a:defRPr/>
            </a:pPr>
            <a:r>
              <a:rPr lang="en-US" sz="2000" dirty="0" smtClean="0">
                <a:solidFill>
                  <a:schemeClr val="tx1">
                    <a:lumMod val="85000"/>
                    <a:lumOff val="15000"/>
                  </a:schemeClr>
                </a:solidFill>
              </a:rPr>
              <a:t> relevant information in </a:t>
            </a:r>
            <a:r>
              <a:rPr lang="en-US" sz="2000" b="1" i="1" dirty="0" smtClean="0">
                <a:solidFill>
                  <a:schemeClr val="tx1">
                    <a:lumMod val="85000"/>
                    <a:lumOff val="15000"/>
                  </a:schemeClr>
                </a:solidFill>
              </a:rPr>
              <a:t>Chinese</a:t>
            </a:r>
            <a:r>
              <a:rPr lang="en-US" sz="2000" b="1" dirty="0" smtClean="0">
                <a:solidFill>
                  <a:schemeClr val="tx1">
                    <a:lumMod val="85000"/>
                    <a:lumOff val="15000"/>
                  </a:schemeClr>
                </a:solidFill>
              </a:rPr>
              <a:t> </a:t>
            </a:r>
            <a:r>
              <a:rPr lang="en-US" sz="2000" dirty="0" smtClean="0">
                <a:solidFill>
                  <a:schemeClr val="tx1">
                    <a:lumMod val="85000"/>
                    <a:lumOff val="15000"/>
                  </a:schemeClr>
                </a:solidFill>
              </a:rPr>
              <a:t>documents</a:t>
            </a:r>
          </a:p>
          <a:p>
            <a:pPr marL="500004" lvl="1">
              <a:defRPr/>
            </a:pPr>
            <a:r>
              <a:rPr lang="ja-JP" altLang="en-US" sz="2000" b="1" dirty="0" smtClean="0">
                <a:solidFill>
                  <a:srgbClr val="C00202"/>
                </a:solidFill>
                <a:latin typeface="Arial"/>
              </a:rPr>
              <a:t>“</a:t>
            </a:r>
            <a:r>
              <a:rPr lang="en-US" altLang="ja-JP" sz="2000" dirty="0" smtClean="0">
                <a:solidFill>
                  <a:srgbClr val="C00202"/>
                </a:solidFill>
                <a:latin typeface="Arial"/>
              </a:rPr>
              <a:t>M</a:t>
            </a:r>
            <a:r>
              <a:rPr lang="en-US" sz="2000" b="1" dirty="0" smtClean="0">
                <a:solidFill>
                  <a:srgbClr val="C00202"/>
                </a:solidFill>
              </a:rPr>
              <a:t>aternal Leave in Europe</a:t>
            </a:r>
            <a:r>
              <a:rPr lang="ja-JP" altLang="en-US" sz="2000" b="1" dirty="0" smtClean="0">
                <a:solidFill>
                  <a:srgbClr val="C00202"/>
                </a:solidFill>
                <a:latin typeface="Arial"/>
              </a:rPr>
              <a:t>”</a:t>
            </a:r>
            <a:endParaRPr lang="en-US" sz="2000" b="1" dirty="0" smtClean="0">
              <a:solidFill>
                <a:srgbClr val="C00202"/>
              </a:solidFill>
            </a:endParaRPr>
          </a:p>
          <a:p>
            <a:pPr marL="500004" lvl="1">
              <a:lnSpc>
                <a:spcPct val="1000"/>
              </a:lnSpc>
              <a:spcBef>
                <a:spcPts val="703"/>
              </a:spcBef>
              <a:buFont typeface="Zapf Dingbats" charset="0"/>
              <a:buChar char="➡"/>
              <a:defRPr/>
            </a:pPr>
            <a:r>
              <a:rPr lang="en-US" sz="2000" dirty="0" smtClean="0">
                <a:solidFill>
                  <a:schemeClr val="tx1">
                    <a:lumMod val="85000"/>
                    <a:lumOff val="15000"/>
                  </a:schemeClr>
                </a:solidFill>
              </a:rPr>
              <a:t> relevant information in </a:t>
            </a:r>
            <a:r>
              <a:rPr lang="en-US" sz="2000" b="1" i="1" dirty="0" smtClean="0">
                <a:solidFill>
                  <a:schemeClr val="tx1">
                    <a:lumMod val="85000"/>
                    <a:lumOff val="15000"/>
                  </a:schemeClr>
                </a:solidFill>
              </a:rPr>
              <a:t>French</a:t>
            </a:r>
            <a:r>
              <a:rPr lang="en-US" sz="2000" i="1" dirty="0" smtClean="0">
                <a:solidFill>
                  <a:schemeClr val="tx1">
                    <a:lumMod val="85000"/>
                    <a:lumOff val="15000"/>
                  </a:schemeClr>
                </a:solidFill>
              </a:rPr>
              <a:t>, </a:t>
            </a:r>
            <a:r>
              <a:rPr lang="en-US" sz="2000" b="1" i="1" dirty="0" smtClean="0">
                <a:solidFill>
                  <a:schemeClr val="tx1">
                    <a:lumMod val="85000"/>
                    <a:lumOff val="15000"/>
                  </a:schemeClr>
                </a:solidFill>
              </a:rPr>
              <a:t>Spanish</a:t>
            </a:r>
            <a:r>
              <a:rPr lang="en-US" sz="2000" i="1" dirty="0" smtClean="0">
                <a:solidFill>
                  <a:schemeClr val="tx1">
                    <a:lumMod val="85000"/>
                    <a:lumOff val="15000"/>
                  </a:schemeClr>
                </a:solidFill>
              </a:rPr>
              <a:t>, </a:t>
            </a:r>
            <a:r>
              <a:rPr lang="en-US" sz="2000" b="1" i="1" dirty="0" smtClean="0">
                <a:solidFill>
                  <a:schemeClr val="tx1">
                    <a:lumMod val="85000"/>
                    <a:lumOff val="15000"/>
                  </a:schemeClr>
                </a:solidFill>
              </a:rPr>
              <a:t>German</a:t>
            </a:r>
            <a:r>
              <a:rPr lang="en-US" sz="2000" i="1" dirty="0" smtClean="0">
                <a:solidFill>
                  <a:schemeClr val="tx1">
                    <a:lumMod val="85000"/>
                    <a:lumOff val="15000"/>
                  </a:schemeClr>
                </a:solidFill>
              </a:rPr>
              <a:t>, etc.</a:t>
            </a:r>
            <a:r>
              <a:rPr lang="en-US" sz="2000" dirty="0" smtClean="0">
                <a:solidFill>
                  <a:schemeClr val="tx1">
                    <a:lumMod val="85000"/>
                    <a:lumOff val="15000"/>
                  </a:schemeClr>
                </a:solidFill>
              </a:rPr>
              <a:t> </a:t>
            </a:r>
          </a:p>
        </p:txBody>
      </p:sp>
      <p:sp>
        <p:nvSpPr>
          <p:cNvPr id="4" name="Slide Number Placeholder 3"/>
          <p:cNvSpPr>
            <a:spLocks noGrp="1"/>
          </p:cNvSpPr>
          <p:nvPr>
            <p:ph type="sldNum" sz="quarter" idx="4"/>
          </p:nvPr>
        </p:nvSpPr>
        <p:spPr>
          <a:xfrm>
            <a:off x="7010400" y="6356350"/>
            <a:ext cx="2133600" cy="365125"/>
          </a:xfrm>
          <a:prstGeom prst="rect">
            <a:avLst/>
          </a:prstGeom>
        </p:spPr>
        <p:txBody>
          <a:bodyPr lIns="64286" tIns="32143" rIns="64286" bIns="32143"/>
          <a:lstStyle/>
          <a:p>
            <a:fld id="{0A358137-3D84-6645-A1B9-9548E8CF6556}" type="slidenum">
              <a:rPr lang="en-US" smtClean="0"/>
              <a:t>33</a:t>
            </a:fld>
            <a:endParaRPr lang="en-US" dirty="0"/>
          </a:p>
        </p:txBody>
      </p:sp>
      <p:sp>
        <p:nvSpPr>
          <p:cNvPr id="2" name="Rectangle 1"/>
          <p:cNvSpPr/>
          <p:nvPr/>
        </p:nvSpPr>
        <p:spPr>
          <a:xfrm>
            <a:off x="4713951" y="1356929"/>
            <a:ext cx="758205" cy="372690"/>
          </a:xfrm>
          <a:prstGeom prst="rect">
            <a:avLst/>
          </a:prstGeom>
        </p:spPr>
        <p:txBody>
          <a:bodyPr wrap="none" lIns="64286" tIns="32143" rIns="64286" bIns="32143">
            <a:spAutoFit/>
          </a:bodyPr>
          <a:lstStyle/>
          <a:p>
            <a:pPr>
              <a:defRPr/>
            </a:pPr>
            <a:r>
              <a:rPr lang="en-US" sz="2000" dirty="0">
                <a:solidFill>
                  <a:schemeClr val="tx1">
                    <a:lumMod val="85000"/>
                    <a:lumOff val="15000"/>
                  </a:schemeClr>
                </a:solidFill>
                <a:latin typeface="Helvetica Neue Light"/>
              </a:rPr>
              <a:t>query</a:t>
            </a:r>
            <a:endParaRPr lang="en-US" sz="2400" dirty="0">
              <a:latin typeface="Helvetica Neue Light"/>
            </a:endParaRPr>
          </a:p>
        </p:txBody>
      </p:sp>
      <p:sp>
        <p:nvSpPr>
          <p:cNvPr id="3" name="Rectangle 2"/>
          <p:cNvSpPr/>
          <p:nvPr/>
        </p:nvSpPr>
        <p:spPr>
          <a:xfrm>
            <a:off x="6670823" y="1343010"/>
            <a:ext cx="2335560" cy="372690"/>
          </a:xfrm>
          <a:prstGeom prst="rect">
            <a:avLst/>
          </a:prstGeom>
        </p:spPr>
        <p:txBody>
          <a:bodyPr wrap="none" lIns="64286" tIns="32143" rIns="64286" bIns="32143">
            <a:spAutoFit/>
          </a:bodyPr>
          <a:lstStyle/>
          <a:p>
            <a:pPr>
              <a:defRPr/>
            </a:pPr>
            <a:r>
              <a:rPr lang="en-US" sz="2000" dirty="0">
                <a:solidFill>
                  <a:schemeClr val="tx1">
                    <a:lumMod val="85000"/>
                    <a:lumOff val="15000"/>
                  </a:schemeClr>
                </a:solidFill>
                <a:latin typeface="Helvetica Neue Light"/>
              </a:rPr>
              <a:t>(ranked) documents</a:t>
            </a:r>
          </a:p>
        </p:txBody>
      </p:sp>
      <p:cxnSp>
        <p:nvCxnSpPr>
          <p:cNvPr id="5" name="Straight Connector 4"/>
          <p:cNvCxnSpPr/>
          <p:nvPr/>
        </p:nvCxnSpPr>
        <p:spPr bwMode="auto">
          <a:xfrm>
            <a:off x="4143902" y="1859451"/>
            <a:ext cx="1822773" cy="0"/>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Connector 8"/>
          <p:cNvCxnSpPr/>
          <p:nvPr/>
        </p:nvCxnSpPr>
        <p:spPr bwMode="auto">
          <a:xfrm>
            <a:off x="7462016" y="1859451"/>
            <a:ext cx="911944" cy="0"/>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ustDataLst>
      <p:tags r:id="rId1"/>
    </p:custDataLst>
    <p:extLst>
      <p:ext uri="{BB962C8B-B14F-4D97-AF65-F5344CB8AC3E}">
        <p14:creationId xmlns:p14="http://schemas.microsoft.com/office/powerpoint/2010/main" val="3587198472"/>
      </p:ext>
    </p:extLst>
  </p:cSld>
  <p:clrMapOvr>
    <a:masterClrMapping/>
  </p:clrMapOvr>
  <mc:AlternateContent xmlns:mc="http://schemas.openxmlformats.org/markup-compatibility/2006" xmlns:p14="http://schemas.microsoft.com/office/powerpoint/2010/main">
    <mc:Choice Requires="p14">
      <p:transition spd="slow" p14:dur="2000" advTm="75438"/>
    </mc:Choice>
    <mc:Fallback xmlns="">
      <p:transition xmlns:p14="http://schemas.microsoft.com/office/powerpoint/2010/main" spd="slow" advTm="75438"/>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06">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506">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506">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50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1584795" y="2201221"/>
            <a:ext cx="5050941" cy="4354233"/>
          </a:xfrm>
          <a:prstGeom prst="rect">
            <a:avLst/>
          </a:prstGeom>
          <a:solidFill>
            <a:srgbClr val="FFFFFF">
              <a:alpha val="76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64286" tIns="32143" rIns="64286" bIns="32143"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endParaRPr lang="en-US" sz="2000" b="1" dirty="0">
              <a:solidFill>
                <a:schemeClr val="bg1"/>
              </a:solidFill>
              <a:latin typeface="Helvetica Neue Light"/>
            </a:endParaRPr>
          </a:p>
        </p:txBody>
      </p:sp>
      <p:sp>
        <p:nvSpPr>
          <p:cNvPr id="127" name="TextBox 126"/>
          <p:cNvSpPr txBox="1"/>
          <p:nvPr/>
        </p:nvSpPr>
        <p:spPr>
          <a:xfrm>
            <a:off x="3444714" y="4069741"/>
            <a:ext cx="1279178" cy="680467"/>
          </a:xfrm>
          <a:prstGeom prst="rect">
            <a:avLst/>
          </a:prstGeom>
          <a:solidFill>
            <a:schemeClr val="bg2">
              <a:lumMod val="75000"/>
            </a:schemeClr>
          </a:solidFill>
          <a:ln>
            <a:solidFill>
              <a:schemeClr val="tx1"/>
            </a:solidFill>
          </a:ln>
          <a:effectLst/>
        </p:spPr>
        <p:style>
          <a:lnRef idx="2">
            <a:schemeClr val="accent2">
              <a:shade val="50000"/>
            </a:schemeClr>
          </a:lnRef>
          <a:fillRef idx="1">
            <a:schemeClr val="accent2"/>
          </a:fillRef>
          <a:effectRef idx="0">
            <a:schemeClr val="accent2"/>
          </a:effectRef>
          <a:fontRef idx="minor">
            <a:schemeClr val="lt1"/>
          </a:fontRef>
        </p:style>
        <p:txBody>
          <a:bodyPr lIns="64286" tIns="32143" rIns="64286" bIns="32143" anchor="ctr">
            <a:sp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sz="2000" b="1" dirty="0">
                <a:solidFill>
                  <a:srgbClr val="000000"/>
                </a:solidFill>
                <a:latin typeface="Helvetica Neue Light"/>
                <a:cs typeface="Helvetica Neue Light"/>
              </a:rPr>
              <a:t>grammar </a:t>
            </a:r>
          </a:p>
          <a:p>
            <a:pPr algn="ctr">
              <a:defRPr/>
            </a:pPr>
            <a:r>
              <a:rPr lang="en-US" sz="2000" b="1" dirty="0">
                <a:solidFill>
                  <a:srgbClr val="000000"/>
                </a:solidFill>
                <a:latin typeface="Helvetica Neue Light"/>
                <a:cs typeface="Helvetica Neue Light"/>
              </a:rPr>
              <a:t>extractor</a:t>
            </a:r>
          </a:p>
        </p:txBody>
      </p:sp>
      <p:sp>
        <p:nvSpPr>
          <p:cNvPr id="130" name="TextBox 129"/>
          <p:cNvSpPr txBox="1"/>
          <p:nvPr/>
        </p:nvSpPr>
        <p:spPr>
          <a:xfrm>
            <a:off x="4963633" y="5217222"/>
            <a:ext cx="1279178" cy="372690"/>
          </a:xfrm>
          <a:prstGeom prst="rect">
            <a:avLst/>
          </a:prstGeom>
          <a:solidFill>
            <a:schemeClr val="bg2">
              <a:lumMod val="75000"/>
            </a:schemeClr>
          </a:solidFill>
          <a:ln>
            <a:solidFill>
              <a:schemeClr val="tx1"/>
            </a:solidFill>
          </a:ln>
          <a:effectLst/>
        </p:spPr>
        <p:style>
          <a:lnRef idx="2">
            <a:schemeClr val="accent2">
              <a:shade val="50000"/>
            </a:schemeClr>
          </a:lnRef>
          <a:fillRef idx="1">
            <a:schemeClr val="accent2"/>
          </a:fillRef>
          <a:effectRef idx="0">
            <a:schemeClr val="accent2"/>
          </a:effectRef>
          <a:fontRef idx="minor">
            <a:schemeClr val="lt1"/>
          </a:fontRef>
        </p:style>
        <p:txBody>
          <a:bodyPr lIns="64286" tIns="32143" rIns="64286" bIns="32143" anchor="ctr">
            <a:sp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sz="2000" b="1" dirty="0">
                <a:solidFill>
                  <a:srgbClr val="000000"/>
                </a:solidFill>
                <a:latin typeface="Helvetica Neue Light"/>
                <a:cs typeface="Helvetica Neue Light"/>
              </a:rPr>
              <a:t>decoder</a:t>
            </a:r>
          </a:p>
        </p:txBody>
      </p:sp>
      <p:sp>
        <p:nvSpPr>
          <p:cNvPr id="44" name="TextBox 43"/>
          <p:cNvSpPr txBox="1"/>
          <p:nvPr/>
        </p:nvSpPr>
        <p:spPr>
          <a:xfrm>
            <a:off x="2648038" y="5707379"/>
            <a:ext cx="1265783" cy="680467"/>
          </a:xfrm>
          <a:prstGeom prst="rect">
            <a:avLst/>
          </a:prstGeom>
          <a:noFill/>
          <a:ln>
            <a:noFill/>
          </a:ln>
          <a:effectLst/>
        </p:spPr>
        <p:style>
          <a:lnRef idx="2">
            <a:schemeClr val="accent2">
              <a:shade val="50000"/>
            </a:schemeClr>
          </a:lnRef>
          <a:fillRef idx="1">
            <a:schemeClr val="accent2"/>
          </a:fillRef>
          <a:effectRef idx="0">
            <a:schemeClr val="accent2"/>
          </a:effectRef>
          <a:fontRef idx="minor">
            <a:schemeClr val="lt1"/>
          </a:fontRef>
        </p:style>
        <p:txBody>
          <a:bodyPr lIns="64286" tIns="32143" rIns="64286" bIns="32143">
            <a:sp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2000" dirty="0">
                <a:solidFill>
                  <a:srgbClr val="000000"/>
                </a:solidFill>
                <a:latin typeface="Helvetica Neue Light"/>
                <a:cs typeface="Helvetica Neue Light"/>
              </a:rPr>
              <a:t>language model</a:t>
            </a:r>
          </a:p>
        </p:txBody>
      </p:sp>
      <p:sp>
        <p:nvSpPr>
          <p:cNvPr id="46" name="TextBox 45"/>
          <p:cNvSpPr txBox="1"/>
          <p:nvPr/>
        </p:nvSpPr>
        <p:spPr>
          <a:xfrm>
            <a:off x="1837948" y="2555635"/>
            <a:ext cx="1033611" cy="680467"/>
          </a:xfrm>
          <a:prstGeom prst="rect">
            <a:avLst/>
          </a:prstGeom>
          <a:solidFill>
            <a:schemeClr val="bg2">
              <a:lumMod val="75000"/>
            </a:schemeClr>
          </a:solidFill>
          <a:ln>
            <a:solidFill>
              <a:schemeClr val="tx1"/>
            </a:solidFill>
          </a:ln>
          <a:effectLst/>
        </p:spPr>
        <p:style>
          <a:lnRef idx="2">
            <a:schemeClr val="accent2">
              <a:shade val="50000"/>
            </a:schemeClr>
          </a:lnRef>
          <a:fillRef idx="1">
            <a:schemeClr val="accent2"/>
          </a:fillRef>
          <a:effectRef idx="0">
            <a:schemeClr val="accent2"/>
          </a:effectRef>
          <a:fontRef idx="minor">
            <a:schemeClr val="lt1"/>
          </a:fontRef>
        </p:style>
        <p:txBody>
          <a:bodyPr lIns="64286" tIns="32143" rIns="64286" bIns="32143">
            <a:sp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sz="2000" b="1" dirty="0">
                <a:solidFill>
                  <a:srgbClr val="000000"/>
                </a:solidFill>
                <a:latin typeface="Helvetica Neue Light"/>
                <a:cs typeface="Helvetica Neue Light"/>
              </a:rPr>
              <a:t>token</a:t>
            </a:r>
          </a:p>
          <a:p>
            <a:pPr algn="ctr">
              <a:defRPr/>
            </a:pPr>
            <a:r>
              <a:rPr lang="en-US" sz="2000" b="1" dirty="0">
                <a:solidFill>
                  <a:srgbClr val="000000"/>
                </a:solidFill>
                <a:latin typeface="Helvetica Neue Light"/>
                <a:cs typeface="Helvetica Neue Light"/>
              </a:rPr>
              <a:t>aligner</a:t>
            </a:r>
          </a:p>
        </p:txBody>
      </p:sp>
      <p:sp>
        <p:nvSpPr>
          <p:cNvPr id="30727" name="TextBox 47"/>
          <p:cNvSpPr txBox="1">
            <a:spLocks noChangeArrowheads="1"/>
          </p:cNvSpPr>
          <p:nvPr/>
        </p:nvSpPr>
        <p:spPr bwMode="auto">
          <a:xfrm>
            <a:off x="2344253" y="3365725"/>
            <a:ext cx="1518919" cy="68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86" tIns="32143" rIns="64286" bIns="32143">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eaLnBrk="1" hangingPunct="1">
              <a:defRPr/>
            </a:pPr>
            <a:r>
              <a:rPr lang="en-US" sz="2000" dirty="0">
                <a:latin typeface="Helvetica Neue Light"/>
                <a:cs typeface="Helvetica Neue Light"/>
              </a:rPr>
              <a:t>token</a:t>
            </a:r>
          </a:p>
          <a:p>
            <a:pPr algn="l" eaLnBrk="1" hangingPunct="1">
              <a:defRPr/>
            </a:pPr>
            <a:r>
              <a:rPr lang="en-US" sz="2000" dirty="0">
                <a:latin typeface="Helvetica Neue Light"/>
                <a:cs typeface="Helvetica Neue Light"/>
              </a:rPr>
              <a:t>alignments</a:t>
            </a:r>
          </a:p>
        </p:txBody>
      </p:sp>
      <p:sp>
        <p:nvSpPr>
          <p:cNvPr id="30734" name="TextBox 54"/>
          <p:cNvSpPr txBox="1">
            <a:spLocks noChangeArrowheads="1"/>
          </p:cNvSpPr>
          <p:nvPr/>
        </p:nvSpPr>
        <p:spPr bwMode="auto">
          <a:xfrm>
            <a:off x="460266" y="4415032"/>
            <a:ext cx="775893" cy="37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86" tIns="32143" rIns="64286" bIns="32143">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defRPr/>
            </a:pPr>
            <a:r>
              <a:rPr lang="en-US" sz="2000" dirty="0">
                <a:latin typeface="Helvetica Neue Light"/>
                <a:cs typeface="Helvetica Neue Light"/>
              </a:rPr>
              <a:t>query</a:t>
            </a:r>
          </a:p>
        </p:txBody>
      </p:sp>
      <p:cxnSp>
        <p:nvCxnSpPr>
          <p:cNvPr id="61" name="Straight Arrow Connector 60"/>
          <p:cNvCxnSpPr>
            <a:stCxn id="30734" idx="3"/>
          </p:cNvCxnSpPr>
          <p:nvPr/>
        </p:nvCxnSpPr>
        <p:spPr>
          <a:xfrm flipV="1">
            <a:off x="1236159" y="4593506"/>
            <a:ext cx="2221969" cy="7871"/>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0739" name="TextBox 64"/>
          <p:cNvSpPr txBox="1">
            <a:spLocks noChangeArrowheads="1"/>
          </p:cNvSpPr>
          <p:nvPr/>
        </p:nvSpPr>
        <p:spPr bwMode="auto">
          <a:xfrm>
            <a:off x="217768" y="4783382"/>
            <a:ext cx="1378521" cy="988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86" tIns="32143" rIns="64286" bIns="32143">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defRPr/>
            </a:pPr>
            <a:r>
              <a:rPr lang="en-US" sz="2000" b="1" dirty="0">
                <a:solidFill>
                  <a:srgbClr val="C00202"/>
                </a:solidFill>
                <a:latin typeface="Helvetica Neue Light"/>
              </a:rPr>
              <a:t>“maternal leave in Europe”</a:t>
            </a:r>
          </a:p>
        </p:txBody>
      </p:sp>
      <p:grpSp>
        <p:nvGrpSpPr>
          <p:cNvPr id="3" name="Group 2"/>
          <p:cNvGrpSpPr/>
          <p:nvPr/>
        </p:nvGrpSpPr>
        <p:grpSpPr>
          <a:xfrm>
            <a:off x="1129119" y="1488926"/>
            <a:ext cx="7543963" cy="2401619"/>
            <a:chOff x="1605856" y="2117584"/>
            <a:chExt cx="10729192" cy="3415636"/>
          </a:xfrm>
        </p:grpSpPr>
        <p:cxnSp>
          <p:nvCxnSpPr>
            <p:cNvPr id="45" name="Straight Arrow Connector 44"/>
            <p:cNvCxnSpPr/>
            <p:nvPr/>
          </p:nvCxnSpPr>
          <p:spPr>
            <a:xfrm>
              <a:off x="5278264" y="5506888"/>
              <a:ext cx="6480720" cy="0"/>
            </a:xfrm>
            <a:prstGeom prst="straightConnector1">
              <a:avLst/>
            </a:prstGeom>
            <a:ln w="38100" cmpd="sng">
              <a:solidFill>
                <a:schemeClr val="tx1"/>
              </a:solidFill>
              <a:prstDash val="dot"/>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endCxn id="46" idx="0"/>
            </p:cNvCxnSpPr>
            <p:nvPr/>
          </p:nvCxnSpPr>
          <p:spPr>
            <a:xfrm>
              <a:off x="3334047" y="2644552"/>
              <a:ext cx="14935" cy="990130"/>
            </a:xfrm>
            <a:prstGeom prst="straightConnector1">
              <a:avLst/>
            </a:prstGeom>
            <a:ln w="38100" cmpd="sng">
              <a:solidFill>
                <a:schemeClr val="tx1"/>
              </a:solidFill>
              <a:prstDash val="dot"/>
              <a:tailEnd type="arrow"/>
            </a:ln>
            <a:effectLst/>
          </p:spPr>
          <p:style>
            <a:lnRef idx="2">
              <a:schemeClr val="accent1"/>
            </a:lnRef>
            <a:fillRef idx="0">
              <a:schemeClr val="accent1"/>
            </a:fillRef>
            <a:effectRef idx="1">
              <a:schemeClr val="accent1"/>
            </a:effectRef>
            <a:fontRef idx="minor">
              <a:schemeClr val="tx1"/>
            </a:fontRef>
          </p:style>
        </p:cxnSp>
        <p:sp>
          <p:nvSpPr>
            <p:cNvPr id="30733" name="TextBox 53"/>
            <p:cNvSpPr txBox="1">
              <a:spLocks noChangeArrowheads="1"/>
            </p:cNvSpPr>
            <p:nvPr/>
          </p:nvSpPr>
          <p:spPr bwMode="auto">
            <a:xfrm>
              <a:off x="1605856" y="2117584"/>
              <a:ext cx="5544616" cy="56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defRPr/>
              </a:pPr>
              <a:r>
                <a:rPr lang="en-US" sz="2000" dirty="0">
                  <a:latin typeface="Helvetica Neue Light"/>
                  <a:cs typeface="Helvetica Neue Light"/>
                </a:rPr>
                <a:t>sentence-aligned parallel corpus</a:t>
              </a:r>
            </a:p>
          </p:txBody>
        </p:sp>
        <p:sp>
          <p:nvSpPr>
            <p:cNvPr id="28" name="TextBox 53"/>
            <p:cNvSpPr txBox="1">
              <a:spLocks noChangeArrowheads="1"/>
            </p:cNvSpPr>
            <p:nvPr/>
          </p:nvSpPr>
          <p:spPr bwMode="auto">
            <a:xfrm>
              <a:off x="9433048" y="4526449"/>
              <a:ext cx="2902000" cy="100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defRPr/>
              </a:pPr>
              <a:r>
                <a:rPr lang="en-US" sz="2000" dirty="0">
                  <a:latin typeface="Helvetica Neue Light"/>
                  <a:cs typeface="Helvetica Neue Light"/>
                </a:rPr>
                <a:t>token translation </a:t>
              </a:r>
            </a:p>
            <a:p>
              <a:pPr eaLnBrk="1" hangingPunct="1">
                <a:defRPr/>
              </a:pPr>
              <a:r>
                <a:rPr lang="en-US" sz="2000" dirty="0">
                  <a:latin typeface="Helvetica Neue Light"/>
                  <a:cs typeface="Helvetica Neue Light"/>
                </a:rPr>
                <a:t>probabilities</a:t>
              </a:r>
            </a:p>
          </p:txBody>
        </p:sp>
      </p:grpSp>
      <p:cxnSp>
        <p:nvCxnSpPr>
          <p:cNvPr id="37" name="Elbow Connector 36"/>
          <p:cNvCxnSpPr>
            <a:stCxn id="46" idx="2"/>
            <a:endCxn id="127" idx="1"/>
          </p:cNvCxnSpPr>
          <p:nvPr/>
        </p:nvCxnSpPr>
        <p:spPr>
          <a:xfrm rot="16200000" flipH="1">
            <a:off x="2312798" y="3278058"/>
            <a:ext cx="1173873" cy="1089960"/>
          </a:xfrm>
          <a:prstGeom prst="bentConnector2">
            <a:avLst/>
          </a:prstGeom>
          <a:ln w="38100" cmpd="sng">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grpSp>
        <p:nvGrpSpPr>
          <p:cNvPr id="30743" name="Group 30742"/>
          <p:cNvGrpSpPr/>
          <p:nvPr/>
        </p:nvGrpSpPr>
        <p:grpSpPr>
          <a:xfrm>
            <a:off x="4723892" y="5656689"/>
            <a:ext cx="1468934" cy="948451"/>
            <a:chOff x="6718424" y="8045072"/>
            <a:chExt cx="2089150" cy="1348908"/>
          </a:xfrm>
        </p:grpSpPr>
        <p:sp>
          <p:nvSpPr>
            <p:cNvPr id="30735" name="TextBox 58"/>
            <p:cNvSpPr txBox="1">
              <a:spLocks noChangeArrowheads="1"/>
            </p:cNvSpPr>
            <p:nvPr/>
          </p:nvSpPr>
          <p:spPr bwMode="auto">
            <a:xfrm>
              <a:off x="6718424" y="8387209"/>
              <a:ext cx="2089150" cy="100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defRPr/>
              </a:pPr>
              <a:r>
                <a:rPr lang="en-US" sz="2000" i="1" dirty="0">
                  <a:latin typeface="Helvetica Neue Light"/>
                  <a:cs typeface="Helvetica Neue Light"/>
                </a:rPr>
                <a:t>n </a:t>
              </a:r>
              <a:r>
                <a:rPr lang="en-US" sz="2000" dirty="0">
                  <a:latin typeface="Helvetica Neue Light"/>
                  <a:cs typeface="Helvetica Neue Light"/>
                </a:rPr>
                <a:t>best </a:t>
              </a:r>
            </a:p>
            <a:p>
              <a:pPr eaLnBrk="1" hangingPunct="1">
                <a:defRPr/>
              </a:pPr>
              <a:r>
                <a:rPr lang="en-US" sz="2000" dirty="0" smtClean="0">
                  <a:latin typeface="Helvetica Neue Light"/>
                  <a:cs typeface="Helvetica Neue Light"/>
                </a:rPr>
                <a:t>translations</a:t>
              </a:r>
              <a:endParaRPr lang="en-US" sz="2000" dirty="0">
                <a:latin typeface="Helvetica Neue Light"/>
                <a:cs typeface="Helvetica Neue Light"/>
              </a:endParaRPr>
            </a:p>
          </p:txBody>
        </p:sp>
        <p:cxnSp>
          <p:nvCxnSpPr>
            <p:cNvPr id="48" name="Straight Arrow Connector 47"/>
            <p:cNvCxnSpPr/>
            <p:nvPr/>
          </p:nvCxnSpPr>
          <p:spPr>
            <a:xfrm flipH="1">
              <a:off x="7959029" y="8045072"/>
              <a:ext cx="0" cy="39600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99" name="Group 98"/>
          <p:cNvGrpSpPr/>
          <p:nvPr/>
        </p:nvGrpSpPr>
        <p:grpSpPr>
          <a:xfrm>
            <a:off x="6242811" y="4137828"/>
            <a:ext cx="2340816" cy="1611876"/>
            <a:chOff x="8878664" y="5884912"/>
            <a:chExt cx="3329161" cy="2292447"/>
          </a:xfrm>
        </p:grpSpPr>
        <p:grpSp>
          <p:nvGrpSpPr>
            <p:cNvPr id="87" name="Group 86"/>
            <p:cNvGrpSpPr/>
            <p:nvPr/>
          </p:nvGrpSpPr>
          <p:grpSpPr>
            <a:xfrm>
              <a:off x="9958784" y="5884912"/>
              <a:ext cx="2249041" cy="2292447"/>
              <a:chOff x="9958784" y="7235080"/>
              <a:chExt cx="2249041" cy="2292447"/>
            </a:xfrm>
          </p:grpSpPr>
          <p:sp>
            <p:nvSpPr>
              <p:cNvPr id="30741" name="TextBox 67"/>
              <p:cNvSpPr txBox="1">
                <a:spLocks noChangeArrowheads="1"/>
              </p:cNvSpPr>
              <p:nvPr/>
            </p:nvSpPr>
            <p:spPr bwMode="auto">
              <a:xfrm>
                <a:off x="10102800" y="7235080"/>
                <a:ext cx="2105025" cy="100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eaLnBrk="1" hangingPunct="1">
                  <a:defRPr/>
                </a:pPr>
                <a:r>
                  <a:rPr lang="en-US" sz="2000" dirty="0">
                    <a:latin typeface="Helvetica Neue Light"/>
                    <a:cs typeface="Helvetica Neue Light"/>
                  </a:rPr>
                  <a:t>1-best translation</a:t>
                </a:r>
                <a:endParaRPr lang="en-US" sz="2000" i="1" baseline="-25000" dirty="0">
                  <a:latin typeface="Helvetica Neue Light"/>
                  <a:cs typeface="Helvetica Neue Light"/>
                </a:endParaRPr>
              </a:p>
            </p:txBody>
          </p:sp>
          <p:sp>
            <p:nvSpPr>
              <p:cNvPr id="70" name="TextBox 64"/>
              <p:cNvSpPr txBox="1">
                <a:spLocks noChangeArrowheads="1"/>
              </p:cNvSpPr>
              <p:nvPr/>
            </p:nvSpPr>
            <p:spPr bwMode="auto">
              <a:xfrm>
                <a:off x="9958784" y="8083028"/>
                <a:ext cx="2088232" cy="1444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defRPr/>
                </a:pPr>
                <a:r>
                  <a:rPr lang="en-US" sz="2000" b="1" dirty="0">
                    <a:solidFill>
                      <a:srgbClr val="C00202"/>
                    </a:solidFill>
                    <a:latin typeface="Helvetica Neue Light"/>
                  </a:rPr>
                  <a:t>“congé de </a:t>
                </a:r>
                <a:r>
                  <a:rPr lang="en-US" sz="2000" b="1" dirty="0" err="1">
                    <a:solidFill>
                      <a:srgbClr val="C00202"/>
                    </a:solidFill>
                    <a:latin typeface="Helvetica Neue Light"/>
                  </a:rPr>
                  <a:t>maternité</a:t>
                </a:r>
                <a:r>
                  <a:rPr lang="en-US" sz="2000" b="1" dirty="0">
                    <a:solidFill>
                      <a:srgbClr val="C00202"/>
                    </a:solidFill>
                    <a:latin typeface="Helvetica Neue Light"/>
                  </a:rPr>
                  <a:t> en Europe”</a:t>
                </a:r>
              </a:p>
            </p:txBody>
          </p:sp>
        </p:grpSp>
        <p:cxnSp>
          <p:nvCxnSpPr>
            <p:cNvPr id="122" name="Elbow Connector 121"/>
            <p:cNvCxnSpPr/>
            <p:nvPr/>
          </p:nvCxnSpPr>
          <p:spPr>
            <a:xfrm flipV="1">
              <a:off x="8878664" y="6677000"/>
              <a:ext cx="1152128" cy="1008072"/>
            </a:xfrm>
            <a:prstGeom prst="bentConnector3">
              <a:avLst>
                <a:gd name="adj1" fmla="val 32363"/>
              </a:avLst>
            </a:prstGeom>
            <a:ln w="38100" cmpd="sng">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grpSp>
      <p:cxnSp>
        <p:nvCxnSpPr>
          <p:cNvPr id="34" name="Straight Arrow Connector 33"/>
          <p:cNvCxnSpPr/>
          <p:nvPr/>
        </p:nvCxnSpPr>
        <p:spPr>
          <a:xfrm flipV="1">
            <a:off x="1230379" y="4593504"/>
            <a:ext cx="354414"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1" name="Rectangle 1"/>
          <p:cNvSpPr>
            <a:spLocks noGrp="1" noChangeArrowheads="1"/>
          </p:cNvSpPr>
          <p:nvPr>
            <p:ph type="title"/>
          </p:nvPr>
        </p:nvSpPr>
        <p:spPr/>
        <p:txBody>
          <a:bodyPr/>
          <a:lstStyle/>
          <a:p>
            <a:pPr eaLnBrk="1" hangingPunct="1">
              <a:defRPr/>
            </a:pPr>
            <a:r>
              <a:rPr lang="en-US" dirty="0" smtClean="0"/>
              <a:t>Machine Translation for CLIR</a:t>
            </a:r>
          </a:p>
        </p:txBody>
      </p:sp>
      <p:sp>
        <p:nvSpPr>
          <p:cNvPr id="2" name="Slide Number Placeholder 1"/>
          <p:cNvSpPr>
            <a:spLocks noGrp="1"/>
          </p:cNvSpPr>
          <p:nvPr>
            <p:ph type="sldNum" sz="quarter" idx="4"/>
          </p:nvPr>
        </p:nvSpPr>
        <p:spPr>
          <a:xfrm>
            <a:off x="7010400" y="6356350"/>
            <a:ext cx="2133600" cy="365125"/>
          </a:xfrm>
          <a:prstGeom prst="rect">
            <a:avLst/>
          </a:prstGeom>
        </p:spPr>
        <p:txBody>
          <a:bodyPr lIns="64286" tIns="32143" rIns="64286" bIns="32143"/>
          <a:lstStyle/>
          <a:p>
            <a:fld id="{0A358137-3D84-6645-A1B9-9548E8CF6556}" type="slidenum">
              <a:rPr lang="en-US" smtClean="0"/>
              <a:t>34</a:t>
            </a:fld>
            <a:endParaRPr lang="en-US" dirty="0"/>
          </a:p>
        </p:txBody>
      </p:sp>
      <p:sp>
        <p:nvSpPr>
          <p:cNvPr id="126" name="TextBox 125"/>
          <p:cNvSpPr txBox="1"/>
          <p:nvPr/>
        </p:nvSpPr>
        <p:spPr>
          <a:xfrm>
            <a:off x="2648038" y="5707379"/>
            <a:ext cx="1265783" cy="680467"/>
          </a:xfrm>
          <a:prstGeom prst="rect">
            <a:avLst/>
          </a:prstGeom>
          <a:noFill/>
          <a:ln>
            <a:noFill/>
          </a:ln>
          <a:effectLst/>
        </p:spPr>
        <p:style>
          <a:lnRef idx="2">
            <a:schemeClr val="accent2">
              <a:shade val="50000"/>
            </a:schemeClr>
          </a:lnRef>
          <a:fillRef idx="1">
            <a:schemeClr val="accent2"/>
          </a:fillRef>
          <a:effectRef idx="0">
            <a:schemeClr val="accent2"/>
          </a:effectRef>
          <a:fontRef idx="minor">
            <a:schemeClr val="lt1"/>
          </a:fontRef>
        </p:style>
        <p:txBody>
          <a:bodyPr lIns="64286" tIns="32143" rIns="64286" bIns="32143">
            <a:sp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2000" dirty="0">
                <a:solidFill>
                  <a:srgbClr val="000000"/>
                </a:solidFill>
                <a:latin typeface="Helvetica Neue Light"/>
                <a:cs typeface="Helvetica Neue Light"/>
              </a:rPr>
              <a:t>language model</a:t>
            </a:r>
          </a:p>
        </p:txBody>
      </p:sp>
      <p:sp>
        <p:nvSpPr>
          <p:cNvPr id="128" name="TextBox 49"/>
          <p:cNvSpPr txBox="1">
            <a:spLocks noChangeArrowheads="1"/>
          </p:cNvSpPr>
          <p:nvPr/>
        </p:nvSpPr>
        <p:spPr bwMode="auto">
          <a:xfrm>
            <a:off x="2648037" y="4783382"/>
            <a:ext cx="1264989" cy="68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86" tIns="32143" rIns="64286" bIns="32143">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eaLnBrk="1" hangingPunct="1">
              <a:defRPr/>
            </a:pPr>
            <a:r>
              <a:rPr lang="en-US" sz="2000" dirty="0">
                <a:latin typeface="Helvetica Neue Light"/>
                <a:cs typeface="Helvetica Neue Light"/>
              </a:rPr>
              <a:t>translation</a:t>
            </a:r>
          </a:p>
          <a:p>
            <a:pPr eaLnBrk="1" hangingPunct="1">
              <a:defRPr/>
            </a:pPr>
            <a:r>
              <a:rPr lang="en-US" sz="2000" dirty="0"/>
              <a:t>grammar</a:t>
            </a:r>
            <a:endParaRPr lang="en-US" sz="2000" dirty="0">
              <a:latin typeface="Helvetica Neue Light"/>
              <a:cs typeface="Helvetica Neue Light"/>
            </a:endParaRPr>
          </a:p>
        </p:txBody>
      </p:sp>
      <p:cxnSp>
        <p:nvCxnSpPr>
          <p:cNvPr id="129" name="Elbow Connector 128"/>
          <p:cNvCxnSpPr>
            <a:stCxn id="127" idx="2"/>
            <a:endCxn id="130" idx="1"/>
          </p:cNvCxnSpPr>
          <p:nvPr/>
        </p:nvCxnSpPr>
        <p:spPr>
          <a:xfrm rot="16200000" flipH="1">
            <a:off x="4197289" y="4637222"/>
            <a:ext cx="653359" cy="879330"/>
          </a:xfrm>
          <a:prstGeom prst="bentConnector2">
            <a:avLst/>
          </a:prstGeom>
          <a:ln w="38100" cmpd="sng">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134" name="Elbow Connector 133"/>
          <p:cNvCxnSpPr>
            <a:stCxn id="126" idx="3"/>
          </p:cNvCxnSpPr>
          <p:nvPr/>
        </p:nvCxnSpPr>
        <p:spPr>
          <a:xfrm flipV="1">
            <a:off x="3913821" y="5555488"/>
            <a:ext cx="1063225" cy="492125"/>
          </a:xfrm>
          <a:prstGeom prst="bentConnector3">
            <a:avLst>
              <a:gd name="adj1" fmla="val 50000"/>
            </a:avLst>
          </a:prstGeom>
          <a:ln w="38100" cmpd="sng">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1583196" y="2201208"/>
            <a:ext cx="5063063" cy="4354246"/>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64286" tIns="32143" rIns="64286" bIns="32143"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sz="3100" b="1" dirty="0">
                <a:solidFill>
                  <a:schemeClr val="bg1"/>
                </a:solidFill>
                <a:latin typeface="Helvetica Neue Light"/>
              </a:rPr>
              <a:t>STATISTICAL</a:t>
            </a:r>
          </a:p>
          <a:p>
            <a:pPr algn="ctr">
              <a:defRPr/>
            </a:pPr>
            <a:r>
              <a:rPr lang="en-US" sz="3100" b="1" dirty="0">
                <a:solidFill>
                  <a:schemeClr val="bg1"/>
                </a:solidFill>
                <a:latin typeface="Helvetica Neue Light"/>
              </a:rPr>
              <a:t>MT</a:t>
            </a:r>
          </a:p>
          <a:p>
            <a:pPr algn="ctr">
              <a:defRPr/>
            </a:pPr>
            <a:r>
              <a:rPr lang="en-US" sz="3100" b="1" dirty="0">
                <a:solidFill>
                  <a:schemeClr val="bg1"/>
                </a:solidFill>
                <a:latin typeface="Helvetica Neue Light"/>
              </a:rPr>
              <a:t>SYSTEM</a:t>
            </a:r>
            <a:endParaRPr lang="en-US" sz="2000" b="1" dirty="0">
              <a:solidFill>
                <a:schemeClr val="bg1"/>
              </a:solidFill>
              <a:latin typeface="Helvetica Neue Light"/>
            </a:endParaRPr>
          </a:p>
        </p:txBody>
      </p:sp>
    </p:spTree>
    <p:custDataLst>
      <p:tags r:id="rId1"/>
    </p:custDataLst>
    <p:extLst>
      <p:ext uri="{BB962C8B-B14F-4D97-AF65-F5344CB8AC3E}">
        <p14:creationId xmlns:p14="http://schemas.microsoft.com/office/powerpoint/2010/main" val="3384115846"/>
      </p:ext>
    </p:extLst>
  </p:cSld>
  <p:clrMapOvr>
    <a:masterClrMapping/>
  </p:clrMapOvr>
  <mc:AlternateContent xmlns:mc="http://schemas.openxmlformats.org/markup-compatibility/2006" xmlns:p14="http://schemas.microsoft.com/office/powerpoint/2010/main">
    <mc:Choice Requires="p14">
      <p:transition spd="slow" p14:dur="2000" advTm="63178"/>
    </mc:Choice>
    <mc:Fallback xmlns="">
      <p:transition xmlns:p14="http://schemas.microsoft.com/office/powerpoint/2010/main" spd="slow" advTm="6317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75818E-6 -2.27813E-6 L 4.75818E-6 0.26038 " pathEditMode="relative" rAng="0" ptsTypes="AA">
                                      <p:cBhvr>
                                        <p:cTn id="6" dur="2000" fill="hold"/>
                                        <p:tgtEl>
                                          <p:spTgt spid="38"/>
                                        </p:tgtEl>
                                        <p:attrNameLst>
                                          <p:attrName>ppt_x</p:attrName>
                                          <p:attrName>ppt_y</p:attrName>
                                        </p:attrNameLst>
                                      </p:cBhvr>
                                      <p:rCtr x="0" y="13011"/>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401836" y="65614"/>
            <a:ext cx="8340328" cy="982266"/>
          </a:xfrm>
        </p:spPr>
        <p:txBody>
          <a:bodyPr/>
          <a:lstStyle/>
          <a:p>
            <a:pPr marL="361609" indent="-361609">
              <a:defRPr/>
            </a:pPr>
            <a:r>
              <a:rPr lang="en-US" dirty="0" smtClean="0">
                <a:solidFill>
                  <a:srgbClr val="000000"/>
                </a:solidFill>
              </a:rPr>
              <a:t>Token-based CLIR</a:t>
            </a:r>
            <a:endParaRPr lang="en-US" dirty="0">
              <a:solidFill>
                <a:srgbClr val="000000"/>
              </a:solidFill>
            </a:endParaRPr>
          </a:p>
        </p:txBody>
      </p:sp>
      <p:sp>
        <p:nvSpPr>
          <p:cNvPr id="26626" name="Rectangle 2"/>
          <p:cNvSpPr>
            <a:spLocks noGrp="1" noChangeArrowheads="1"/>
          </p:cNvSpPr>
          <p:nvPr>
            <p:ph idx="1"/>
          </p:nvPr>
        </p:nvSpPr>
        <p:spPr/>
        <p:txBody>
          <a:bodyPr/>
          <a:lstStyle/>
          <a:p>
            <a:pPr marL="0" indent="0">
              <a:defRPr/>
            </a:pPr>
            <a:endParaRPr lang="en-US" sz="2000" dirty="0">
              <a:solidFill>
                <a:srgbClr val="000000"/>
              </a:solidFill>
            </a:endParaRPr>
          </a:p>
          <a:p>
            <a:pPr eaLnBrk="1" hangingPunct="1">
              <a:defRPr/>
            </a:pPr>
            <a:endParaRPr lang="en-US" sz="2000" dirty="0">
              <a:solidFill>
                <a:srgbClr val="000000"/>
              </a:solidFill>
            </a:endParaRPr>
          </a:p>
          <a:p>
            <a:pPr eaLnBrk="1" hangingPunct="1">
              <a:lnSpc>
                <a:spcPct val="250000"/>
              </a:lnSpc>
              <a:defRPr/>
            </a:pPr>
            <a:r>
              <a:rPr lang="en-US" sz="2000" dirty="0">
                <a:solidFill>
                  <a:srgbClr val="000000"/>
                </a:solidFill>
              </a:rPr>
              <a:t>Token translation formula</a:t>
            </a:r>
          </a:p>
          <a:p>
            <a:pPr eaLnBrk="1" hangingPunct="1">
              <a:lnSpc>
                <a:spcPct val="200000"/>
              </a:lnSpc>
              <a:defRPr/>
            </a:pPr>
            <a:endParaRPr lang="en-US" sz="2000" dirty="0">
              <a:solidFill>
                <a:srgbClr val="000000"/>
              </a:solidFill>
            </a:endParaRPr>
          </a:p>
        </p:txBody>
      </p:sp>
      <p:sp>
        <p:nvSpPr>
          <p:cNvPr id="8" name="Slide Number Placeholder 7"/>
          <p:cNvSpPr>
            <a:spLocks noGrp="1"/>
          </p:cNvSpPr>
          <p:nvPr>
            <p:ph type="sldNum" sz="quarter" idx="4"/>
          </p:nvPr>
        </p:nvSpPr>
        <p:spPr>
          <a:xfrm>
            <a:off x="7010400" y="6356350"/>
            <a:ext cx="2133600" cy="365125"/>
          </a:xfrm>
          <a:prstGeom prst="rect">
            <a:avLst/>
          </a:prstGeom>
        </p:spPr>
        <p:txBody>
          <a:bodyPr lIns="64286" tIns="32143" rIns="64286" bIns="32143"/>
          <a:lstStyle/>
          <a:p>
            <a:fld id="{0A358137-3D84-6645-A1B9-9548E8CF6556}" type="slidenum">
              <a:rPr lang="en-US" smtClean="0"/>
              <a:t>35</a:t>
            </a:fld>
            <a:endParaRPr lang="en-US" dirty="0"/>
          </a:p>
        </p:txBody>
      </p:sp>
      <p:graphicFrame>
        <p:nvGraphicFramePr>
          <p:cNvPr id="32771" name="Object 3"/>
          <p:cNvGraphicFramePr>
            <a:graphicFrameLocks noChangeAspect="1"/>
          </p:cNvGraphicFramePr>
          <p:nvPr>
            <p:extLst>
              <p:ext uri="{D42A27DB-BD31-4B8C-83A1-F6EECF244321}">
                <p14:modId xmlns:p14="http://schemas.microsoft.com/office/powerpoint/2010/main" val="3473827191"/>
              </p:ext>
            </p:extLst>
          </p:nvPr>
        </p:nvGraphicFramePr>
        <p:xfrm>
          <a:off x="466577" y="4026967"/>
          <a:ext cx="3927947" cy="1211089"/>
        </p:xfrm>
        <a:graphic>
          <a:graphicData uri="http://schemas.openxmlformats.org/presentationml/2006/ole">
            <mc:AlternateContent xmlns:mc="http://schemas.openxmlformats.org/markup-compatibility/2006">
              <mc:Choice xmlns:v="urn:schemas-microsoft-com:vml" Requires="v">
                <p:oleObj spid="_x0000_s36875" name="Equation" r:id="rId5" imgW="1689100" imgH="520700" progId="Equation.3">
                  <p:embed/>
                </p:oleObj>
              </mc:Choice>
              <mc:Fallback>
                <p:oleObj name="Equation" r:id="rId5" imgW="1689100" imgH="520700" progId="Equation.3">
                  <p:embed/>
                  <p:pic>
                    <p:nvPicPr>
                      <p:cNvPr id="0" name=""/>
                      <p:cNvPicPr>
                        <a:picLocks noChangeAspect="1" noChangeArrowheads="1"/>
                      </p:cNvPicPr>
                      <p:nvPr/>
                    </p:nvPicPr>
                    <p:blipFill>
                      <a:blip r:embed="rId6"/>
                      <a:srcRect/>
                      <a:stretch>
                        <a:fillRect/>
                      </a:stretch>
                    </p:blipFill>
                    <p:spPr bwMode="auto">
                      <a:xfrm>
                        <a:off x="466577" y="4026967"/>
                        <a:ext cx="3927947" cy="121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 name="Group 3"/>
          <p:cNvGrpSpPr>
            <a:grpSpLocks/>
          </p:cNvGrpSpPr>
          <p:nvPr/>
        </p:nvGrpSpPr>
        <p:grpSpPr bwMode="auto">
          <a:xfrm>
            <a:off x="217768" y="1706426"/>
            <a:ext cx="8723189" cy="1266899"/>
            <a:chOff x="309712" y="4300736"/>
            <a:chExt cx="12406606" cy="1800870"/>
          </a:xfrm>
        </p:grpSpPr>
        <p:sp>
          <p:nvSpPr>
            <p:cNvPr id="5" name="TextBox 4"/>
            <p:cNvSpPr txBox="1"/>
            <p:nvPr/>
          </p:nvSpPr>
          <p:spPr>
            <a:xfrm>
              <a:off x="309712" y="4373723"/>
              <a:ext cx="4731208" cy="1662492"/>
            </a:xfrm>
            <a:prstGeom prst="rect">
              <a:avLst/>
            </a:prstGeom>
            <a:noFill/>
          </p:spPr>
          <p:txBody>
            <a:bodyPr wrap="none">
              <a:spAutoFit/>
            </a:bodyPr>
            <a:lstStyle/>
            <a:p>
              <a:pPr>
                <a:defRPr/>
              </a:pPr>
              <a:r>
                <a:rPr lang="en-US" sz="1400" b="1" dirty="0">
                  <a:latin typeface="Helvetica Neue Light"/>
                </a:rPr>
                <a:t>… most </a:t>
              </a:r>
              <a:r>
                <a:rPr lang="en-US" sz="1400" b="1" dirty="0">
                  <a:solidFill>
                    <a:srgbClr val="008000"/>
                  </a:solidFill>
                  <a:latin typeface="Helvetica Neue Light"/>
                </a:rPr>
                <a:t>leave </a:t>
              </a:r>
              <a:r>
                <a:rPr lang="en-US" sz="1400" b="1" dirty="0">
                  <a:latin typeface="Helvetica Neue Light"/>
                </a:rPr>
                <a:t>their </a:t>
              </a:r>
              <a:r>
                <a:rPr lang="en-US" sz="1400" b="1" dirty="0">
                  <a:solidFill>
                    <a:srgbClr val="0000FF"/>
                  </a:solidFill>
                  <a:latin typeface="Helvetica Neue Light"/>
                </a:rPr>
                <a:t>children</a:t>
              </a:r>
              <a:r>
                <a:rPr lang="en-US" sz="1400" b="1" dirty="0">
                  <a:latin typeface="Helvetica Neue Light"/>
                </a:rPr>
                <a:t> in …</a:t>
              </a:r>
            </a:p>
            <a:p>
              <a:pPr>
                <a:defRPr/>
              </a:pPr>
              <a:r>
                <a:rPr lang="en-US" sz="1400" b="1" dirty="0">
                  <a:latin typeface="Helvetica Neue Light"/>
                </a:rPr>
                <a:t>... aim of extending </a:t>
              </a:r>
              <a:r>
                <a:rPr lang="en-US" sz="1400" b="1" dirty="0">
                  <a:solidFill>
                    <a:schemeClr val="accent2"/>
                  </a:solidFill>
                  <a:latin typeface="Helvetica Neue Light"/>
                </a:rPr>
                <a:t>maternity </a:t>
              </a:r>
              <a:r>
                <a:rPr lang="en-US" sz="1400" b="1" dirty="0">
                  <a:solidFill>
                    <a:srgbClr val="008000"/>
                  </a:solidFill>
                  <a:latin typeface="Helvetica Neue Light"/>
                </a:rPr>
                <a:t>leave </a:t>
              </a:r>
              <a:r>
                <a:rPr lang="en-US" sz="1400" b="1" dirty="0">
                  <a:latin typeface="Helvetica Neue Light"/>
                </a:rPr>
                <a:t>to … </a:t>
              </a:r>
            </a:p>
            <a:p>
              <a:pPr>
                <a:defRPr/>
              </a:pPr>
              <a:r>
                <a:rPr lang="en-US" sz="1400" b="1" dirty="0">
                  <a:latin typeface="Helvetica Neue Light"/>
                </a:rPr>
                <a:t>.</a:t>
              </a:r>
            </a:p>
            <a:p>
              <a:pPr>
                <a:defRPr/>
              </a:pPr>
              <a:r>
                <a:rPr lang="en-US" sz="1400" b="1" dirty="0">
                  <a:latin typeface="Helvetica Neue Light"/>
                </a:rPr>
                <a:t>.</a:t>
              </a:r>
            </a:p>
            <a:p>
              <a:pPr>
                <a:defRPr/>
              </a:pPr>
              <a:r>
                <a:rPr lang="en-US" sz="1400" b="1" dirty="0">
                  <a:latin typeface="Helvetica Neue Light"/>
                </a:rPr>
                <a:t>.</a:t>
              </a:r>
            </a:p>
          </p:txBody>
        </p:sp>
        <p:sp>
          <p:nvSpPr>
            <p:cNvPr id="32774" name="TextBox 10"/>
            <p:cNvSpPr txBox="1">
              <a:spLocks noChangeArrowheads="1"/>
            </p:cNvSpPr>
            <p:nvPr/>
          </p:nvSpPr>
          <p:spPr bwMode="auto">
            <a:xfrm>
              <a:off x="5838821" y="4373762"/>
              <a:ext cx="6318004" cy="166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1400" b="1" dirty="0">
                  <a:latin typeface="Helvetica Neue Light"/>
                </a:rPr>
                <a:t>… </a:t>
              </a:r>
              <a:r>
                <a:rPr lang="fr-FR" sz="1400" b="1" dirty="0">
                  <a:latin typeface="Helvetica Neue Light"/>
                </a:rPr>
                <a:t>la plupart </a:t>
              </a:r>
              <a:r>
                <a:rPr lang="fr-FR" sz="1400" b="1" dirty="0">
                  <a:solidFill>
                    <a:srgbClr val="008000"/>
                  </a:solidFill>
                  <a:latin typeface="Helvetica Neue Light"/>
                </a:rPr>
                <a:t>laisse</a:t>
              </a:r>
              <a:r>
                <a:rPr lang="fr-FR" sz="1400" b="1" dirty="0">
                  <a:latin typeface="Helvetica Neue Light"/>
                </a:rPr>
                <a:t> leurs </a:t>
              </a:r>
              <a:r>
                <a:rPr lang="fr-FR" sz="1400" b="1" dirty="0">
                  <a:solidFill>
                    <a:srgbClr val="0000FF"/>
                  </a:solidFill>
                  <a:latin typeface="Helvetica Neue Light"/>
                </a:rPr>
                <a:t>enfants</a:t>
              </a:r>
              <a:r>
                <a:rPr lang="en-US" sz="1400" b="1" dirty="0">
                  <a:latin typeface="Helvetica Neue Light"/>
                </a:rPr>
                <a:t>…</a:t>
              </a:r>
            </a:p>
            <a:p>
              <a:pPr eaLnBrk="1" hangingPunct="1"/>
              <a:r>
                <a:rPr lang="en-US" sz="1400" b="1" dirty="0">
                  <a:latin typeface="Helvetica Neue Light"/>
                </a:rPr>
                <a:t>… </a:t>
              </a:r>
              <a:r>
                <a:rPr lang="fr-FR" sz="1400" b="1" dirty="0">
                  <a:latin typeface="Helvetica Neue Light"/>
                </a:rPr>
                <a:t>l’objectif de </a:t>
              </a:r>
              <a:r>
                <a:rPr lang="fr-FR" sz="1400" b="1" dirty="0">
                  <a:solidFill>
                    <a:schemeClr val="tx1"/>
                  </a:solidFill>
                  <a:latin typeface="Helvetica Neue Light"/>
                </a:rPr>
                <a:t>l’extension </a:t>
              </a:r>
              <a:r>
                <a:rPr lang="fr-FR" sz="1400" b="1" dirty="0">
                  <a:latin typeface="Helvetica Neue Light"/>
                </a:rPr>
                <a:t>des </a:t>
              </a:r>
              <a:r>
                <a:rPr lang="fr-FR" sz="1400" b="1" dirty="0">
                  <a:solidFill>
                    <a:srgbClr val="008000"/>
                  </a:solidFill>
                  <a:latin typeface="Helvetica Neue Light"/>
                </a:rPr>
                <a:t>congé </a:t>
              </a:r>
              <a:r>
                <a:rPr lang="fr-FR" sz="1400" b="1" dirty="0">
                  <a:latin typeface="Helvetica Neue Light"/>
                </a:rPr>
                <a:t>de </a:t>
              </a:r>
              <a:r>
                <a:rPr lang="fr-FR" sz="1400" b="1" dirty="0">
                  <a:solidFill>
                    <a:schemeClr val="accent2"/>
                  </a:solidFill>
                  <a:latin typeface="Helvetica Neue Light"/>
                </a:rPr>
                <a:t>maternité </a:t>
              </a:r>
              <a:r>
                <a:rPr lang="fr-FR" sz="1400" b="1" dirty="0">
                  <a:latin typeface="Helvetica Neue Light"/>
                </a:rPr>
                <a:t>à </a:t>
              </a:r>
              <a:r>
                <a:rPr lang="en-US" sz="1400" b="1" dirty="0">
                  <a:latin typeface="Helvetica Neue Light"/>
                </a:rPr>
                <a:t>…</a:t>
              </a:r>
            </a:p>
            <a:p>
              <a:pPr eaLnBrk="1" hangingPunct="1"/>
              <a:r>
                <a:rPr lang="en-US" sz="1400" b="1" dirty="0">
                  <a:latin typeface="Helvetica Neue Light"/>
                </a:rPr>
                <a:t>.</a:t>
              </a:r>
            </a:p>
            <a:p>
              <a:pPr eaLnBrk="1" hangingPunct="1"/>
              <a:r>
                <a:rPr lang="en-US" sz="1400" b="1" dirty="0">
                  <a:latin typeface="Helvetica Neue Light"/>
                </a:rPr>
                <a:t>.</a:t>
              </a:r>
            </a:p>
            <a:p>
              <a:pPr eaLnBrk="1" hangingPunct="1"/>
              <a:r>
                <a:rPr lang="en-US" sz="1400" b="1" dirty="0">
                  <a:latin typeface="Helvetica Neue Light"/>
                </a:rPr>
                <a:t>.</a:t>
              </a:r>
            </a:p>
          </p:txBody>
        </p:sp>
        <p:cxnSp>
          <p:nvCxnSpPr>
            <p:cNvPr id="7" name="Straight Connector 6"/>
            <p:cNvCxnSpPr/>
            <p:nvPr/>
          </p:nvCxnSpPr>
          <p:spPr bwMode="auto">
            <a:xfrm>
              <a:off x="5638430" y="4300736"/>
              <a:ext cx="0" cy="1800870"/>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Connector 15"/>
            <p:cNvCxnSpPr/>
            <p:nvPr/>
          </p:nvCxnSpPr>
          <p:spPr bwMode="auto">
            <a:xfrm flipV="1">
              <a:off x="309712" y="4300736"/>
              <a:ext cx="12385969" cy="0"/>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 name="Straight Connector 19"/>
            <p:cNvCxnSpPr/>
            <p:nvPr/>
          </p:nvCxnSpPr>
          <p:spPr bwMode="auto">
            <a:xfrm flipV="1">
              <a:off x="309712" y="6101606"/>
              <a:ext cx="12406606" cy="0"/>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Straight Connector 21"/>
            <p:cNvCxnSpPr/>
            <p:nvPr/>
          </p:nvCxnSpPr>
          <p:spPr bwMode="auto">
            <a:xfrm>
              <a:off x="309712" y="4300736"/>
              <a:ext cx="0" cy="1800870"/>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Straight Connector 26"/>
            <p:cNvCxnSpPr/>
            <p:nvPr/>
          </p:nvCxnSpPr>
          <p:spPr bwMode="auto">
            <a:xfrm>
              <a:off x="12695681" y="4300736"/>
              <a:ext cx="0" cy="1800870"/>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6" name="Group 5"/>
          <p:cNvGrpSpPr/>
          <p:nvPr/>
        </p:nvGrpSpPr>
        <p:grpSpPr>
          <a:xfrm>
            <a:off x="4572000" y="4151215"/>
            <a:ext cx="2244064" cy="1012613"/>
            <a:chOff x="6293629" y="5740896"/>
            <a:chExt cx="3191558" cy="1440160"/>
          </a:xfrm>
        </p:grpSpPr>
        <p:sp>
          <p:nvSpPr>
            <p:cNvPr id="2" name="Rectangle 1"/>
            <p:cNvSpPr/>
            <p:nvPr/>
          </p:nvSpPr>
          <p:spPr>
            <a:xfrm>
              <a:off x="6653669" y="5809293"/>
              <a:ext cx="2831518" cy="1225635"/>
            </a:xfrm>
            <a:prstGeom prst="rect">
              <a:avLst/>
            </a:prstGeom>
          </p:spPr>
          <p:txBody>
            <a:bodyPr wrap="none">
              <a:spAutoFit/>
            </a:bodyPr>
            <a:lstStyle/>
            <a:p>
              <a:pPr eaLnBrk="1" hangingPunct="1">
                <a:defRPr/>
              </a:pPr>
              <a:r>
                <a:rPr lang="en-US" sz="2500" b="1" i="1" dirty="0">
                  <a:latin typeface="Helvetica Neue Light"/>
                </a:rPr>
                <a:t>Token</a:t>
              </a:r>
              <a:r>
                <a:rPr lang="en-US" sz="2500" dirty="0">
                  <a:latin typeface="Helvetica Neue Light"/>
                </a:rPr>
                <a:t>-based </a:t>
              </a:r>
              <a:endParaRPr lang="en-US" sz="2500" dirty="0" smtClean="0">
                <a:latin typeface="Helvetica Neue Light"/>
              </a:endParaRPr>
            </a:p>
            <a:p>
              <a:pPr eaLnBrk="1" hangingPunct="1">
                <a:defRPr/>
              </a:pPr>
              <a:r>
                <a:rPr lang="en-US" sz="2500" dirty="0" smtClean="0">
                  <a:latin typeface="Helvetica Neue Light"/>
                </a:rPr>
                <a:t>probabilities</a:t>
              </a:r>
              <a:endParaRPr lang="en-US" sz="2500" dirty="0">
                <a:latin typeface="Helvetica Neue Light"/>
              </a:endParaRPr>
            </a:p>
          </p:txBody>
        </p:sp>
        <p:sp>
          <p:nvSpPr>
            <p:cNvPr id="3" name="Right Brace 2"/>
            <p:cNvSpPr/>
            <p:nvPr/>
          </p:nvSpPr>
          <p:spPr bwMode="auto">
            <a:xfrm>
              <a:off x="6293629" y="5740896"/>
              <a:ext cx="360040" cy="1440160"/>
            </a:xfrm>
            <a:prstGeom prst="rightBrace">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642862" fontAlgn="base">
                <a:spcBef>
                  <a:spcPct val="0"/>
                </a:spcBef>
                <a:spcAft>
                  <a:spcPct val="0"/>
                </a:spcAft>
              </a:pPr>
              <a:endParaRPr lang="en-US" sz="3000">
                <a:solidFill>
                  <a:srgbClr val="000000"/>
                </a:solidFill>
                <a:latin typeface="Helvetica Neue Light" charset="0"/>
                <a:ea typeface="ヒラギノ角ゴ ProN W3" charset="0"/>
                <a:cs typeface="ヒラギノ角ゴ ProN W3" charset="0"/>
                <a:sym typeface="Helvetica Neue Light" charset="0"/>
              </a:endParaRPr>
            </a:p>
          </p:txBody>
        </p:sp>
      </p:grpSp>
      <p:grpSp>
        <p:nvGrpSpPr>
          <p:cNvPr id="32769" name="Group 32768"/>
          <p:cNvGrpSpPr/>
          <p:nvPr/>
        </p:nvGrpSpPr>
        <p:grpSpPr>
          <a:xfrm>
            <a:off x="1927442" y="1408185"/>
            <a:ext cx="4570613" cy="400635"/>
            <a:chOff x="4054128" y="2140496"/>
            <a:chExt cx="6624736" cy="432048"/>
          </a:xfrm>
        </p:grpSpPr>
        <p:cxnSp>
          <p:nvCxnSpPr>
            <p:cNvPr id="25" name="Elbow Connector 24"/>
            <p:cNvCxnSpPr/>
            <p:nvPr/>
          </p:nvCxnSpPr>
          <p:spPr bwMode="auto">
            <a:xfrm flipV="1">
              <a:off x="4054128" y="2140496"/>
              <a:ext cx="6624736" cy="432048"/>
            </a:xfrm>
            <a:prstGeom prst="bentConnector3">
              <a:avLst>
                <a:gd name="adj1" fmla="val 104"/>
              </a:avLst>
            </a:prstGeom>
            <a:solidFill>
              <a:srgbClr val="BFBFBF"/>
            </a:solidFill>
            <a:ln w="28575" cap="flat" cmpd="sng" algn="ctr">
              <a:solidFill>
                <a:srgbClr val="000000"/>
              </a:solidFill>
              <a:prstDash val="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1" name="Straight Connector 30"/>
            <p:cNvCxnSpPr/>
            <p:nvPr/>
          </p:nvCxnSpPr>
          <p:spPr bwMode="auto">
            <a:xfrm>
              <a:off x="10678864" y="2140496"/>
              <a:ext cx="0" cy="432048"/>
            </a:xfrm>
            <a:prstGeom prst="line">
              <a:avLst/>
            </a:prstGeom>
            <a:solidFill>
              <a:srgbClr val="BFBFBF"/>
            </a:solidFill>
            <a:ln w="28575" cap="flat" cmpd="sng" algn="ctr">
              <a:solidFill>
                <a:srgbClr val="000000"/>
              </a:solidFill>
              <a:prstDash val="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Tree>
    <p:custDataLst>
      <p:tags r:id="rId2"/>
    </p:custDataLst>
    <p:extLst>
      <p:ext uri="{BB962C8B-B14F-4D97-AF65-F5344CB8AC3E}">
        <p14:creationId xmlns:p14="http://schemas.microsoft.com/office/powerpoint/2010/main" val="3320443211"/>
      </p:ext>
    </p:extLst>
  </p:cSld>
  <p:clrMapOvr>
    <a:masterClrMapping/>
  </p:clrMapOvr>
  <mc:AlternateContent xmlns:mc="http://schemas.openxmlformats.org/markup-compatibility/2006" xmlns:p14="http://schemas.microsoft.com/office/powerpoint/2010/main">
    <mc:Choice Requires="p14">
      <p:transition spd="slow" p14:dur="2000" advTm="48562"/>
    </mc:Choice>
    <mc:Fallback xmlns="">
      <p:transition xmlns:p14="http://schemas.microsoft.com/office/powerpoint/2010/main" spd="slow" advTm="48562"/>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77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a:spLocks noGrp="1" noChangeArrowheads="1"/>
          </p:cNvSpPr>
          <p:nvPr>
            <p:ph type="title"/>
          </p:nvPr>
        </p:nvSpPr>
        <p:spPr>
          <a:xfrm>
            <a:off x="401836" y="65614"/>
            <a:ext cx="8340328" cy="982266"/>
          </a:xfrm>
        </p:spPr>
        <p:txBody>
          <a:bodyPr/>
          <a:lstStyle/>
          <a:p>
            <a:pPr marL="361609" indent="-361609">
              <a:defRPr/>
            </a:pPr>
            <a:r>
              <a:rPr lang="en-US" dirty="0" smtClean="0">
                <a:solidFill>
                  <a:srgbClr val="000000"/>
                </a:solidFill>
              </a:rPr>
              <a:t>Token-based CLIR</a:t>
            </a:r>
            <a:endParaRPr lang="en-US" dirty="0">
              <a:solidFill>
                <a:srgbClr val="000000"/>
              </a:solidFill>
            </a:endParaRPr>
          </a:p>
        </p:txBody>
      </p:sp>
      <p:sp>
        <p:nvSpPr>
          <p:cNvPr id="2" name="Slide Number Placeholder 1"/>
          <p:cNvSpPr>
            <a:spLocks noGrp="1"/>
          </p:cNvSpPr>
          <p:nvPr>
            <p:ph type="sldNum" sz="quarter" idx="4"/>
          </p:nvPr>
        </p:nvSpPr>
        <p:spPr>
          <a:xfrm>
            <a:off x="7010400" y="6356350"/>
            <a:ext cx="2133600" cy="365125"/>
          </a:xfrm>
          <a:prstGeom prst="rect">
            <a:avLst/>
          </a:prstGeom>
        </p:spPr>
        <p:txBody>
          <a:bodyPr lIns="64286" tIns="32143" rIns="64286" bIns="32143"/>
          <a:lstStyle/>
          <a:p>
            <a:fld id="{0A358137-3D84-6645-A1B9-9548E8CF6556}" type="slidenum">
              <a:rPr lang="en-US" smtClean="0"/>
              <a:t>36</a:t>
            </a:fld>
            <a:endParaRPr lang="en-US" dirty="0"/>
          </a:p>
        </p:txBody>
      </p:sp>
      <p:sp>
        <p:nvSpPr>
          <p:cNvPr id="3" name="Rectangle 2"/>
          <p:cNvSpPr/>
          <p:nvPr/>
        </p:nvSpPr>
        <p:spPr>
          <a:xfrm>
            <a:off x="1584793" y="1758033"/>
            <a:ext cx="1466636" cy="495801"/>
          </a:xfrm>
          <a:prstGeom prst="rect">
            <a:avLst/>
          </a:prstGeom>
        </p:spPr>
        <p:txBody>
          <a:bodyPr wrap="none" lIns="64286" tIns="32143" rIns="64286" bIns="32143">
            <a:spAutoFit/>
          </a:bodyPr>
          <a:lstStyle/>
          <a:p>
            <a:pPr>
              <a:defRPr/>
            </a:pPr>
            <a:r>
              <a:rPr lang="en-US" sz="2800" kern="0" dirty="0">
                <a:latin typeface="Helvetica Neue Light"/>
                <a:ea typeface="ヒラギノ角ゴ ProN W3"/>
                <a:cs typeface="ヒラギノ角ゴ ProN W3"/>
                <a:sym typeface="Helvetica Neue" charset="0"/>
              </a:rPr>
              <a:t>Maternal </a:t>
            </a:r>
            <a:endParaRPr lang="en-US" dirty="0">
              <a:latin typeface="Helvetica Neue Light"/>
            </a:endParaRPr>
          </a:p>
        </p:txBody>
      </p:sp>
      <p:sp>
        <p:nvSpPr>
          <p:cNvPr id="4" name="Rectangle 3"/>
          <p:cNvSpPr/>
          <p:nvPr/>
        </p:nvSpPr>
        <p:spPr>
          <a:xfrm>
            <a:off x="3145256" y="1758033"/>
            <a:ext cx="921578" cy="495801"/>
          </a:xfrm>
          <a:prstGeom prst="rect">
            <a:avLst/>
          </a:prstGeom>
        </p:spPr>
        <p:txBody>
          <a:bodyPr wrap="none" lIns="64286" tIns="32143" rIns="64286" bIns="32143">
            <a:spAutoFit/>
          </a:bodyPr>
          <a:lstStyle/>
          <a:p>
            <a:pPr>
              <a:defRPr/>
            </a:pPr>
            <a:r>
              <a:rPr lang="en-US" sz="2800" kern="0" dirty="0">
                <a:latin typeface="Helvetica Neue Light"/>
                <a:ea typeface="ヒラギノ角ゴ ProN W3"/>
                <a:cs typeface="ヒラギノ角ゴ ProN W3"/>
                <a:sym typeface="Helvetica Neue" charset="0"/>
              </a:rPr>
              <a:t>leave </a:t>
            </a:r>
            <a:endParaRPr lang="en-US" dirty="0">
              <a:latin typeface="Helvetica Neue Light"/>
            </a:endParaRPr>
          </a:p>
        </p:txBody>
      </p:sp>
      <p:sp>
        <p:nvSpPr>
          <p:cNvPr id="5" name="Rectangle 4"/>
          <p:cNvSpPr/>
          <p:nvPr/>
        </p:nvSpPr>
        <p:spPr>
          <a:xfrm>
            <a:off x="4096268" y="1758033"/>
            <a:ext cx="389073" cy="495801"/>
          </a:xfrm>
          <a:prstGeom prst="rect">
            <a:avLst/>
          </a:prstGeom>
        </p:spPr>
        <p:txBody>
          <a:bodyPr wrap="none" lIns="64286" tIns="32143" rIns="64286" bIns="32143">
            <a:spAutoFit/>
          </a:bodyPr>
          <a:lstStyle/>
          <a:p>
            <a:pPr>
              <a:defRPr/>
            </a:pPr>
            <a:r>
              <a:rPr lang="en-US" sz="2800" kern="0" dirty="0">
                <a:latin typeface="Helvetica Neue Light"/>
                <a:ea typeface="ヒラギノ角ゴ ProN W3"/>
                <a:cs typeface="ヒラギノ角ゴ ProN W3"/>
                <a:sym typeface="Helvetica Neue" charset="0"/>
              </a:rPr>
              <a:t>in </a:t>
            </a:r>
            <a:endParaRPr lang="en-US" dirty="0">
              <a:latin typeface="Helvetica Neue Light"/>
            </a:endParaRPr>
          </a:p>
        </p:txBody>
      </p:sp>
      <p:sp>
        <p:nvSpPr>
          <p:cNvPr id="6" name="Rectangle 5"/>
          <p:cNvSpPr/>
          <p:nvPr/>
        </p:nvSpPr>
        <p:spPr>
          <a:xfrm>
            <a:off x="4501452" y="1758033"/>
            <a:ext cx="1283990" cy="495801"/>
          </a:xfrm>
          <a:prstGeom prst="rect">
            <a:avLst/>
          </a:prstGeom>
        </p:spPr>
        <p:txBody>
          <a:bodyPr wrap="none" lIns="64286" tIns="32143" rIns="64286" bIns="32143">
            <a:spAutoFit/>
          </a:bodyPr>
          <a:lstStyle/>
          <a:p>
            <a:pPr>
              <a:defRPr/>
            </a:pPr>
            <a:r>
              <a:rPr lang="en-US" sz="2800" kern="0" dirty="0">
                <a:latin typeface="Helvetica Neue Light"/>
                <a:ea typeface="ヒラギノ角ゴ ProN W3"/>
                <a:cs typeface="ヒラギノ角ゴ ProN W3"/>
                <a:sym typeface="Helvetica Neue" charset="0"/>
              </a:rPr>
              <a:t>Europe</a:t>
            </a:r>
            <a:endParaRPr lang="en-US" dirty="0">
              <a:latin typeface="Helvetica Neue Light"/>
            </a:endParaRPr>
          </a:p>
        </p:txBody>
      </p:sp>
      <p:sp>
        <p:nvSpPr>
          <p:cNvPr id="10" name="TextBox 9"/>
          <p:cNvSpPr txBox="1"/>
          <p:nvPr/>
        </p:nvSpPr>
        <p:spPr>
          <a:xfrm>
            <a:off x="2270147" y="2264793"/>
            <a:ext cx="4891105" cy="1988517"/>
          </a:xfrm>
          <a:prstGeom prst="rect">
            <a:avLst/>
          </a:prstGeom>
          <a:noFill/>
        </p:spPr>
        <p:txBody>
          <a:bodyPr wrap="none" lIns="64286" tIns="32143" rIns="64286" bIns="32143">
            <a:spAutoFit/>
          </a:bodyPr>
          <a:lstStyle/>
          <a:p>
            <a:pPr marL="522325" indent="-522325">
              <a:buFont typeface="+mj-lt"/>
              <a:buAutoNum type="arabicPeriod"/>
              <a:defRPr/>
            </a:pPr>
            <a:r>
              <a:rPr lang="en-US" sz="2500" i="1" dirty="0">
                <a:latin typeface="Helvetica Neue Light"/>
              </a:rPr>
              <a:t>laisser </a:t>
            </a:r>
            <a:r>
              <a:rPr lang="en-US" sz="2500" dirty="0">
                <a:latin typeface="Helvetica Neue Light"/>
              </a:rPr>
              <a:t>(Eng</a:t>
            </a:r>
            <a:r>
              <a:rPr lang="en-US" sz="2500" i="1" dirty="0">
                <a:latin typeface="Helvetica Neue Light"/>
              </a:rPr>
              <a:t>. forget</a:t>
            </a:r>
            <a:r>
              <a:rPr lang="en-US" sz="2500" dirty="0">
                <a:latin typeface="Helvetica Neue Light"/>
              </a:rPr>
              <a:t>)</a:t>
            </a:r>
            <a:r>
              <a:rPr lang="en-US" sz="2500" i="1" dirty="0">
                <a:latin typeface="Helvetica Neue Light"/>
              </a:rPr>
              <a:t> 		</a:t>
            </a:r>
            <a:r>
              <a:rPr lang="en-US" sz="2500" dirty="0">
                <a:latin typeface="Helvetica Neue Light"/>
                <a:sym typeface="Wingdings"/>
              </a:rPr>
              <a:t> </a:t>
            </a:r>
            <a:r>
              <a:rPr lang="en-US" sz="2500" dirty="0">
                <a:latin typeface="Helvetica Neue Light"/>
              </a:rPr>
              <a:t>49%</a:t>
            </a:r>
          </a:p>
          <a:p>
            <a:pPr marL="522325" indent="-522325">
              <a:buFont typeface="+mj-lt"/>
              <a:buAutoNum type="arabicPeriod"/>
              <a:defRPr/>
            </a:pPr>
            <a:r>
              <a:rPr lang="en-US" sz="2500" i="1" dirty="0">
                <a:latin typeface="Helvetica Neue Light"/>
              </a:rPr>
              <a:t>congé </a:t>
            </a:r>
            <a:r>
              <a:rPr lang="en-US" sz="2500" dirty="0">
                <a:latin typeface="Helvetica Neue Light"/>
              </a:rPr>
              <a:t>(Eng</a:t>
            </a:r>
            <a:r>
              <a:rPr lang="en-US" sz="2500" i="1" dirty="0">
                <a:latin typeface="Helvetica Neue Light"/>
              </a:rPr>
              <a:t>. time off</a:t>
            </a:r>
            <a:r>
              <a:rPr lang="en-US" sz="2500" dirty="0">
                <a:latin typeface="Helvetica Neue Light"/>
              </a:rPr>
              <a:t>) 	</a:t>
            </a:r>
            <a:r>
              <a:rPr lang="en-US" sz="2500" dirty="0">
                <a:latin typeface="Helvetica Neue Light"/>
                <a:sym typeface="Wingdings"/>
              </a:rPr>
              <a:t> </a:t>
            </a:r>
            <a:r>
              <a:rPr lang="en-US" sz="2500" dirty="0">
                <a:latin typeface="Helvetica Neue Light"/>
              </a:rPr>
              <a:t>17%</a:t>
            </a:r>
            <a:endParaRPr lang="en-US" sz="2500" i="1" dirty="0">
              <a:latin typeface="Helvetica Neue Light"/>
            </a:endParaRPr>
          </a:p>
          <a:p>
            <a:pPr marL="522325" indent="-522325">
              <a:buFont typeface="+mj-lt"/>
              <a:buAutoNum type="arabicPeriod"/>
              <a:defRPr/>
            </a:pPr>
            <a:r>
              <a:rPr lang="en-US" sz="2500" i="1" dirty="0">
                <a:latin typeface="Helvetica Neue Light"/>
              </a:rPr>
              <a:t>quitter </a:t>
            </a:r>
            <a:r>
              <a:rPr lang="en-US" sz="2500" dirty="0">
                <a:latin typeface="Helvetica Neue Light"/>
              </a:rPr>
              <a:t>(Eng</a:t>
            </a:r>
            <a:r>
              <a:rPr lang="en-US" sz="2500" i="1" dirty="0">
                <a:latin typeface="Helvetica Neue Light"/>
              </a:rPr>
              <a:t>. quit</a:t>
            </a:r>
            <a:r>
              <a:rPr lang="en-US" sz="2500" dirty="0">
                <a:latin typeface="Helvetica Neue Light"/>
              </a:rPr>
              <a:t>) 		</a:t>
            </a:r>
            <a:r>
              <a:rPr lang="en-US" sz="2500" dirty="0">
                <a:latin typeface="Helvetica Neue Light"/>
                <a:sym typeface="Wingdings"/>
              </a:rPr>
              <a:t> </a:t>
            </a:r>
            <a:r>
              <a:rPr lang="en-US" sz="2500" dirty="0">
                <a:latin typeface="Helvetica Neue Light"/>
              </a:rPr>
              <a:t>9%</a:t>
            </a:r>
            <a:endParaRPr lang="en-US" sz="2500" i="1" dirty="0">
              <a:latin typeface="Helvetica Neue Light"/>
            </a:endParaRPr>
          </a:p>
          <a:p>
            <a:pPr marL="522325" indent="-522325">
              <a:buFont typeface="+mj-lt"/>
              <a:buAutoNum type="arabicPeriod"/>
              <a:defRPr/>
            </a:pPr>
            <a:r>
              <a:rPr lang="en-US" sz="2500" i="1" dirty="0">
                <a:latin typeface="Helvetica Neue Light"/>
              </a:rPr>
              <a:t>partir </a:t>
            </a:r>
            <a:r>
              <a:rPr lang="en-US" sz="2500" dirty="0">
                <a:latin typeface="Helvetica Neue Light"/>
              </a:rPr>
              <a:t>(Eng</a:t>
            </a:r>
            <a:r>
              <a:rPr lang="en-US" sz="2500" i="1" dirty="0">
                <a:latin typeface="Helvetica Neue Light"/>
              </a:rPr>
              <a:t>. disappear</a:t>
            </a:r>
            <a:r>
              <a:rPr lang="en-US" sz="2500" dirty="0">
                <a:latin typeface="Helvetica Neue Light"/>
              </a:rPr>
              <a:t>)</a:t>
            </a:r>
            <a:r>
              <a:rPr lang="en-US" sz="2500" i="1" dirty="0">
                <a:latin typeface="Helvetica Neue Light"/>
              </a:rPr>
              <a:t> 	</a:t>
            </a:r>
            <a:r>
              <a:rPr lang="en-US" sz="2500" dirty="0">
                <a:latin typeface="Helvetica Neue Light"/>
                <a:sym typeface="Wingdings"/>
              </a:rPr>
              <a:t> </a:t>
            </a:r>
            <a:r>
              <a:rPr lang="en-US" sz="2500" dirty="0">
                <a:latin typeface="Helvetica Neue Light"/>
              </a:rPr>
              <a:t>7%</a:t>
            </a:r>
            <a:endParaRPr lang="en-US" sz="2500" i="1" dirty="0">
              <a:latin typeface="Helvetica Neue Light"/>
            </a:endParaRPr>
          </a:p>
          <a:p>
            <a:pPr algn="l">
              <a:defRPr/>
            </a:pPr>
            <a:r>
              <a:rPr lang="en-US" sz="2500" i="1" dirty="0">
                <a:latin typeface="Helvetica Neue Light"/>
              </a:rPr>
              <a:t>	</a:t>
            </a:r>
            <a:r>
              <a:rPr lang="en-US" sz="2500" dirty="0">
                <a:latin typeface="Helvetica Neue Light"/>
              </a:rPr>
              <a:t>…</a:t>
            </a:r>
          </a:p>
        </p:txBody>
      </p:sp>
    </p:spTree>
    <p:custDataLst>
      <p:tags r:id="rId1"/>
    </p:custDataLst>
    <p:extLst>
      <p:ext uri="{BB962C8B-B14F-4D97-AF65-F5344CB8AC3E}">
        <p14:creationId xmlns:p14="http://schemas.microsoft.com/office/powerpoint/2010/main" val="89707178"/>
      </p:ext>
    </p:extLst>
  </p:cSld>
  <p:clrMapOvr>
    <a:masterClrMapping/>
  </p:clrMapOvr>
  <mc:AlternateContent xmlns:mc="http://schemas.openxmlformats.org/markup-compatibility/2006" xmlns:p14="http://schemas.microsoft.com/office/powerpoint/2010/main">
    <mc:Choice Requires="p14">
      <p:transition spd="slow" p14:dur="2000" advTm="30650"/>
    </mc:Choice>
    <mc:Fallback xmlns="">
      <p:transition xmlns:p14="http://schemas.microsoft.com/office/powerpoint/2010/main" spd="slow" advTm="30650"/>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grpId="0" nodeType="clickEffect">
                                  <p:stCondLst>
                                    <p:cond delay="0"/>
                                  </p:stCondLst>
                                  <p:childTnLst>
                                    <p:set>
                                      <p:cBhvr rctx="PPT">
                                        <p:cTn id="6" dur="indefinite"/>
                                        <p:tgtEl>
                                          <p:spTgt spid="3"/>
                                        </p:tgtEl>
                                        <p:attrNameLst>
                                          <p:attrName>style.opacity</p:attrName>
                                        </p:attrNameLst>
                                      </p:cBhvr>
                                      <p:to>
                                        <p:strVal val="0.5"/>
                                      </p:to>
                                    </p:set>
                                    <p:animEffect filter="image" prLst="opacity: 0.5">
                                      <p:cBhvr rctx="IE">
                                        <p:cTn id="7" dur="indefinite"/>
                                        <p:tgtEl>
                                          <p:spTgt spid="3"/>
                                        </p:tgtEl>
                                      </p:cBhvr>
                                    </p:animEffect>
                                  </p:childTnLst>
                                </p:cTn>
                              </p:par>
                              <p:par>
                                <p:cTn id="8" presetID="9" presetClass="emph" presetSubtype="0" grpId="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15" presetClass="emph" presetSubtype="0" grpId="0" nodeType="withEffect">
                                  <p:stCondLst>
                                    <p:cond delay="0"/>
                                  </p:stCondLst>
                                  <p:iterate type="lt">
                                    <p:tmAbs val="25"/>
                                  </p:iterate>
                                  <p:childTnLst>
                                    <p:set>
                                      <p:cBhvr override="childStyle">
                                        <p:cTn id="12" dur="indefinite"/>
                                        <p:tgtEl>
                                          <p:spTgt spid="4"/>
                                        </p:tgtEl>
                                        <p:attrNameLst>
                                          <p:attrName>style.fontWeight</p:attrName>
                                        </p:attrNameLst>
                                      </p:cBhvr>
                                      <p:to>
                                        <p:strVal val="bold"/>
                                      </p:to>
                                    </p:set>
                                  </p:childTnLst>
                                </p:cTn>
                              </p:par>
                              <p:par>
                                <p:cTn id="13" presetID="9" presetClass="emph" presetSubtype="0" grpId="0" nodeType="withEffect">
                                  <p:stCondLst>
                                    <p:cond delay="0"/>
                                  </p:stCondLst>
                                  <p:childTnLst>
                                    <p:set>
                                      <p:cBhvr rctx="PPT">
                                        <p:cTn id="14" dur="indefinite"/>
                                        <p:tgtEl>
                                          <p:spTgt spid="6"/>
                                        </p:tgtEl>
                                        <p:attrNameLst>
                                          <p:attrName>style.opacity</p:attrName>
                                        </p:attrNameLst>
                                      </p:cBhvr>
                                      <p:to>
                                        <p:strVal val="0.5"/>
                                      </p:to>
                                    </p:set>
                                    <p:animEffect filter="image" prLst="opacity: 0.5">
                                      <p:cBhvr rctx="IE">
                                        <p:cTn id="15" dur="indefinite"/>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p:txBody>
          <a:bodyPr/>
          <a:lstStyle/>
          <a:p>
            <a:pPr eaLnBrk="1" hangingPunct="1">
              <a:defRPr/>
            </a:pPr>
            <a:r>
              <a:rPr lang="en-US" dirty="0" smtClean="0"/>
              <a:t>Document Retrieval</a:t>
            </a:r>
          </a:p>
        </p:txBody>
      </p:sp>
      <p:sp>
        <p:nvSpPr>
          <p:cNvPr id="27650" name="Rectangle 2"/>
          <p:cNvSpPr>
            <a:spLocks noGrp="1" noChangeArrowheads="1"/>
          </p:cNvSpPr>
          <p:nvPr>
            <p:ph idx="1"/>
          </p:nvPr>
        </p:nvSpPr>
        <p:spPr>
          <a:xfrm>
            <a:off x="471041" y="1606228"/>
            <a:ext cx="8340328" cy="4616648"/>
          </a:xfrm>
        </p:spPr>
        <p:txBody>
          <a:bodyPr/>
          <a:lstStyle/>
          <a:p>
            <a:pPr eaLnBrk="1" hangingPunct="1">
              <a:defRPr/>
            </a:pPr>
            <a:r>
              <a:rPr lang="en-US" sz="2400" dirty="0"/>
              <a:t>How to score a document, given a query?</a:t>
            </a:r>
          </a:p>
          <a:p>
            <a:pPr marL="0" indent="0" eaLnBrk="1" hangingPunct="1">
              <a:buNone/>
              <a:defRPr/>
            </a:pPr>
            <a:endParaRPr lang="en-US" sz="2400" dirty="0"/>
          </a:p>
        </p:txBody>
      </p:sp>
      <p:sp>
        <p:nvSpPr>
          <p:cNvPr id="3" name="Slide Number Placeholder 2"/>
          <p:cNvSpPr>
            <a:spLocks noGrp="1"/>
          </p:cNvSpPr>
          <p:nvPr>
            <p:ph type="sldNum" sz="quarter" idx="4"/>
          </p:nvPr>
        </p:nvSpPr>
        <p:spPr>
          <a:xfrm>
            <a:off x="7010400" y="6356350"/>
            <a:ext cx="2133600" cy="365125"/>
          </a:xfrm>
          <a:prstGeom prst="rect">
            <a:avLst/>
          </a:prstGeom>
        </p:spPr>
        <p:txBody>
          <a:bodyPr lIns="64286" tIns="32143" rIns="64286" bIns="32143"/>
          <a:lstStyle/>
          <a:p>
            <a:fld id="{0A358137-3D84-6645-A1B9-9548E8CF6556}" type="slidenum">
              <a:rPr lang="en-US" smtClean="0"/>
              <a:t>37</a:t>
            </a:fld>
            <a:endParaRPr lang="en-US" dirty="0"/>
          </a:p>
        </p:txBody>
      </p:sp>
      <p:grpSp>
        <p:nvGrpSpPr>
          <p:cNvPr id="14" name="Group 13"/>
          <p:cNvGrpSpPr>
            <a:grpSpLocks/>
          </p:cNvGrpSpPr>
          <p:nvPr/>
        </p:nvGrpSpPr>
        <p:grpSpPr bwMode="auto">
          <a:xfrm>
            <a:off x="1398632" y="3378769"/>
            <a:ext cx="3871797" cy="754467"/>
            <a:chOff x="1989355" y="5092824"/>
            <a:chExt cx="5506177" cy="1073193"/>
          </a:xfrm>
        </p:grpSpPr>
        <p:sp>
          <p:nvSpPr>
            <p:cNvPr id="39959" name="TextBox 3"/>
            <p:cNvSpPr txBox="1">
              <a:spLocks noChangeArrowheads="1"/>
            </p:cNvSpPr>
            <p:nvPr/>
          </p:nvSpPr>
          <p:spPr bwMode="auto">
            <a:xfrm>
              <a:off x="1989355" y="5596880"/>
              <a:ext cx="5506177" cy="56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2000" dirty="0"/>
                <a:t>[</a:t>
              </a:r>
              <a:r>
                <a:rPr lang="en-US" sz="2000" dirty="0" err="1"/>
                <a:t>maternité</a:t>
              </a:r>
              <a:r>
                <a:rPr lang="en-US" sz="2000" dirty="0"/>
                <a:t> </a:t>
              </a:r>
              <a:r>
                <a:rPr lang="en-US" sz="2000" dirty="0">
                  <a:sym typeface="Wingdings" charset="0"/>
                </a:rPr>
                <a:t>:</a:t>
              </a:r>
              <a:r>
                <a:rPr lang="en-US" sz="2000" dirty="0"/>
                <a:t> 0.74, </a:t>
              </a:r>
              <a:r>
                <a:rPr lang="en-US" sz="2000" dirty="0" err="1"/>
                <a:t>maternel</a:t>
              </a:r>
              <a:r>
                <a:rPr lang="en-US" sz="2000" dirty="0"/>
                <a:t> </a:t>
              </a:r>
              <a:r>
                <a:rPr lang="en-US" sz="2000" dirty="0">
                  <a:sym typeface="Wingdings" charset="0"/>
                </a:rPr>
                <a:t>: </a:t>
              </a:r>
              <a:r>
                <a:rPr lang="en-US" sz="2000" dirty="0"/>
                <a:t>0.26]</a:t>
              </a:r>
            </a:p>
          </p:txBody>
        </p:sp>
        <p:sp>
          <p:nvSpPr>
            <p:cNvPr id="39960" name="Left Brace 8"/>
            <p:cNvSpPr>
              <a:spLocks/>
            </p:cNvSpPr>
            <p:nvPr/>
          </p:nvSpPr>
          <p:spPr bwMode="auto">
            <a:xfrm rot="5400000">
              <a:off x="4414168" y="3004592"/>
              <a:ext cx="504056" cy="4680520"/>
            </a:xfrm>
            <a:prstGeom prst="leftBrace">
              <a:avLst>
                <a:gd name="adj1" fmla="val 8340"/>
                <a:gd name="adj2" fmla="val 56153"/>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Helvetica Neue Light"/>
              </a:endParaRPr>
            </a:p>
          </p:txBody>
        </p:sp>
      </p:grpSp>
      <p:grpSp>
        <p:nvGrpSpPr>
          <p:cNvPr id="55" name="Group 54"/>
          <p:cNvGrpSpPr>
            <a:grpSpLocks/>
          </p:cNvGrpSpPr>
          <p:nvPr/>
        </p:nvGrpSpPr>
        <p:grpSpPr bwMode="auto">
          <a:xfrm>
            <a:off x="2251399" y="2416599"/>
            <a:ext cx="3087475" cy="906299"/>
            <a:chOff x="3201195" y="3724672"/>
            <a:chExt cx="4391539" cy="1289257"/>
          </a:xfrm>
        </p:grpSpPr>
        <p:sp>
          <p:nvSpPr>
            <p:cNvPr id="39957" name="TextBox 2"/>
            <p:cNvSpPr txBox="1">
              <a:spLocks noChangeArrowheads="1"/>
            </p:cNvSpPr>
            <p:nvPr/>
          </p:nvSpPr>
          <p:spPr bwMode="auto">
            <a:xfrm>
              <a:off x="3201195" y="4444752"/>
              <a:ext cx="4391539" cy="569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2000"/>
                <a:t>“maternal leave in Europe”</a:t>
              </a:r>
            </a:p>
          </p:txBody>
        </p:sp>
        <p:sp>
          <p:nvSpPr>
            <p:cNvPr id="39958" name="TextBox 12"/>
            <p:cNvSpPr txBox="1">
              <a:spLocks noChangeArrowheads="1"/>
            </p:cNvSpPr>
            <p:nvPr/>
          </p:nvSpPr>
          <p:spPr bwMode="auto">
            <a:xfrm>
              <a:off x="4021661" y="3724672"/>
              <a:ext cx="1786618" cy="61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2200" b="1"/>
                <a:t>Query</a:t>
              </a:r>
              <a:r>
                <a:rPr lang="en-US" sz="2200"/>
                <a:t> q</a:t>
              </a:r>
              <a:r>
                <a:rPr lang="en-US" sz="2200" baseline="-25000"/>
                <a:t>1</a:t>
              </a:r>
              <a:endParaRPr lang="en-US" sz="2800"/>
            </a:p>
          </p:txBody>
        </p:sp>
      </p:grpSp>
      <p:grpSp>
        <p:nvGrpSpPr>
          <p:cNvPr id="54" name="Group 53"/>
          <p:cNvGrpSpPr>
            <a:grpSpLocks/>
          </p:cNvGrpSpPr>
          <p:nvPr/>
        </p:nvGrpSpPr>
        <p:grpSpPr bwMode="auto">
          <a:xfrm>
            <a:off x="6648152" y="2973586"/>
            <a:ext cx="2126382" cy="1771427"/>
            <a:chOff x="9454728" y="4516760"/>
            <a:chExt cx="3024336" cy="2520280"/>
          </a:xfrm>
        </p:grpSpPr>
        <p:sp>
          <p:nvSpPr>
            <p:cNvPr id="20" name="Folded Corner 19"/>
            <p:cNvSpPr/>
            <p:nvPr/>
          </p:nvSpPr>
          <p:spPr bwMode="auto">
            <a:xfrm>
              <a:off x="10102460" y="4516760"/>
              <a:ext cx="2376604" cy="2016859"/>
            </a:xfrm>
            <a:prstGeom prst="foldedCorner">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2500" b="1" dirty="0">
                  <a:latin typeface="Helvetica Neue Light"/>
                </a:rPr>
                <a:t>Document</a:t>
              </a:r>
            </a:p>
          </p:txBody>
        </p:sp>
        <p:sp>
          <p:nvSpPr>
            <p:cNvPr id="18" name="Folded Corner 17"/>
            <p:cNvSpPr/>
            <p:nvPr/>
          </p:nvSpPr>
          <p:spPr bwMode="auto">
            <a:xfrm>
              <a:off x="9886549" y="4661276"/>
              <a:ext cx="2376604" cy="2015270"/>
            </a:xfrm>
            <a:prstGeom prst="foldedCorner">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2500" b="1" dirty="0">
                  <a:latin typeface="Helvetica Neue Light"/>
                </a:rPr>
                <a:t>Document</a:t>
              </a:r>
            </a:p>
          </p:txBody>
        </p:sp>
        <p:sp>
          <p:nvSpPr>
            <p:cNvPr id="19" name="Folded Corner 18"/>
            <p:cNvSpPr/>
            <p:nvPr/>
          </p:nvSpPr>
          <p:spPr bwMode="auto">
            <a:xfrm>
              <a:off x="9742080" y="4804203"/>
              <a:ext cx="2376603" cy="2016859"/>
            </a:xfrm>
            <a:prstGeom prst="foldedCorner">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2500" b="1" dirty="0">
                  <a:latin typeface="Helvetica Neue Light"/>
                </a:rPr>
                <a:t>Document</a:t>
              </a:r>
            </a:p>
          </p:txBody>
        </p:sp>
        <p:sp>
          <p:nvSpPr>
            <p:cNvPr id="12" name="Folded Corner 11"/>
            <p:cNvSpPr/>
            <p:nvPr/>
          </p:nvSpPr>
          <p:spPr bwMode="auto">
            <a:xfrm>
              <a:off x="9454728" y="5020181"/>
              <a:ext cx="2376604" cy="2016859"/>
            </a:xfrm>
            <a:prstGeom prst="foldedCorner">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2200" b="1" dirty="0">
                  <a:latin typeface="Helvetica Neue Light"/>
                </a:rPr>
                <a:t>Document</a:t>
              </a:r>
            </a:p>
            <a:p>
              <a:pPr>
                <a:defRPr/>
              </a:pPr>
              <a:r>
                <a:rPr lang="en-US" sz="2200" dirty="0">
                  <a:latin typeface="Helvetica Neue Light"/>
                </a:rPr>
                <a:t>d</a:t>
              </a:r>
              <a:r>
                <a:rPr lang="en-US" sz="2200" baseline="-25000" dirty="0">
                  <a:latin typeface="Helvetica Neue Light"/>
                </a:rPr>
                <a:t>1</a:t>
              </a:r>
              <a:endParaRPr lang="en-US" sz="2200" dirty="0">
                <a:latin typeface="Helvetica Neue Light"/>
              </a:endParaRPr>
            </a:p>
          </p:txBody>
        </p:sp>
      </p:grpSp>
      <p:grpSp>
        <p:nvGrpSpPr>
          <p:cNvPr id="53" name="Group 52"/>
          <p:cNvGrpSpPr>
            <a:grpSpLocks/>
          </p:cNvGrpSpPr>
          <p:nvPr/>
        </p:nvGrpSpPr>
        <p:grpSpPr bwMode="auto">
          <a:xfrm>
            <a:off x="2015776" y="4022827"/>
            <a:ext cx="4632376" cy="869327"/>
            <a:chOff x="2866485" y="6009764"/>
            <a:chExt cx="6588243" cy="1236201"/>
          </a:xfrm>
        </p:grpSpPr>
        <p:cxnSp>
          <p:nvCxnSpPr>
            <p:cNvPr id="16" name="Elbow Connector 15"/>
            <p:cNvCxnSpPr/>
            <p:nvPr/>
          </p:nvCxnSpPr>
          <p:spPr bwMode="auto">
            <a:xfrm>
              <a:off x="3046016" y="6173254"/>
              <a:ext cx="6408712" cy="576180"/>
            </a:xfrm>
            <a:prstGeom prst="bentConnector3">
              <a:avLst>
                <a:gd name="adj1" fmla="val 62"/>
              </a:avLst>
            </a:prstGeom>
            <a:solidFill>
              <a:srgbClr val="BFBFBF"/>
            </a:solidFill>
            <a:ln w="25400" cap="flat" cmpd="sng" algn="ctr">
              <a:solidFill>
                <a:srgbClr val="000000"/>
              </a:solidFill>
              <a:prstDash val="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 name="Elbow Connector 23"/>
            <p:cNvCxnSpPr/>
            <p:nvPr/>
          </p:nvCxnSpPr>
          <p:spPr bwMode="auto">
            <a:xfrm>
              <a:off x="5206595" y="6100239"/>
              <a:ext cx="4248133" cy="433325"/>
            </a:xfrm>
            <a:prstGeom prst="bentConnector3">
              <a:avLst>
                <a:gd name="adj1" fmla="val 178"/>
              </a:avLst>
            </a:prstGeom>
            <a:solidFill>
              <a:srgbClr val="BFBFBF"/>
            </a:solidFill>
            <a:ln w="25400" cap="flat" cmpd="sng" algn="ctr">
              <a:solidFill>
                <a:srgbClr val="000000"/>
              </a:solidFill>
              <a:prstDash val="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9951" name="TextBox 28"/>
            <p:cNvSpPr txBox="1">
              <a:spLocks noChangeArrowheads="1"/>
            </p:cNvSpPr>
            <p:nvPr/>
          </p:nvSpPr>
          <p:spPr bwMode="auto">
            <a:xfrm>
              <a:off x="2866485" y="6677000"/>
              <a:ext cx="2122966" cy="56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2000" b="1" dirty="0" err="1"/>
                <a:t>tf</a:t>
              </a:r>
              <a:r>
                <a:rPr lang="en-US" sz="2000" dirty="0"/>
                <a:t>(</a:t>
              </a:r>
              <a:r>
                <a:rPr lang="en-US" sz="2000" dirty="0" err="1"/>
                <a:t>maternité</a:t>
              </a:r>
              <a:r>
                <a:rPr lang="en-US" sz="2000" dirty="0"/>
                <a:t>)</a:t>
              </a:r>
            </a:p>
          </p:txBody>
        </p:sp>
        <p:sp>
          <p:nvSpPr>
            <p:cNvPr id="39952" name="TextBox 31"/>
            <p:cNvSpPr txBox="1">
              <a:spLocks noChangeArrowheads="1"/>
            </p:cNvSpPr>
            <p:nvPr/>
          </p:nvSpPr>
          <p:spPr bwMode="auto">
            <a:xfrm>
              <a:off x="7384120" y="6009764"/>
              <a:ext cx="2013535" cy="56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2000" b="1"/>
                <a:t>tf</a:t>
              </a:r>
              <a:r>
                <a:rPr lang="en-US" sz="2000"/>
                <a:t>(maternel)</a:t>
              </a:r>
            </a:p>
          </p:txBody>
        </p:sp>
      </p:grpSp>
      <p:grpSp>
        <p:nvGrpSpPr>
          <p:cNvPr id="52" name="Group 51"/>
          <p:cNvGrpSpPr>
            <a:grpSpLocks/>
          </p:cNvGrpSpPr>
          <p:nvPr/>
        </p:nvGrpSpPr>
        <p:grpSpPr bwMode="auto">
          <a:xfrm>
            <a:off x="7027141" y="4339828"/>
            <a:ext cx="1595589" cy="2028488"/>
            <a:chOff x="9993775" y="6460977"/>
            <a:chExt cx="2269264" cy="2884355"/>
          </a:xfrm>
        </p:grpSpPr>
        <p:sp>
          <p:nvSpPr>
            <p:cNvPr id="39945" name="TextBox 33"/>
            <p:cNvSpPr txBox="1">
              <a:spLocks noChangeArrowheads="1"/>
            </p:cNvSpPr>
            <p:nvPr/>
          </p:nvSpPr>
          <p:spPr bwMode="auto">
            <a:xfrm>
              <a:off x="9993775" y="7901137"/>
              <a:ext cx="2214846" cy="14441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2000" b="1" dirty="0" err="1"/>
                <a:t>df</a:t>
              </a:r>
              <a:r>
                <a:rPr lang="en-US" sz="2000" dirty="0"/>
                <a:t>(</a:t>
              </a:r>
              <a:r>
                <a:rPr lang="en-US" sz="2000" dirty="0" err="1"/>
                <a:t>maternité</a:t>
              </a:r>
              <a:r>
                <a:rPr lang="en-US" sz="2000" dirty="0"/>
                <a:t>)</a:t>
              </a:r>
            </a:p>
            <a:p>
              <a:pPr eaLnBrk="1" hangingPunct="1"/>
              <a:r>
                <a:rPr lang="en-US" sz="2000" b="1" dirty="0" err="1"/>
                <a:t>df</a:t>
              </a:r>
              <a:r>
                <a:rPr lang="en-US" sz="2000" dirty="0"/>
                <a:t>(</a:t>
              </a:r>
              <a:r>
                <a:rPr lang="en-US" sz="2000" dirty="0" err="1"/>
                <a:t>maternel</a:t>
              </a:r>
              <a:r>
                <a:rPr lang="en-US" sz="2000" dirty="0"/>
                <a:t>)</a:t>
              </a:r>
            </a:p>
            <a:p>
              <a:pPr eaLnBrk="1" hangingPunct="1"/>
              <a:r>
                <a:rPr lang="en-US" sz="2000" dirty="0"/>
                <a:t>…</a:t>
              </a:r>
            </a:p>
          </p:txBody>
        </p:sp>
        <p:cxnSp>
          <p:nvCxnSpPr>
            <p:cNvPr id="38" name="Elbow Connector 37"/>
            <p:cNvCxnSpPr>
              <a:stCxn id="12" idx="2"/>
            </p:cNvCxnSpPr>
            <p:nvPr/>
          </p:nvCxnSpPr>
          <p:spPr bwMode="auto">
            <a:xfrm rot="16200000" flipH="1">
              <a:off x="10228763" y="7450570"/>
              <a:ext cx="863418" cy="36513"/>
            </a:xfrm>
            <a:prstGeom prst="bentConnector3">
              <a:avLst/>
            </a:prstGeom>
            <a:solidFill>
              <a:srgbClr val="BFBFBF"/>
            </a:solidFill>
            <a:ln w="25400" cap="flat" cmpd="sng" algn="ctr">
              <a:solidFill>
                <a:srgbClr val="000000"/>
              </a:solidFill>
              <a:prstDash val="dot"/>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 name="Elbow Connector 40"/>
            <p:cNvCxnSpPr/>
            <p:nvPr/>
          </p:nvCxnSpPr>
          <p:spPr bwMode="auto">
            <a:xfrm rot="5400000">
              <a:off x="10823321" y="6676714"/>
              <a:ext cx="1295127" cy="1152516"/>
            </a:xfrm>
            <a:prstGeom prst="bentConnector3">
              <a:avLst/>
            </a:prstGeom>
            <a:solidFill>
              <a:srgbClr val="BFBFBF"/>
            </a:solidFill>
            <a:ln w="25400" cap="flat" cmpd="sng" algn="ctr">
              <a:solidFill>
                <a:srgbClr val="000000"/>
              </a:solidFill>
              <a:prstDash val="dot"/>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4" name="Elbow Connector 43"/>
            <p:cNvCxnSpPr/>
            <p:nvPr/>
          </p:nvCxnSpPr>
          <p:spPr bwMode="auto">
            <a:xfrm rot="5400000">
              <a:off x="11003514" y="6641011"/>
              <a:ext cx="1439560" cy="1079491"/>
            </a:xfrm>
            <a:prstGeom prst="bentConnector3">
              <a:avLst>
                <a:gd name="adj1" fmla="val 65285"/>
              </a:avLst>
            </a:prstGeom>
            <a:solidFill>
              <a:srgbClr val="BFBFBF"/>
            </a:solidFill>
            <a:ln w="25400" cap="flat" cmpd="sng" algn="ctr">
              <a:solidFill>
                <a:srgbClr val="000000"/>
              </a:solidFill>
              <a:prstDash val="dot"/>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aphicFrame>
        <p:nvGraphicFramePr>
          <p:cNvPr id="58" name="Object 57"/>
          <p:cNvGraphicFramePr>
            <a:graphicFrameLocks noChangeAspect="1"/>
          </p:cNvGraphicFramePr>
          <p:nvPr>
            <p:extLst>
              <p:ext uri="{D42A27DB-BD31-4B8C-83A1-F6EECF244321}">
                <p14:modId xmlns:p14="http://schemas.microsoft.com/office/powerpoint/2010/main" val="3763316921"/>
              </p:ext>
            </p:extLst>
          </p:nvPr>
        </p:nvGraphicFramePr>
        <p:xfrm>
          <a:off x="218778" y="5752951"/>
          <a:ext cx="6149206" cy="916410"/>
        </p:xfrm>
        <a:graphic>
          <a:graphicData uri="http://schemas.openxmlformats.org/presentationml/2006/ole">
            <mc:AlternateContent xmlns:mc="http://schemas.openxmlformats.org/markup-compatibility/2006">
              <mc:Choice xmlns:v="urn:schemas-microsoft-com:vml" Requires="v">
                <p:oleObj spid="_x0000_s47107" name="Equation" r:id="rId5" imgW="3454400" imgH="495300" progId="Equation.3">
                  <p:embed/>
                </p:oleObj>
              </mc:Choice>
              <mc:Fallback>
                <p:oleObj name="Equation" r:id="rId5" imgW="3454400" imgH="495300" progId="Equation.3">
                  <p:embed/>
                  <p:pic>
                    <p:nvPicPr>
                      <p:cNvPr id="0" name=""/>
                      <p:cNvPicPr>
                        <a:picLocks noChangeAspect="1" noChangeArrowheads="1"/>
                      </p:cNvPicPr>
                      <p:nvPr/>
                    </p:nvPicPr>
                    <p:blipFill>
                      <a:blip r:embed="rId6"/>
                      <a:srcRect/>
                      <a:stretch>
                        <a:fillRect/>
                      </a:stretch>
                    </p:blipFill>
                    <p:spPr bwMode="auto">
                      <a:xfrm>
                        <a:off x="218778" y="5752951"/>
                        <a:ext cx="6149206" cy="916410"/>
                      </a:xfrm>
                      <a:prstGeom prst="rect">
                        <a:avLst/>
                      </a:prstGeom>
                      <a:noFill/>
                      <a:ln w="9525">
                        <a:noFill/>
                        <a:miter lim="800000"/>
                        <a:headEnd/>
                        <a:tailEnd/>
                      </a:ln>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911021852"/>
              </p:ext>
            </p:extLst>
          </p:nvPr>
        </p:nvGraphicFramePr>
        <p:xfrm>
          <a:off x="420688" y="5251450"/>
          <a:ext cx="5942012" cy="485775"/>
        </p:xfrm>
        <a:graphic>
          <a:graphicData uri="http://schemas.openxmlformats.org/presentationml/2006/ole">
            <mc:AlternateContent xmlns:mc="http://schemas.openxmlformats.org/markup-compatibility/2006">
              <mc:Choice xmlns:v="urn:schemas-microsoft-com:vml" Requires="v">
                <p:oleObj spid="_x0000_s47108" name="Equation" r:id="rId7" imgW="3263900" imgH="266700" progId="Equation.3">
                  <p:embed/>
                </p:oleObj>
              </mc:Choice>
              <mc:Fallback>
                <p:oleObj name="Equation" r:id="rId7" imgW="3263900" imgH="266700" progId="Equation.3">
                  <p:embed/>
                  <p:pic>
                    <p:nvPicPr>
                      <p:cNvPr id="0" name=""/>
                      <p:cNvPicPr/>
                      <p:nvPr/>
                    </p:nvPicPr>
                    <p:blipFill>
                      <a:blip r:embed="rId8"/>
                      <a:stretch>
                        <a:fillRect/>
                      </a:stretch>
                    </p:blipFill>
                    <p:spPr>
                      <a:xfrm>
                        <a:off x="420688" y="5251450"/>
                        <a:ext cx="5942012" cy="485775"/>
                      </a:xfrm>
                      <a:prstGeom prst="rect">
                        <a:avLst/>
                      </a:prstGeom>
                    </p:spPr>
                  </p:pic>
                </p:oleObj>
              </mc:Fallback>
            </mc:AlternateContent>
          </a:graphicData>
        </a:graphic>
      </p:graphicFrame>
      <p:grpSp>
        <p:nvGrpSpPr>
          <p:cNvPr id="7" name="Group 6"/>
          <p:cNvGrpSpPr/>
          <p:nvPr/>
        </p:nvGrpSpPr>
        <p:grpSpPr>
          <a:xfrm>
            <a:off x="167136" y="5099811"/>
            <a:ext cx="6480720" cy="1620180"/>
            <a:chOff x="237704" y="7253064"/>
            <a:chExt cx="9217024" cy="2304256"/>
          </a:xfrm>
        </p:grpSpPr>
        <p:cxnSp>
          <p:nvCxnSpPr>
            <p:cNvPr id="4" name="Straight Connector 3"/>
            <p:cNvCxnSpPr/>
            <p:nvPr/>
          </p:nvCxnSpPr>
          <p:spPr bwMode="auto">
            <a:xfrm>
              <a:off x="237704" y="7253064"/>
              <a:ext cx="9217024" cy="0"/>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 name="Straight Connector 28"/>
            <p:cNvCxnSpPr/>
            <p:nvPr/>
          </p:nvCxnSpPr>
          <p:spPr bwMode="auto">
            <a:xfrm>
              <a:off x="9454728" y="7253064"/>
              <a:ext cx="0" cy="2304256"/>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cxnSp>
        <p:nvCxnSpPr>
          <p:cNvPr id="9" name="Straight Connector 8"/>
          <p:cNvCxnSpPr/>
          <p:nvPr/>
        </p:nvCxnSpPr>
        <p:spPr bwMode="auto">
          <a:xfrm>
            <a:off x="2850559" y="5707378"/>
            <a:ext cx="1468288" cy="0"/>
          </a:xfrm>
          <a:prstGeom prst="line">
            <a:avLst/>
          </a:prstGeom>
          <a:solidFill>
            <a:srgbClr val="BFBFBF"/>
          </a:solidFill>
          <a:ln w="38100" cap="flat" cmpd="sng" algn="ctr">
            <a:solidFill>
              <a:srgbClr val="C0020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5" name="Straight Connector 34"/>
          <p:cNvCxnSpPr/>
          <p:nvPr/>
        </p:nvCxnSpPr>
        <p:spPr bwMode="auto">
          <a:xfrm>
            <a:off x="4470739" y="5707378"/>
            <a:ext cx="1468288" cy="0"/>
          </a:xfrm>
          <a:prstGeom prst="line">
            <a:avLst/>
          </a:prstGeom>
          <a:solidFill>
            <a:srgbClr val="BFBFBF"/>
          </a:solidFill>
          <a:ln w="38100" cap="flat" cmpd="sng" algn="ctr">
            <a:solidFill>
              <a:srgbClr val="C0020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ustDataLst>
      <p:tags r:id="rId2"/>
    </p:custDataLst>
    <p:extLst>
      <p:ext uri="{BB962C8B-B14F-4D97-AF65-F5344CB8AC3E}">
        <p14:creationId xmlns:p14="http://schemas.microsoft.com/office/powerpoint/2010/main" val="3467539039"/>
      </p:ext>
    </p:extLst>
  </p:cSld>
  <p:clrMapOvr>
    <a:masterClrMapping/>
  </p:clrMapOvr>
  <mc:AlternateContent xmlns:mc="http://schemas.openxmlformats.org/markup-compatibility/2006" xmlns:p14="http://schemas.microsoft.com/office/powerpoint/2010/main">
    <mc:Choice Requires="p14">
      <p:transition spd="slow" p14:dur="2000" advTm="145087"/>
    </mc:Choice>
    <mc:Fallback xmlns="">
      <p:transition xmlns:p14="http://schemas.microsoft.com/office/powerpoint/2010/main" spd="slow" advTm="145087"/>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txBox="1">
            <a:spLocks noChangeArrowheads="1"/>
          </p:cNvSpPr>
          <p:nvPr/>
        </p:nvSpPr>
        <p:spPr bwMode="auto">
          <a:xfrm>
            <a:off x="395477" y="64586"/>
            <a:ext cx="8340328" cy="982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715" tIns="35715" rIns="35715" bIns="35715" numCol="1" anchor="b" anchorCtr="0" compatLnSpc="1">
            <a:prstTxWarp prst="textNoShape">
              <a:avLst/>
            </a:prstTxWarp>
          </a:bodyPr>
          <a:lstStyle>
            <a:lvl1pPr algn="l" rtl="0" eaLnBrk="1" fontAlgn="base" hangingPunct="1">
              <a:spcBef>
                <a:spcPct val="0"/>
              </a:spcBef>
              <a:spcAft>
                <a:spcPct val="0"/>
              </a:spcAft>
              <a:defRPr sz="4000" b="0">
                <a:solidFill>
                  <a:schemeClr val="tx1"/>
                </a:solidFill>
                <a:latin typeface="+mj-lt"/>
                <a:ea typeface="+mj-ea"/>
                <a:cs typeface="+mj-cs"/>
                <a:sym typeface="Helvetica Neue Light" charset="0"/>
              </a:defRPr>
            </a:lvl1pPr>
            <a:lvl2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2pPr>
            <a:lvl3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3pPr>
            <a:lvl4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4pPr>
            <a:lvl5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5pPr>
            <a:lvl6pPr marL="321440"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6pPr>
            <a:lvl7pPr marL="642882"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7pPr>
            <a:lvl8pPr marL="964323"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8pPr>
            <a:lvl9pPr marL="1285763"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9pPr>
          </a:lstStyle>
          <a:p>
            <a:pPr>
              <a:defRPr/>
            </a:pPr>
            <a:r>
              <a:rPr lang="en-US" dirty="0" smtClean="0"/>
              <a:t>Token-based CLIR</a:t>
            </a:r>
          </a:p>
        </p:txBody>
      </p:sp>
      <p:sp>
        <p:nvSpPr>
          <p:cNvPr id="2" name="Slide Number Placeholder 1"/>
          <p:cNvSpPr>
            <a:spLocks noGrp="1"/>
          </p:cNvSpPr>
          <p:nvPr>
            <p:ph type="sldNum" sz="quarter" idx="4"/>
          </p:nvPr>
        </p:nvSpPr>
        <p:spPr>
          <a:xfrm>
            <a:off x="7010400" y="6356350"/>
            <a:ext cx="2133600" cy="365125"/>
          </a:xfrm>
          <a:prstGeom prst="rect">
            <a:avLst/>
          </a:prstGeom>
        </p:spPr>
        <p:txBody>
          <a:bodyPr lIns="64286" tIns="32143" rIns="64286" bIns="32143"/>
          <a:lstStyle/>
          <a:p>
            <a:fld id="{0A358137-3D84-6645-A1B9-9548E8CF6556}" type="slidenum">
              <a:rPr lang="en-US" smtClean="0"/>
              <a:t>38</a:t>
            </a:fld>
            <a:endParaRPr lang="en-US" dirty="0"/>
          </a:p>
        </p:txBody>
      </p:sp>
      <p:sp>
        <p:nvSpPr>
          <p:cNvPr id="3" name="Rectangle 2"/>
          <p:cNvSpPr/>
          <p:nvPr/>
        </p:nvSpPr>
        <p:spPr>
          <a:xfrm>
            <a:off x="1584793" y="1758033"/>
            <a:ext cx="1466636" cy="495801"/>
          </a:xfrm>
          <a:prstGeom prst="rect">
            <a:avLst/>
          </a:prstGeom>
        </p:spPr>
        <p:txBody>
          <a:bodyPr wrap="none" lIns="64286" tIns="32143" rIns="64286" bIns="32143">
            <a:spAutoFit/>
          </a:bodyPr>
          <a:lstStyle/>
          <a:p>
            <a:pPr>
              <a:defRPr/>
            </a:pPr>
            <a:r>
              <a:rPr lang="en-US" sz="2800" kern="0" dirty="0">
                <a:solidFill>
                  <a:srgbClr val="000000">
                    <a:alpha val="50000"/>
                  </a:srgbClr>
                </a:solidFill>
                <a:latin typeface="Helvetica Neue Light"/>
                <a:ea typeface="ヒラギノ角ゴ ProN W3"/>
                <a:cs typeface="ヒラギノ角ゴ ProN W3"/>
                <a:sym typeface="Helvetica Neue" charset="0"/>
              </a:rPr>
              <a:t>Maternal </a:t>
            </a:r>
            <a:endParaRPr lang="en-US" dirty="0">
              <a:solidFill>
                <a:srgbClr val="000000">
                  <a:alpha val="50000"/>
                </a:srgbClr>
              </a:solidFill>
              <a:latin typeface="Helvetica Neue Light"/>
            </a:endParaRPr>
          </a:p>
        </p:txBody>
      </p:sp>
      <p:sp>
        <p:nvSpPr>
          <p:cNvPr id="4" name="Rectangle 3"/>
          <p:cNvSpPr/>
          <p:nvPr/>
        </p:nvSpPr>
        <p:spPr>
          <a:xfrm>
            <a:off x="3115050" y="1758033"/>
            <a:ext cx="924917" cy="495801"/>
          </a:xfrm>
          <a:prstGeom prst="rect">
            <a:avLst/>
          </a:prstGeom>
        </p:spPr>
        <p:txBody>
          <a:bodyPr wrap="none" lIns="64286" tIns="32143" rIns="64286" bIns="32143">
            <a:spAutoFit/>
          </a:bodyPr>
          <a:lstStyle/>
          <a:p>
            <a:pPr>
              <a:defRPr/>
            </a:pPr>
            <a:r>
              <a:rPr lang="en-US" sz="2800" b="1" kern="0" dirty="0">
                <a:latin typeface="Helvetica Neue Light"/>
                <a:ea typeface="ヒラギノ角ゴ ProN W3"/>
                <a:cs typeface="ヒラギノ角ゴ ProN W3"/>
                <a:sym typeface="Helvetica Neue" charset="0"/>
              </a:rPr>
              <a:t>leave </a:t>
            </a:r>
            <a:endParaRPr lang="en-US" b="1" dirty="0">
              <a:latin typeface="Helvetica Neue Light"/>
            </a:endParaRPr>
          </a:p>
        </p:txBody>
      </p:sp>
      <p:sp>
        <p:nvSpPr>
          <p:cNvPr id="5" name="Rectangle 4"/>
          <p:cNvSpPr/>
          <p:nvPr/>
        </p:nvSpPr>
        <p:spPr>
          <a:xfrm>
            <a:off x="4096268" y="1758033"/>
            <a:ext cx="389073" cy="495801"/>
          </a:xfrm>
          <a:prstGeom prst="rect">
            <a:avLst/>
          </a:prstGeom>
        </p:spPr>
        <p:txBody>
          <a:bodyPr wrap="none" lIns="64286" tIns="32143" rIns="64286" bIns="32143">
            <a:spAutoFit/>
          </a:bodyPr>
          <a:lstStyle/>
          <a:p>
            <a:pPr>
              <a:defRPr/>
            </a:pPr>
            <a:r>
              <a:rPr lang="en-US" sz="2800" kern="0" dirty="0">
                <a:solidFill>
                  <a:srgbClr val="000000">
                    <a:alpha val="50000"/>
                  </a:srgbClr>
                </a:solidFill>
                <a:latin typeface="Helvetica Neue Light"/>
                <a:ea typeface="ヒラギノ角ゴ ProN W3"/>
                <a:cs typeface="ヒラギノ角ゴ ProN W3"/>
                <a:sym typeface="Helvetica Neue" charset="0"/>
              </a:rPr>
              <a:t>in </a:t>
            </a:r>
            <a:endParaRPr lang="en-US" dirty="0">
              <a:solidFill>
                <a:srgbClr val="000000">
                  <a:alpha val="50000"/>
                </a:srgbClr>
              </a:solidFill>
              <a:latin typeface="Helvetica Neue Light"/>
            </a:endParaRPr>
          </a:p>
        </p:txBody>
      </p:sp>
      <p:sp>
        <p:nvSpPr>
          <p:cNvPr id="6" name="Rectangle 5"/>
          <p:cNvSpPr/>
          <p:nvPr/>
        </p:nvSpPr>
        <p:spPr>
          <a:xfrm>
            <a:off x="4501452" y="1758033"/>
            <a:ext cx="1283990" cy="495801"/>
          </a:xfrm>
          <a:prstGeom prst="rect">
            <a:avLst/>
          </a:prstGeom>
        </p:spPr>
        <p:txBody>
          <a:bodyPr wrap="none" lIns="64286" tIns="32143" rIns="64286" bIns="32143">
            <a:spAutoFit/>
          </a:bodyPr>
          <a:lstStyle/>
          <a:p>
            <a:pPr>
              <a:defRPr/>
            </a:pPr>
            <a:r>
              <a:rPr lang="en-US" sz="2800" kern="0" dirty="0">
                <a:solidFill>
                  <a:srgbClr val="000000">
                    <a:alpha val="50000"/>
                  </a:srgbClr>
                </a:solidFill>
                <a:latin typeface="Helvetica Neue Light"/>
                <a:ea typeface="ヒラギノ角ゴ ProN W3"/>
                <a:cs typeface="ヒラギノ角ゴ ProN W3"/>
                <a:sym typeface="Helvetica Neue" charset="0"/>
              </a:rPr>
              <a:t>Europe</a:t>
            </a:r>
            <a:endParaRPr lang="en-US" dirty="0">
              <a:solidFill>
                <a:srgbClr val="000000">
                  <a:alpha val="50000"/>
                </a:srgbClr>
              </a:solidFill>
              <a:latin typeface="Helvetica Neue Light"/>
            </a:endParaRPr>
          </a:p>
        </p:txBody>
      </p:sp>
      <p:sp>
        <p:nvSpPr>
          <p:cNvPr id="10" name="TextBox 9"/>
          <p:cNvSpPr txBox="1"/>
          <p:nvPr/>
        </p:nvSpPr>
        <p:spPr>
          <a:xfrm>
            <a:off x="2242688" y="2278126"/>
            <a:ext cx="4891105" cy="1988517"/>
          </a:xfrm>
          <a:prstGeom prst="rect">
            <a:avLst/>
          </a:prstGeom>
          <a:noFill/>
        </p:spPr>
        <p:txBody>
          <a:bodyPr wrap="none" lIns="64286" tIns="32143" rIns="64286" bIns="32143">
            <a:spAutoFit/>
          </a:bodyPr>
          <a:lstStyle/>
          <a:p>
            <a:pPr marL="522325" indent="-522325">
              <a:buFont typeface="+mj-lt"/>
              <a:buAutoNum type="arabicPeriod"/>
              <a:defRPr/>
            </a:pPr>
            <a:r>
              <a:rPr lang="en-US" sz="2500" i="1" dirty="0">
                <a:latin typeface="Helvetica Neue Light"/>
              </a:rPr>
              <a:t>laisser </a:t>
            </a:r>
            <a:r>
              <a:rPr lang="en-US" sz="2500" dirty="0">
                <a:latin typeface="Helvetica Neue Light"/>
              </a:rPr>
              <a:t>(Eng</a:t>
            </a:r>
            <a:r>
              <a:rPr lang="en-US" sz="2500" i="1" dirty="0">
                <a:latin typeface="Helvetica Neue Light"/>
              </a:rPr>
              <a:t>. forget</a:t>
            </a:r>
            <a:r>
              <a:rPr lang="en-US" sz="2500" dirty="0">
                <a:latin typeface="Helvetica Neue Light"/>
              </a:rPr>
              <a:t>)</a:t>
            </a:r>
            <a:r>
              <a:rPr lang="en-US" sz="2500" i="1" dirty="0">
                <a:latin typeface="Helvetica Neue Light"/>
              </a:rPr>
              <a:t> 		</a:t>
            </a:r>
            <a:r>
              <a:rPr lang="en-US" sz="2500" dirty="0">
                <a:latin typeface="Helvetica Neue Light"/>
                <a:sym typeface="Wingdings"/>
              </a:rPr>
              <a:t> </a:t>
            </a:r>
            <a:r>
              <a:rPr lang="en-US" sz="2500" dirty="0">
                <a:latin typeface="Helvetica Neue Light"/>
              </a:rPr>
              <a:t>49%</a:t>
            </a:r>
          </a:p>
          <a:p>
            <a:pPr marL="522325" indent="-522325">
              <a:buFont typeface="+mj-lt"/>
              <a:buAutoNum type="arabicPeriod"/>
              <a:defRPr/>
            </a:pPr>
            <a:r>
              <a:rPr lang="en-US" sz="2500" i="1" dirty="0">
                <a:latin typeface="Helvetica Neue Light"/>
              </a:rPr>
              <a:t>congé </a:t>
            </a:r>
            <a:r>
              <a:rPr lang="en-US" sz="2500" dirty="0">
                <a:latin typeface="Helvetica Neue Light"/>
              </a:rPr>
              <a:t>(Eng</a:t>
            </a:r>
            <a:r>
              <a:rPr lang="en-US" sz="2500" i="1" dirty="0">
                <a:latin typeface="Helvetica Neue Light"/>
              </a:rPr>
              <a:t>. time off</a:t>
            </a:r>
            <a:r>
              <a:rPr lang="en-US" sz="2500" dirty="0">
                <a:latin typeface="Helvetica Neue Light"/>
              </a:rPr>
              <a:t>) 	</a:t>
            </a:r>
            <a:r>
              <a:rPr lang="en-US" sz="2500" dirty="0">
                <a:latin typeface="Helvetica Neue Light"/>
                <a:sym typeface="Wingdings"/>
              </a:rPr>
              <a:t> </a:t>
            </a:r>
            <a:r>
              <a:rPr lang="en-US" sz="2500" dirty="0">
                <a:latin typeface="Helvetica Neue Light"/>
              </a:rPr>
              <a:t>17%</a:t>
            </a:r>
            <a:endParaRPr lang="en-US" sz="2500" i="1" dirty="0">
              <a:latin typeface="Helvetica Neue Light"/>
            </a:endParaRPr>
          </a:p>
          <a:p>
            <a:pPr marL="522325" indent="-522325">
              <a:buFont typeface="+mj-lt"/>
              <a:buAutoNum type="arabicPeriod"/>
              <a:defRPr/>
            </a:pPr>
            <a:r>
              <a:rPr lang="en-US" sz="2500" i="1" dirty="0">
                <a:latin typeface="Helvetica Neue Light"/>
              </a:rPr>
              <a:t>quitter </a:t>
            </a:r>
            <a:r>
              <a:rPr lang="en-US" sz="2500" dirty="0">
                <a:latin typeface="Helvetica Neue Light"/>
              </a:rPr>
              <a:t>(Eng</a:t>
            </a:r>
            <a:r>
              <a:rPr lang="en-US" sz="2500" i="1" dirty="0">
                <a:latin typeface="Helvetica Neue Light"/>
              </a:rPr>
              <a:t>. quit</a:t>
            </a:r>
            <a:r>
              <a:rPr lang="en-US" sz="2500" dirty="0">
                <a:latin typeface="Helvetica Neue Light"/>
              </a:rPr>
              <a:t>) 		</a:t>
            </a:r>
            <a:r>
              <a:rPr lang="en-US" sz="2500" dirty="0">
                <a:latin typeface="Helvetica Neue Light"/>
                <a:sym typeface="Wingdings"/>
              </a:rPr>
              <a:t> </a:t>
            </a:r>
            <a:r>
              <a:rPr lang="en-US" sz="2500" dirty="0">
                <a:latin typeface="Helvetica Neue Light"/>
              </a:rPr>
              <a:t>9%</a:t>
            </a:r>
            <a:endParaRPr lang="en-US" sz="2500" i="1" dirty="0">
              <a:latin typeface="Helvetica Neue Light"/>
            </a:endParaRPr>
          </a:p>
          <a:p>
            <a:pPr marL="522325" indent="-522325">
              <a:buFont typeface="+mj-lt"/>
              <a:buAutoNum type="arabicPeriod"/>
              <a:defRPr/>
            </a:pPr>
            <a:r>
              <a:rPr lang="en-US" sz="2500" i="1" dirty="0">
                <a:latin typeface="Helvetica Neue Light"/>
              </a:rPr>
              <a:t>partir </a:t>
            </a:r>
            <a:r>
              <a:rPr lang="en-US" sz="2500" dirty="0">
                <a:latin typeface="Helvetica Neue Light"/>
              </a:rPr>
              <a:t>(Eng</a:t>
            </a:r>
            <a:r>
              <a:rPr lang="en-US" sz="2500" i="1" dirty="0">
                <a:latin typeface="Helvetica Neue Light"/>
              </a:rPr>
              <a:t>. disappear</a:t>
            </a:r>
            <a:r>
              <a:rPr lang="en-US" sz="2500" dirty="0">
                <a:latin typeface="Helvetica Neue Light"/>
              </a:rPr>
              <a:t>)</a:t>
            </a:r>
            <a:r>
              <a:rPr lang="en-US" sz="2500" i="1" dirty="0">
                <a:latin typeface="Helvetica Neue Light"/>
              </a:rPr>
              <a:t> 	</a:t>
            </a:r>
            <a:r>
              <a:rPr lang="en-US" sz="2500" dirty="0">
                <a:latin typeface="Helvetica Neue Light"/>
                <a:sym typeface="Wingdings"/>
              </a:rPr>
              <a:t> </a:t>
            </a:r>
            <a:r>
              <a:rPr lang="en-US" sz="2500" dirty="0">
                <a:latin typeface="Helvetica Neue Light"/>
              </a:rPr>
              <a:t>7%</a:t>
            </a:r>
            <a:endParaRPr lang="en-US" sz="2500" i="1" dirty="0">
              <a:latin typeface="Helvetica Neue Light"/>
            </a:endParaRPr>
          </a:p>
          <a:p>
            <a:pPr algn="l">
              <a:defRPr/>
            </a:pPr>
            <a:r>
              <a:rPr lang="en-US" sz="2500" i="1" dirty="0">
                <a:latin typeface="Helvetica Neue Light"/>
              </a:rPr>
              <a:t>	</a:t>
            </a:r>
            <a:r>
              <a:rPr lang="en-US" sz="2500" dirty="0">
                <a:latin typeface="Helvetica Neue Light"/>
              </a:rPr>
              <a:t>…</a:t>
            </a:r>
          </a:p>
        </p:txBody>
      </p:sp>
    </p:spTree>
    <p:extLst>
      <p:ext uri="{BB962C8B-B14F-4D97-AF65-F5344CB8AC3E}">
        <p14:creationId xmlns:p14="http://schemas.microsoft.com/office/powerpoint/2010/main" val="128071899"/>
      </p:ext>
    </p:extLst>
  </p:cSld>
  <p:clrMapOvr>
    <a:masterClrMapping/>
  </p:clrMapOvr>
  <mc:AlternateContent xmlns:mc="http://schemas.openxmlformats.org/markup-compatibility/2006" xmlns:p14="http://schemas.microsoft.com/office/powerpoint/2010/main">
    <mc:Choice Requires="p14">
      <p:transition spd="slow" p14:dur="2000" advTm="37678"/>
    </mc:Choice>
    <mc:Fallback xmlns="">
      <p:transition xmlns:p14="http://schemas.microsoft.com/office/powerpoint/2010/main" spd="slow" advTm="37678"/>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242991" y="2277151"/>
            <a:ext cx="4891105" cy="1988517"/>
          </a:xfrm>
          <a:prstGeom prst="rect">
            <a:avLst/>
          </a:prstGeom>
          <a:noFill/>
        </p:spPr>
        <p:txBody>
          <a:bodyPr wrap="none" lIns="64286" tIns="32143" rIns="64286" bIns="32143">
            <a:spAutoFit/>
          </a:bodyPr>
          <a:lstStyle/>
          <a:p>
            <a:pPr marL="522325" indent="-522325">
              <a:buFont typeface="+mj-lt"/>
              <a:buAutoNum type="arabicPeriod"/>
              <a:defRPr/>
            </a:pPr>
            <a:r>
              <a:rPr lang="en-US" sz="2500" i="1" dirty="0">
                <a:latin typeface="Helvetica Neue Light"/>
              </a:rPr>
              <a:t>laisser </a:t>
            </a:r>
            <a:r>
              <a:rPr lang="en-US" sz="2500" dirty="0">
                <a:latin typeface="Helvetica Neue Light"/>
              </a:rPr>
              <a:t>(Eng</a:t>
            </a:r>
            <a:r>
              <a:rPr lang="en-US" sz="2500" i="1" dirty="0">
                <a:latin typeface="Helvetica Neue Light"/>
              </a:rPr>
              <a:t>. forget</a:t>
            </a:r>
            <a:r>
              <a:rPr lang="en-US" sz="2500" dirty="0">
                <a:latin typeface="Helvetica Neue Light"/>
              </a:rPr>
              <a:t>)</a:t>
            </a:r>
            <a:r>
              <a:rPr lang="en-US" sz="2500" i="1" dirty="0">
                <a:latin typeface="Helvetica Neue Light"/>
              </a:rPr>
              <a:t> 		</a:t>
            </a:r>
            <a:r>
              <a:rPr lang="en-US" sz="2500" dirty="0">
                <a:latin typeface="Helvetica Neue Light"/>
                <a:sym typeface="Wingdings"/>
              </a:rPr>
              <a:t> </a:t>
            </a:r>
            <a:r>
              <a:rPr lang="en-US" sz="2500" dirty="0">
                <a:latin typeface="Helvetica Neue Light"/>
              </a:rPr>
              <a:t>49%</a:t>
            </a:r>
          </a:p>
          <a:p>
            <a:pPr marL="522325" indent="-522325">
              <a:buFont typeface="+mj-lt"/>
              <a:buAutoNum type="arabicPeriod"/>
              <a:defRPr/>
            </a:pPr>
            <a:r>
              <a:rPr lang="en-US" sz="2500" i="1" dirty="0">
                <a:latin typeface="Helvetica Neue Light"/>
              </a:rPr>
              <a:t>congé </a:t>
            </a:r>
            <a:r>
              <a:rPr lang="en-US" sz="2500" dirty="0">
                <a:latin typeface="Helvetica Neue Light"/>
              </a:rPr>
              <a:t>(Eng</a:t>
            </a:r>
            <a:r>
              <a:rPr lang="en-US" sz="2500" i="1" dirty="0">
                <a:latin typeface="Helvetica Neue Light"/>
              </a:rPr>
              <a:t>. time off</a:t>
            </a:r>
            <a:r>
              <a:rPr lang="en-US" sz="2500" dirty="0">
                <a:latin typeface="Helvetica Neue Light"/>
              </a:rPr>
              <a:t>) 	</a:t>
            </a:r>
            <a:r>
              <a:rPr lang="en-US" sz="2500" dirty="0">
                <a:latin typeface="Helvetica Neue Light"/>
                <a:sym typeface="Wingdings"/>
              </a:rPr>
              <a:t> </a:t>
            </a:r>
            <a:r>
              <a:rPr lang="en-US" sz="2500" dirty="0">
                <a:latin typeface="Helvetica Neue Light"/>
              </a:rPr>
              <a:t>17%</a:t>
            </a:r>
            <a:endParaRPr lang="en-US" sz="2500" i="1" dirty="0">
              <a:latin typeface="Helvetica Neue Light"/>
            </a:endParaRPr>
          </a:p>
          <a:p>
            <a:pPr marL="522325" indent="-522325">
              <a:buFont typeface="+mj-lt"/>
              <a:buAutoNum type="arabicPeriod"/>
              <a:defRPr/>
            </a:pPr>
            <a:r>
              <a:rPr lang="en-US" sz="2500" i="1" dirty="0">
                <a:latin typeface="Helvetica Neue Light"/>
              </a:rPr>
              <a:t>quitter </a:t>
            </a:r>
            <a:r>
              <a:rPr lang="en-US" sz="2500" dirty="0">
                <a:latin typeface="Helvetica Neue Light"/>
              </a:rPr>
              <a:t>(Eng</a:t>
            </a:r>
            <a:r>
              <a:rPr lang="en-US" sz="2500" i="1" dirty="0">
                <a:latin typeface="Helvetica Neue Light"/>
              </a:rPr>
              <a:t>. quit</a:t>
            </a:r>
            <a:r>
              <a:rPr lang="en-US" sz="2500" dirty="0">
                <a:latin typeface="Helvetica Neue Light"/>
              </a:rPr>
              <a:t>) 		</a:t>
            </a:r>
            <a:r>
              <a:rPr lang="en-US" sz="2500" dirty="0">
                <a:latin typeface="Helvetica Neue Light"/>
                <a:sym typeface="Wingdings"/>
              </a:rPr>
              <a:t> </a:t>
            </a:r>
            <a:r>
              <a:rPr lang="en-US" sz="2500" dirty="0">
                <a:latin typeface="Helvetica Neue Light"/>
              </a:rPr>
              <a:t>9%</a:t>
            </a:r>
            <a:endParaRPr lang="en-US" sz="2500" i="1" dirty="0">
              <a:latin typeface="Helvetica Neue Light"/>
            </a:endParaRPr>
          </a:p>
          <a:p>
            <a:pPr marL="522325" indent="-522325">
              <a:buFont typeface="+mj-lt"/>
              <a:buAutoNum type="arabicPeriod"/>
              <a:defRPr/>
            </a:pPr>
            <a:r>
              <a:rPr lang="en-US" sz="2500" i="1" dirty="0">
                <a:latin typeface="Helvetica Neue Light"/>
              </a:rPr>
              <a:t>partir </a:t>
            </a:r>
            <a:r>
              <a:rPr lang="en-US" sz="2500" dirty="0">
                <a:latin typeface="Helvetica Neue Light"/>
              </a:rPr>
              <a:t>(Eng</a:t>
            </a:r>
            <a:r>
              <a:rPr lang="en-US" sz="2500" i="1" dirty="0">
                <a:latin typeface="Helvetica Neue Light"/>
              </a:rPr>
              <a:t>. disappear</a:t>
            </a:r>
            <a:r>
              <a:rPr lang="en-US" sz="2500" dirty="0">
                <a:latin typeface="Helvetica Neue Light"/>
              </a:rPr>
              <a:t>)</a:t>
            </a:r>
            <a:r>
              <a:rPr lang="en-US" sz="2500" i="1" dirty="0">
                <a:latin typeface="Helvetica Neue Light"/>
              </a:rPr>
              <a:t> 	</a:t>
            </a:r>
            <a:r>
              <a:rPr lang="en-US" sz="2500" dirty="0">
                <a:latin typeface="Helvetica Neue Light"/>
                <a:sym typeface="Wingdings"/>
              </a:rPr>
              <a:t> </a:t>
            </a:r>
            <a:r>
              <a:rPr lang="en-US" sz="2500" dirty="0">
                <a:latin typeface="Helvetica Neue Light"/>
              </a:rPr>
              <a:t>7%</a:t>
            </a:r>
            <a:endParaRPr lang="en-US" sz="2500" i="1" dirty="0">
              <a:latin typeface="Helvetica Neue Light"/>
            </a:endParaRPr>
          </a:p>
          <a:p>
            <a:pPr algn="l">
              <a:defRPr/>
            </a:pPr>
            <a:r>
              <a:rPr lang="en-US" sz="2500" i="1" dirty="0">
                <a:latin typeface="Helvetica Neue Light"/>
              </a:rPr>
              <a:t>	</a:t>
            </a:r>
            <a:r>
              <a:rPr lang="en-US" sz="2500" dirty="0">
                <a:latin typeface="Helvetica Neue Light"/>
              </a:rPr>
              <a:t>…</a:t>
            </a:r>
          </a:p>
        </p:txBody>
      </p:sp>
      <p:sp>
        <p:nvSpPr>
          <p:cNvPr id="2" name="Slide Number Placeholder 1"/>
          <p:cNvSpPr>
            <a:spLocks noGrp="1"/>
          </p:cNvSpPr>
          <p:nvPr>
            <p:ph type="sldNum" sz="quarter" idx="4"/>
          </p:nvPr>
        </p:nvSpPr>
        <p:spPr>
          <a:xfrm>
            <a:off x="7010400" y="6356350"/>
            <a:ext cx="2133600" cy="365125"/>
          </a:xfrm>
          <a:prstGeom prst="rect">
            <a:avLst/>
          </a:prstGeom>
        </p:spPr>
        <p:txBody>
          <a:bodyPr lIns="64286" tIns="32143" rIns="64286" bIns="32143"/>
          <a:lstStyle/>
          <a:p>
            <a:fld id="{0A358137-3D84-6645-A1B9-9548E8CF6556}" type="slidenum">
              <a:rPr lang="en-US" smtClean="0"/>
              <a:t>39</a:t>
            </a:fld>
            <a:endParaRPr lang="en-US" dirty="0"/>
          </a:p>
        </p:txBody>
      </p:sp>
      <p:sp>
        <p:nvSpPr>
          <p:cNvPr id="22" name="Rectangle 21"/>
          <p:cNvSpPr/>
          <p:nvPr/>
        </p:nvSpPr>
        <p:spPr>
          <a:xfrm>
            <a:off x="1584793" y="1758033"/>
            <a:ext cx="1466636" cy="495801"/>
          </a:xfrm>
          <a:prstGeom prst="rect">
            <a:avLst/>
          </a:prstGeom>
        </p:spPr>
        <p:txBody>
          <a:bodyPr wrap="none" lIns="64286" tIns="32143" rIns="64286" bIns="32143">
            <a:spAutoFit/>
          </a:bodyPr>
          <a:lstStyle/>
          <a:p>
            <a:pPr>
              <a:defRPr/>
            </a:pPr>
            <a:r>
              <a:rPr lang="en-US" sz="2800" kern="0" dirty="0">
                <a:solidFill>
                  <a:schemeClr val="accent2"/>
                </a:solidFill>
                <a:latin typeface="Helvetica Neue Light"/>
                <a:ea typeface="ヒラギノ角ゴ ProN W3"/>
                <a:cs typeface="ヒラギノ角ゴ ProN W3"/>
                <a:sym typeface="Helvetica Neue" charset="0"/>
              </a:rPr>
              <a:t>Maternal </a:t>
            </a:r>
            <a:endParaRPr lang="en-US" dirty="0">
              <a:solidFill>
                <a:schemeClr val="accent2"/>
              </a:solidFill>
              <a:latin typeface="Helvetica Neue Light"/>
            </a:endParaRPr>
          </a:p>
        </p:txBody>
      </p:sp>
      <p:sp>
        <p:nvSpPr>
          <p:cNvPr id="23" name="Rectangle 22"/>
          <p:cNvSpPr/>
          <p:nvPr/>
        </p:nvSpPr>
        <p:spPr>
          <a:xfrm>
            <a:off x="3115050" y="1758033"/>
            <a:ext cx="924917" cy="495801"/>
          </a:xfrm>
          <a:prstGeom prst="rect">
            <a:avLst/>
          </a:prstGeom>
        </p:spPr>
        <p:txBody>
          <a:bodyPr wrap="none" lIns="64286" tIns="32143" rIns="64286" bIns="32143">
            <a:spAutoFit/>
          </a:bodyPr>
          <a:lstStyle/>
          <a:p>
            <a:pPr>
              <a:defRPr/>
            </a:pPr>
            <a:r>
              <a:rPr lang="en-US" sz="2800" b="1" kern="0" dirty="0">
                <a:latin typeface="Helvetica Neue Light"/>
                <a:ea typeface="ヒラギノ角ゴ ProN W3"/>
                <a:cs typeface="ヒラギノ角ゴ ProN W3"/>
                <a:sym typeface="Helvetica Neue" charset="0"/>
              </a:rPr>
              <a:t>leave </a:t>
            </a:r>
            <a:endParaRPr lang="en-US" b="1" dirty="0">
              <a:latin typeface="Helvetica Neue Light"/>
            </a:endParaRPr>
          </a:p>
        </p:txBody>
      </p:sp>
      <p:sp>
        <p:nvSpPr>
          <p:cNvPr id="27" name="Rectangle 26"/>
          <p:cNvSpPr/>
          <p:nvPr/>
        </p:nvSpPr>
        <p:spPr>
          <a:xfrm>
            <a:off x="4096268" y="1758033"/>
            <a:ext cx="389073" cy="495801"/>
          </a:xfrm>
          <a:prstGeom prst="rect">
            <a:avLst/>
          </a:prstGeom>
        </p:spPr>
        <p:txBody>
          <a:bodyPr wrap="none" lIns="64286" tIns="32143" rIns="64286" bIns="32143">
            <a:spAutoFit/>
          </a:bodyPr>
          <a:lstStyle/>
          <a:p>
            <a:pPr>
              <a:defRPr/>
            </a:pPr>
            <a:r>
              <a:rPr lang="en-US" sz="2800" kern="0" dirty="0">
                <a:solidFill>
                  <a:srgbClr val="000000">
                    <a:alpha val="50000"/>
                  </a:srgbClr>
                </a:solidFill>
                <a:latin typeface="Helvetica Neue Light"/>
                <a:ea typeface="ヒラギノ角ゴ ProN W3"/>
                <a:cs typeface="ヒラギノ角ゴ ProN W3"/>
                <a:sym typeface="Helvetica Neue" charset="0"/>
              </a:rPr>
              <a:t>in </a:t>
            </a:r>
            <a:endParaRPr lang="en-US" dirty="0">
              <a:solidFill>
                <a:srgbClr val="000000">
                  <a:alpha val="50000"/>
                </a:srgbClr>
              </a:solidFill>
              <a:latin typeface="Helvetica Neue Light"/>
            </a:endParaRPr>
          </a:p>
        </p:txBody>
      </p:sp>
      <p:sp>
        <p:nvSpPr>
          <p:cNvPr id="28" name="Rectangle 27"/>
          <p:cNvSpPr/>
          <p:nvPr/>
        </p:nvSpPr>
        <p:spPr>
          <a:xfrm>
            <a:off x="4501452" y="1758033"/>
            <a:ext cx="1283990" cy="495801"/>
          </a:xfrm>
          <a:prstGeom prst="rect">
            <a:avLst/>
          </a:prstGeom>
        </p:spPr>
        <p:txBody>
          <a:bodyPr wrap="none" lIns="64286" tIns="32143" rIns="64286" bIns="32143">
            <a:spAutoFit/>
          </a:bodyPr>
          <a:lstStyle/>
          <a:p>
            <a:pPr>
              <a:defRPr/>
            </a:pPr>
            <a:r>
              <a:rPr lang="en-US" sz="2800" kern="0" dirty="0">
                <a:solidFill>
                  <a:srgbClr val="000000">
                    <a:alpha val="50000"/>
                  </a:srgbClr>
                </a:solidFill>
                <a:latin typeface="Helvetica Neue Light"/>
                <a:ea typeface="ヒラギノ角ゴ ProN W3"/>
                <a:cs typeface="ヒラギノ角ゴ ProN W3"/>
                <a:sym typeface="Helvetica Neue" charset="0"/>
              </a:rPr>
              <a:t>Europe</a:t>
            </a:r>
            <a:endParaRPr lang="en-US" dirty="0">
              <a:solidFill>
                <a:srgbClr val="000000">
                  <a:alpha val="50000"/>
                </a:srgbClr>
              </a:solidFill>
              <a:latin typeface="Helvetica Neue Light"/>
            </a:endParaRPr>
          </a:p>
        </p:txBody>
      </p:sp>
      <p:sp>
        <p:nvSpPr>
          <p:cNvPr id="15" name="TextBox 14"/>
          <p:cNvSpPr txBox="1"/>
          <p:nvPr/>
        </p:nvSpPr>
        <p:spPr>
          <a:xfrm>
            <a:off x="2242991" y="2278126"/>
            <a:ext cx="4891105" cy="1988517"/>
          </a:xfrm>
          <a:prstGeom prst="rect">
            <a:avLst/>
          </a:prstGeom>
          <a:noFill/>
        </p:spPr>
        <p:txBody>
          <a:bodyPr wrap="none" lIns="64286" tIns="32143" rIns="64286" bIns="32143">
            <a:spAutoFit/>
          </a:bodyPr>
          <a:lstStyle/>
          <a:p>
            <a:pPr marL="522325" indent="-522325">
              <a:buFont typeface="+mj-lt"/>
              <a:buAutoNum type="arabicPeriod"/>
              <a:defRPr/>
            </a:pPr>
            <a:r>
              <a:rPr lang="en-US" sz="2500" i="1" dirty="0">
                <a:latin typeface="Helvetica Neue Light"/>
              </a:rPr>
              <a:t>laisser </a:t>
            </a:r>
            <a:r>
              <a:rPr lang="en-US" sz="2500" dirty="0">
                <a:latin typeface="Helvetica Neue Light"/>
              </a:rPr>
              <a:t>(Eng</a:t>
            </a:r>
            <a:r>
              <a:rPr lang="en-US" sz="2500" i="1" dirty="0">
                <a:latin typeface="Helvetica Neue Light"/>
              </a:rPr>
              <a:t>. forget</a:t>
            </a:r>
            <a:r>
              <a:rPr lang="en-US" sz="2500" dirty="0">
                <a:latin typeface="Helvetica Neue Light"/>
              </a:rPr>
              <a:t>)</a:t>
            </a:r>
            <a:r>
              <a:rPr lang="en-US" sz="2500" i="1" dirty="0">
                <a:latin typeface="Helvetica Neue Light"/>
              </a:rPr>
              <a:t> 		</a:t>
            </a:r>
            <a:r>
              <a:rPr lang="en-US" sz="2500" dirty="0">
                <a:latin typeface="Helvetica Neue Light"/>
                <a:sym typeface="Wingdings"/>
              </a:rPr>
              <a:t> </a:t>
            </a:r>
            <a:r>
              <a:rPr lang="en-US" sz="2500" dirty="0">
                <a:latin typeface="Helvetica Neue Light"/>
              </a:rPr>
              <a:t>49%</a:t>
            </a:r>
          </a:p>
          <a:p>
            <a:pPr marL="522325" indent="-522325">
              <a:buFont typeface="+mj-lt"/>
              <a:buAutoNum type="arabicPeriod"/>
              <a:defRPr/>
            </a:pPr>
            <a:r>
              <a:rPr lang="en-US" sz="2500" i="1" dirty="0">
                <a:latin typeface="Helvetica Neue Light"/>
              </a:rPr>
              <a:t>congé </a:t>
            </a:r>
            <a:r>
              <a:rPr lang="en-US" sz="2500" dirty="0">
                <a:latin typeface="Helvetica Neue Light"/>
              </a:rPr>
              <a:t>(Eng</a:t>
            </a:r>
            <a:r>
              <a:rPr lang="en-US" sz="2500" i="1" dirty="0">
                <a:latin typeface="Helvetica Neue Light"/>
              </a:rPr>
              <a:t>. time off</a:t>
            </a:r>
            <a:r>
              <a:rPr lang="en-US" sz="2500" dirty="0">
                <a:latin typeface="Helvetica Neue Light"/>
              </a:rPr>
              <a:t>) 	</a:t>
            </a:r>
            <a:r>
              <a:rPr lang="en-US" sz="2500" dirty="0">
                <a:latin typeface="Helvetica Neue Light"/>
                <a:sym typeface="Wingdings"/>
              </a:rPr>
              <a:t> </a:t>
            </a:r>
            <a:r>
              <a:rPr lang="en-US" sz="2500" dirty="0">
                <a:latin typeface="Helvetica Neue Light"/>
              </a:rPr>
              <a:t>17%</a:t>
            </a:r>
            <a:endParaRPr lang="en-US" sz="2500" i="1" dirty="0">
              <a:latin typeface="Helvetica Neue Light"/>
            </a:endParaRPr>
          </a:p>
          <a:p>
            <a:pPr marL="522325" indent="-522325">
              <a:buFont typeface="+mj-lt"/>
              <a:buAutoNum type="arabicPeriod"/>
              <a:defRPr/>
            </a:pPr>
            <a:r>
              <a:rPr lang="en-US" sz="2500" i="1" dirty="0">
                <a:latin typeface="Helvetica Neue Light"/>
              </a:rPr>
              <a:t>quitter </a:t>
            </a:r>
            <a:r>
              <a:rPr lang="en-US" sz="2500" dirty="0">
                <a:latin typeface="Helvetica Neue Light"/>
              </a:rPr>
              <a:t>(Eng</a:t>
            </a:r>
            <a:r>
              <a:rPr lang="en-US" sz="2500" i="1" dirty="0">
                <a:latin typeface="Helvetica Neue Light"/>
              </a:rPr>
              <a:t>. quit</a:t>
            </a:r>
            <a:r>
              <a:rPr lang="en-US" sz="2500" dirty="0">
                <a:latin typeface="Helvetica Neue Light"/>
              </a:rPr>
              <a:t>) 		</a:t>
            </a:r>
            <a:r>
              <a:rPr lang="en-US" sz="2500" dirty="0">
                <a:latin typeface="Helvetica Neue Light"/>
                <a:sym typeface="Wingdings"/>
              </a:rPr>
              <a:t> </a:t>
            </a:r>
            <a:r>
              <a:rPr lang="en-US" sz="2500" dirty="0">
                <a:latin typeface="Helvetica Neue Light"/>
              </a:rPr>
              <a:t>9%</a:t>
            </a:r>
            <a:endParaRPr lang="en-US" sz="2500" i="1" dirty="0">
              <a:latin typeface="Helvetica Neue Light"/>
            </a:endParaRPr>
          </a:p>
          <a:p>
            <a:pPr marL="522325" indent="-522325">
              <a:buFont typeface="+mj-lt"/>
              <a:buAutoNum type="arabicPeriod"/>
              <a:defRPr/>
            </a:pPr>
            <a:r>
              <a:rPr lang="en-US" sz="2500" i="1" dirty="0">
                <a:latin typeface="Helvetica Neue Light"/>
              </a:rPr>
              <a:t>partir </a:t>
            </a:r>
            <a:r>
              <a:rPr lang="en-US" sz="2500" dirty="0">
                <a:latin typeface="Helvetica Neue Light"/>
              </a:rPr>
              <a:t>(Eng</a:t>
            </a:r>
            <a:r>
              <a:rPr lang="en-US" sz="2500" i="1" dirty="0">
                <a:latin typeface="Helvetica Neue Light"/>
              </a:rPr>
              <a:t>. disappear</a:t>
            </a:r>
            <a:r>
              <a:rPr lang="en-US" sz="2500" dirty="0">
                <a:latin typeface="Helvetica Neue Light"/>
              </a:rPr>
              <a:t>)</a:t>
            </a:r>
            <a:r>
              <a:rPr lang="en-US" sz="2500" i="1" dirty="0">
                <a:latin typeface="Helvetica Neue Light"/>
              </a:rPr>
              <a:t> 	</a:t>
            </a:r>
            <a:r>
              <a:rPr lang="en-US" sz="2500" dirty="0">
                <a:latin typeface="Helvetica Neue Light"/>
                <a:sym typeface="Wingdings"/>
              </a:rPr>
              <a:t> </a:t>
            </a:r>
            <a:r>
              <a:rPr lang="en-US" sz="2500" dirty="0">
                <a:latin typeface="Helvetica Neue Light"/>
              </a:rPr>
              <a:t>7%</a:t>
            </a:r>
            <a:endParaRPr lang="en-US" sz="2500" i="1" dirty="0">
              <a:latin typeface="Helvetica Neue Light"/>
            </a:endParaRPr>
          </a:p>
          <a:p>
            <a:pPr algn="l">
              <a:defRPr/>
            </a:pPr>
            <a:r>
              <a:rPr lang="en-US" sz="2500" i="1" dirty="0">
                <a:latin typeface="Helvetica Neue Light"/>
              </a:rPr>
              <a:t>	</a:t>
            </a:r>
            <a:r>
              <a:rPr lang="en-US" sz="2500" dirty="0">
                <a:latin typeface="Helvetica Neue Light"/>
              </a:rPr>
              <a:t>…</a:t>
            </a:r>
          </a:p>
        </p:txBody>
      </p:sp>
      <p:sp>
        <p:nvSpPr>
          <p:cNvPr id="19" name="Rectangle 1"/>
          <p:cNvSpPr txBox="1">
            <a:spLocks noChangeArrowheads="1"/>
          </p:cNvSpPr>
          <p:nvPr/>
        </p:nvSpPr>
        <p:spPr bwMode="auto">
          <a:xfrm>
            <a:off x="395477" y="64586"/>
            <a:ext cx="8340328" cy="982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715" tIns="35715" rIns="35715" bIns="35715" numCol="1" anchor="b" anchorCtr="0" compatLnSpc="1">
            <a:prstTxWarp prst="textNoShape">
              <a:avLst/>
            </a:prstTxWarp>
          </a:bodyPr>
          <a:lstStyle>
            <a:lvl1pPr algn="l" rtl="0" eaLnBrk="1" fontAlgn="base" hangingPunct="1">
              <a:spcBef>
                <a:spcPct val="0"/>
              </a:spcBef>
              <a:spcAft>
                <a:spcPct val="0"/>
              </a:spcAft>
              <a:defRPr sz="4000" b="0">
                <a:solidFill>
                  <a:schemeClr val="tx1"/>
                </a:solidFill>
                <a:latin typeface="+mj-lt"/>
                <a:ea typeface="+mj-ea"/>
                <a:cs typeface="+mj-cs"/>
                <a:sym typeface="Helvetica Neue Light" charset="0"/>
              </a:defRPr>
            </a:lvl1pPr>
            <a:lvl2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2pPr>
            <a:lvl3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3pPr>
            <a:lvl4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4pPr>
            <a:lvl5pPr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5pPr>
            <a:lvl6pPr marL="321440"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6pPr>
            <a:lvl7pPr marL="642882"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7pPr>
            <a:lvl8pPr marL="964323"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8pPr>
            <a:lvl9pPr marL="1285763" algn="l" rtl="0" eaLnBrk="1" fontAlgn="base" hangingPunct="1">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9pPr>
          </a:lstStyle>
          <a:p>
            <a:pPr>
              <a:defRPr/>
            </a:pPr>
            <a:r>
              <a:rPr lang="en-US" dirty="0" smtClean="0"/>
              <a:t>Token-based CLIR</a:t>
            </a:r>
          </a:p>
        </p:txBody>
      </p:sp>
    </p:spTree>
    <p:custDataLst>
      <p:tags r:id="rId1"/>
    </p:custDataLst>
    <p:extLst>
      <p:ext uri="{BB962C8B-B14F-4D97-AF65-F5344CB8AC3E}">
        <p14:creationId xmlns:p14="http://schemas.microsoft.com/office/powerpoint/2010/main" val="2523962824"/>
      </p:ext>
    </p:extLst>
  </p:cSld>
  <p:clrMapOvr>
    <a:masterClrMapping/>
  </p:clrMapOvr>
  <mc:AlternateContent xmlns:mc="http://schemas.openxmlformats.org/markup-compatibility/2006" xmlns:p14="http://schemas.microsoft.com/office/powerpoint/2010/main">
    <mc:Choice Requires="p14">
      <p:transition spd="slow" p14:dur="2000" advTm="41639"/>
    </mc:Choice>
    <mc:Fallback xmlns="">
      <p:transition xmlns:p14="http://schemas.microsoft.com/office/powerpoint/2010/main" spd="slow" advTm="41639"/>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197600" y="1489787"/>
            <a:ext cx="1371600" cy="4917373"/>
          </a:xfrm>
          <a:prstGeom prst="rect">
            <a:avLst/>
          </a:prstGeom>
          <a:solidFill>
            <a:srgbClr val="FFFFFF"/>
          </a:solidFill>
          <a:ln>
            <a:noFill/>
          </a:ln>
          <a:effectLst/>
        </p:spPr>
        <p:style>
          <a:lnRef idx="2">
            <a:schemeClr val="dk1"/>
          </a:lnRef>
          <a:fillRef idx="1">
            <a:schemeClr val="lt1"/>
          </a:fillRef>
          <a:effectRef idx="0">
            <a:schemeClr val="dk1"/>
          </a:effectRef>
          <a:fontRef idx="minor">
            <a:schemeClr val="dk1"/>
          </a:fontRef>
        </p:style>
        <p:txBody>
          <a:bodyPr lIns="91432" tIns="45716" rIns="91432" bIns="45716" rtlCol="0" anchor="ctr"/>
          <a:lstStyle/>
          <a:p>
            <a:pPr algn="ctr"/>
            <a:endParaRPr lang="en-US" sz="1100" dirty="0">
              <a:solidFill>
                <a:srgbClr val="000000"/>
              </a:solidFill>
              <a:latin typeface="Helvetica Neue Light"/>
            </a:endParaRPr>
          </a:p>
        </p:txBody>
      </p:sp>
      <p:sp>
        <p:nvSpPr>
          <p:cNvPr id="31" name="Snip Single Corner Rectangle 30"/>
          <p:cNvSpPr/>
          <p:nvPr/>
        </p:nvSpPr>
        <p:spPr>
          <a:xfrm>
            <a:off x="4934302" y="1608134"/>
            <a:ext cx="3673794" cy="5008565"/>
          </a:xfrm>
          <a:prstGeom prst="snip1Rect">
            <a:avLst/>
          </a:prstGeom>
          <a:effectLst/>
        </p:spPr>
        <p:style>
          <a:lnRef idx="2">
            <a:schemeClr val="dk1"/>
          </a:lnRef>
          <a:fillRef idx="1">
            <a:schemeClr val="lt1"/>
          </a:fillRef>
          <a:effectRef idx="0">
            <a:schemeClr val="dk1"/>
          </a:effectRef>
          <a:fontRef idx="minor">
            <a:schemeClr val="dk1"/>
          </a:fontRef>
        </p:style>
        <p:txBody>
          <a:bodyPr lIns="91432" tIns="45716" rIns="91432" bIns="45716" rtlCol="0" anchor="ctr"/>
          <a:lstStyle/>
          <a:p>
            <a:endParaRPr lang="en-US" sz="1100" dirty="0">
              <a:solidFill>
                <a:srgbClr val="000000"/>
              </a:solidFill>
              <a:latin typeface="Helvetica Neue Light"/>
            </a:endParaRPr>
          </a:p>
        </p:txBody>
      </p:sp>
      <p:sp>
        <p:nvSpPr>
          <p:cNvPr id="29" name="TextBox 28"/>
          <p:cNvSpPr txBox="1"/>
          <p:nvPr/>
        </p:nvSpPr>
        <p:spPr>
          <a:xfrm>
            <a:off x="4972402" y="1673533"/>
            <a:ext cx="3092098" cy="2693037"/>
          </a:xfrm>
          <a:prstGeom prst="rect">
            <a:avLst/>
          </a:prstGeom>
          <a:noFill/>
        </p:spPr>
        <p:txBody>
          <a:bodyPr wrap="square" lIns="91432" tIns="45716" rIns="91432" bIns="45716" rtlCol="0">
            <a:spAutoFit/>
          </a:bodyPr>
          <a:lstStyle/>
          <a:p>
            <a:r>
              <a:rPr lang="en-US" sz="1300" b="1" dirty="0" err="1">
                <a:latin typeface="Helvetica Neue Light"/>
                <a:cs typeface="Helvetica Neue Light"/>
              </a:rPr>
              <a:t>retriev</a:t>
            </a:r>
            <a:r>
              <a:rPr lang="en-US" sz="1300" b="1" dirty="0">
                <a:latin typeface="Helvetica Neue Light"/>
                <a:cs typeface="Helvetica Neue Light"/>
              </a:rPr>
              <a:t> </a:t>
            </a:r>
            <a:r>
              <a:rPr lang="en-US" sz="1300" b="1" dirty="0" err="1">
                <a:latin typeface="Helvetica Neue Light"/>
                <a:cs typeface="Helvetica Neue Light"/>
              </a:rPr>
              <a:t>ir</a:t>
            </a:r>
            <a:r>
              <a:rPr lang="en-US" sz="1300" b="1" dirty="0">
                <a:latin typeface="Helvetica Neue Light"/>
                <a:cs typeface="Helvetica Neue Light"/>
              </a:rPr>
              <a:t> find </a:t>
            </a:r>
            <a:r>
              <a:rPr lang="en-US" sz="1300" b="1" dirty="0" err="1">
                <a:latin typeface="Helvetica Neue Light"/>
                <a:cs typeface="Helvetica Neue Light"/>
              </a:rPr>
              <a:t>materi</a:t>
            </a:r>
            <a:r>
              <a:rPr lang="en-US" sz="1300" b="1" dirty="0">
                <a:latin typeface="Helvetica Neue Light"/>
                <a:cs typeface="Helvetica Neue Light"/>
              </a:rPr>
              <a:t> (usual document </a:t>
            </a:r>
            <a:r>
              <a:rPr lang="en-US" sz="1300" b="1" dirty="0" err="1">
                <a:latin typeface="Helvetica Neue Light"/>
                <a:cs typeface="Helvetica Neue Light"/>
              </a:rPr>
              <a:t>unstructur</a:t>
            </a:r>
            <a:r>
              <a:rPr lang="en-US" sz="1300" b="1" dirty="0">
                <a:latin typeface="Helvetica Neue Light"/>
                <a:cs typeface="Helvetica Neue Light"/>
              </a:rPr>
              <a:t> </a:t>
            </a:r>
            <a:r>
              <a:rPr lang="en-US" sz="1300" b="1" dirty="0" err="1">
                <a:latin typeface="Helvetica Neue Light"/>
                <a:cs typeface="Helvetica Neue Light"/>
              </a:rPr>
              <a:t>natur</a:t>
            </a:r>
            <a:r>
              <a:rPr lang="en-US" sz="1300" b="1" dirty="0">
                <a:latin typeface="Helvetica Neue Light"/>
                <a:cs typeface="Helvetica Neue Light"/>
              </a:rPr>
              <a:t> (usual text </a:t>
            </a:r>
            <a:r>
              <a:rPr lang="en-US" sz="1300" b="1" dirty="0" err="1">
                <a:latin typeface="Helvetica Neue Light"/>
                <a:cs typeface="Helvetica Neue Light"/>
              </a:rPr>
              <a:t>satisfi</a:t>
            </a:r>
            <a:r>
              <a:rPr lang="en-US" sz="1300" b="1" dirty="0">
                <a:latin typeface="Helvetica Neue Light"/>
                <a:cs typeface="Helvetica Neue Light"/>
              </a:rPr>
              <a:t> need </a:t>
            </a:r>
            <a:r>
              <a:rPr lang="en-US" sz="1300" b="1" dirty="0" err="1">
                <a:latin typeface="Helvetica Neue Light"/>
                <a:cs typeface="Helvetica Neue Light"/>
              </a:rPr>
              <a:t>larg</a:t>
            </a:r>
            <a:r>
              <a:rPr lang="en-US" sz="1300" b="1" dirty="0">
                <a:latin typeface="Helvetica Neue Light"/>
                <a:cs typeface="Helvetica Neue Light"/>
              </a:rPr>
              <a:t> collect (usual store </a:t>
            </a:r>
            <a:r>
              <a:rPr lang="en-US" sz="1300" b="1" dirty="0" err="1">
                <a:latin typeface="Helvetica Neue Light"/>
                <a:cs typeface="Helvetica Neue Light"/>
              </a:rPr>
              <a:t>comput</a:t>
            </a:r>
            <a:r>
              <a:rPr lang="en-US" sz="1300" b="1" dirty="0">
                <a:latin typeface="Helvetica Neue Light"/>
                <a:cs typeface="Helvetica Neue Light"/>
              </a:rPr>
              <a:t> work </a:t>
            </a:r>
            <a:r>
              <a:rPr lang="en-US" sz="1300" b="1" dirty="0" err="1">
                <a:latin typeface="Helvetica Neue Light"/>
                <a:cs typeface="Helvetica Neue Light"/>
              </a:rPr>
              <a:t>assum</a:t>
            </a:r>
            <a:r>
              <a:rPr lang="en-US" sz="1300" b="1" dirty="0">
                <a:latin typeface="Helvetica Neue Light"/>
                <a:cs typeface="Helvetica Neue Light"/>
              </a:rPr>
              <a:t> </a:t>
            </a:r>
            <a:r>
              <a:rPr lang="en-US" sz="1300" b="1" dirty="0" err="1">
                <a:latin typeface="Helvetica Neue Light"/>
                <a:cs typeface="Helvetica Neue Light"/>
              </a:rPr>
              <a:t>materi</a:t>
            </a:r>
            <a:r>
              <a:rPr lang="en-US" sz="1300" b="1" dirty="0">
                <a:latin typeface="Helvetica Neue Light"/>
                <a:cs typeface="Helvetica Neue Light"/>
              </a:rPr>
              <a:t> collect document written </a:t>
            </a:r>
            <a:r>
              <a:rPr lang="en-US" sz="1300" b="1" dirty="0" err="1">
                <a:latin typeface="Helvetica Neue Light"/>
                <a:cs typeface="Helvetica Neue Light"/>
              </a:rPr>
              <a:t>natur</a:t>
            </a:r>
            <a:r>
              <a:rPr lang="en-US" sz="1300" b="1" dirty="0">
                <a:latin typeface="Helvetica Neue Light"/>
                <a:cs typeface="Helvetica Neue Light"/>
              </a:rPr>
              <a:t> </a:t>
            </a:r>
            <a:r>
              <a:rPr lang="en-US" sz="1300" b="1" dirty="0" err="1">
                <a:latin typeface="Helvetica Neue Light"/>
                <a:cs typeface="Helvetica Neue Light"/>
              </a:rPr>
              <a:t>languag</a:t>
            </a:r>
            <a:r>
              <a:rPr lang="en-US" sz="1300" b="1" dirty="0">
                <a:latin typeface="Helvetica Neue Light"/>
                <a:cs typeface="Helvetica Neue Light"/>
              </a:rPr>
              <a:t> need form </a:t>
            </a:r>
            <a:r>
              <a:rPr lang="en-US" sz="1300" b="1" dirty="0" err="1">
                <a:latin typeface="Helvetica Neue Light"/>
                <a:cs typeface="Helvetica Neue Light"/>
              </a:rPr>
              <a:t>queri</a:t>
            </a:r>
            <a:r>
              <a:rPr lang="en-US" sz="1300" b="1" dirty="0">
                <a:latin typeface="Helvetica Neue Light"/>
                <a:cs typeface="Helvetica Neue Light"/>
              </a:rPr>
              <a:t> rang word </a:t>
            </a:r>
            <a:r>
              <a:rPr lang="en-US" sz="1300" b="1" dirty="0" err="1">
                <a:latin typeface="Helvetica Neue Light"/>
                <a:cs typeface="Helvetica Neue Light"/>
              </a:rPr>
              <a:t>entir</a:t>
            </a:r>
            <a:r>
              <a:rPr lang="en-US" sz="1300" b="1" dirty="0">
                <a:latin typeface="Helvetica Neue Light"/>
                <a:cs typeface="Helvetica Neue Light"/>
              </a:rPr>
              <a:t> document </a:t>
            </a:r>
            <a:r>
              <a:rPr lang="en-US" sz="1300" b="1" dirty="0" err="1">
                <a:latin typeface="Helvetica Neue Light"/>
                <a:cs typeface="Helvetica Neue Light"/>
              </a:rPr>
              <a:t>typic</a:t>
            </a:r>
            <a:r>
              <a:rPr lang="en-US" sz="1300" b="1" dirty="0">
                <a:latin typeface="Helvetica Neue Light"/>
                <a:cs typeface="Helvetica Neue Light"/>
              </a:rPr>
              <a:t> approach </a:t>
            </a:r>
            <a:r>
              <a:rPr lang="en-US" sz="1300" b="1" dirty="0" err="1">
                <a:latin typeface="Helvetica Neue Light"/>
                <a:cs typeface="Helvetica Neue Light"/>
              </a:rPr>
              <a:t>ir</a:t>
            </a:r>
            <a:r>
              <a:rPr lang="en-US" sz="1300" b="1" dirty="0">
                <a:latin typeface="Helvetica Neue Light"/>
                <a:cs typeface="Helvetica Neue Light"/>
              </a:rPr>
              <a:t> </a:t>
            </a:r>
            <a:r>
              <a:rPr lang="en-US" sz="1300" b="1" dirty="0" err="1">
                <a:latin typeface="Helvetica Neue Light"/>
                <a:cs typeface="Helvetica Neue Light"/>
              </a:rPr>
              <a:t>repres</a:t>
            </a:r>
            <a:r>
              <a:rPr lang="en-US" sz="1300" b="1" dirty="0">
                <a:latin typeface="Helvetica Neue Light"/>
                <a:cs typeface="Helvetica Neue Light"/>
              </a:rPr>
              <a:t> document vector weight term term mean word stem pre-</a:t>
            </a:r>
            <a:r>
              <a:rPr lang="en-US" sz="1300" b="1" dirty="0" err="1">
                <a:latin typeface="Helvetica Neue Light"/>
                <a:cs typeface="Helvetica Neue Light"/>
              </a:rPr>
              <a:t>determin</a:t>
            </a:r>
            <a:r>
              <a:rPr lang="en-US" sz="1300" b="1" dirty="0">
                <a:latin typeface="Helvetica Neue Light"/>
                <a:cs typeface="Helvetica Neue Light"/>
              </a:rPr>
              <a:t> list word .g. `` '' `` '' `` '' may </a:t>
            </a:r>
            <a:r>
              <a:rPr lang="en-US" sz="1300" b="1" dirty="0" err="1">
                <a:latin typeface="Helvetica Neue Light"/>
                <a:cs typeface="Helvetica Neue Light"/>
              </a:rPr>
              <a:t>remov</a:t>
            </a:r>
            <a:r>
              <a:rPr lang="en-US" sz="1300" b="1" dirty="0">
                <a:latin typeface="Helvetica Neue Light"/>
                <a:cs typeface="Helvetica Neue Light"/>
              </a:rPr>
              <a:t> set term found </a:t>
            </a:r>
            <a:r>
              <a:rPr lang="en-US" sz="1300" b="1" dirty="0" err="1">
                <a:latin typeface="Helvetica Neue Light"/>
                <a:cs typeface="Helvetica Neue Light"/>
              </a:rPr>
              <a:t>creat</a:t>
            </a:r>
            <a:r>
              <a:rPr lang="en-US" sz="1300" b="1" dirty="0">
                <a:latin typeface="Helvetica Neue Light"/>
                <a:cs typeface="Helvetica Neue Light"/>
              </a:rPr>
              <a:t> </a:t>
            </a:r>
            <a:r>
              <a:rPr lang="en-US" sz="1300" b="1" dirty="0" err="1">
                <a:latin typeface="Helvetica Neue Light"/>
                <a:cs typeface="Helvetica Neue Light"/>
              </a:rPr>
              <a:t>nois</a:t>
            </a:r>
            <a:r>
              <a:rPr lang="en-US" sz="1300" b="1" dirty="0">
                <a:latin typeface="Helvetica Neue Light"/>
                <a:cs typeface="Helvetica Neue Light"/>
              </a:rPr>
              <a:t> search process document score </a:t>
            </a:r>
            <a:r>
              <a:rPr lang="en-US" sz="1300" b="1" dirty="0" err="1">
                <a:latin typeface="Helvetica Neue Light"/>
                <a:cs typeface="Helvetica Neue Light"/>
              </a:rPr>
              <a:t>relat</a:t>
            </a:r>
            <a:r>
              <a:rPr lang="en-US" sz="1300" b="1" dirty="0">
                <a:latin typeface="Helvetica Neue Light"/>
                <a:cs typeface="Helvetica Neue Light"/>
              </a:rPr>
              <a:t> </a:t>
            </a:r>
            <a:r>
              <a:rPr lang="en-US" sz="1300" b="1" dirty="0" err="1">
                <a:latin typeface="Helvetica Neue Light"/>
                <a:cs typeface="Helvetica Neue Light"/>
              </a:rPr>
              <a:t>queri</a:t>
            </a:r>
            <a:r>
              <a:rPr lang="en-US" sz="1300" b="1" dirty="0">
                <a:latin typeface="Helvetica Neue Light"/>
                <a:cs typeface="Helvetica Neue Light"/>
              </a:rPr>
              <a:t> score </a:t>
            </a:r>
            <a:r>
              <a:rPr lang="en-US" sz="1300" b="1" dirty="0" err="1">
                <a:latin typeface="Helvetica Neue Light"/>
                <a:cs typeface="Helvetica Neue Light"/>
              </a:rPr>
              <a:t>queri</a:t>
            </a:r>
            <a:r>
              <a:rPr lang="en-US" sz="1300" b="1" dirty="0">
                <a:latin typeface="Helvetica Neue Light"/>
                <a:cs typeface="Helvetica Neue Light"/>
              </a:rPr>
              <a:t> term </a:t>
            </a:r>
            <a:r>
              <a:rPr lang="en-US" sz="1300" b="1" dirty="0" err="1">
                <a:latin typeface="Helvetica Neue Light"/>
                <a:cs typeface="Helvetica Neue Light"/>
              </a:rPr>
              <a:t>independ</a:t>
            </a:r>
            <a:r>
              <a:rPr lang="en-US" sz="1300" b="1" dirty="0">
                <a:latin typeface="Helvetica Neue Light"/>
                <a:cs typeface="Helvetica Neue Light"/>
              </a:rPr>
              <a:t> </a:t>
            </a:r>
            <a:r>
              <a:rPr lang="en-US" sz="1300" b="1" dirty="0" err="1">
                <a:latin typeface="Helvetica Neue Light"/>
                <a:cs typeface="Helvetica Neue Light"/>
              </a:rPr>
              <a:t>aggreg</a:t>
            </a:r>
            <a:r>
              <a:rPr lang="en-US" sz="1300" b="1" dirty="0">
                <a:latin typeface="Helvetica Neue Light"/>
                <a:cs typeface="Helvetica Neue Light"/>
              </a:rPr>
              <a:t> term-</a:t>
            </a:r>
            <a:r>
              <a:rPr lang="en-US" sz="1300" b="1" dirty="0" err="1">
                <a:latin typeface="Helvetica Neue Light"/>
                <a:cs typeface="Helvetica Neue Light"/>
              </a:rPr>
              <a:t>docu</a:t>
            </a:r>
            <a:r>
              <a:rPr lang="en-US" sz="1300" b="1" dirty="0">
                <a:latin typeface="Helvetica Neue Light"/>
                <a:cs typeface="Helvetica Neue Light"/>
              </a:rPr>
              <a:t> score </a:t>
            </a:r>
          </a:p>
          <a:p>
            <a:endParaRPr lang="en-US" sz="1300" b="1" dirty="0">
              <a:latin typeface="Helvetica Neue Light"/>
              <a:cs typeface="Helvetica Neue Light"/>
            </a:endParaRPr>
          </a:p>
        </p:txBody>
      </p:sp>
      <p:sp>
        <p:nvSpPr>
          <p:cNvPr id="2" name="Title 1"/>
          <p:cNvSpPr>
            <a:spLocks noGrp="1"/>
          </p:cNvSpPr>
          <p:nvPr>
            <p:ph type="title"/>
          </p:nvPr>
        </p:nvSpPr>
        <p:spPr/>
        <p:txBody>
          <a:bodyPr>
            <a:normAutofit/>
          </a:bodyPr>
          <a:lstStyle/>
          <a:p>
            <a:r>
              <a:rPr lang="en-US" sz="4000" dirty="0"/>
              <a:t>Information Retrieval</a:t>
            </a:r>
          </a:p>
        </p:txBody>
      </p:sp>
      <p:sp>
        <p:nvSpPr>
          <p:cNvPr id="3" name="Slide Number Placeholder 2"/>
          <p:cNvSpPr>
            <a:spLocks noGrp="1"/>
          </p:cNvSpPr>
          <p:nvPr>
            <p:ph type="sldNum" sz="quarter" idx="4"/>
          </p:nvPr>
        </p:nvSpPr>
        <p:spPr>
          <a:xfrm>
            <a:off x="7010400" y="6496050"/>
            <a:ext cx="2133600" cy="365125"/>
          </a:xfrm>
          <a:prstGeom prst="rect">
            <a:avLst/>
          </a:prstGeom>
        </p:spPr>
        <p:txBody>
          <a:bodyPr/>
          <a:lstStyle/>
          <a:p>
            <a:fld id="{F3D397F9-2499-E244-8D41-F28B228DBCAE}" type="slidenum">
              <a:rPr lang="en-US" smtClean="0"/>
              <a:pPr/>
              <a:t>4</a:t>
            </a:fld>
            <a:endParaRPr lang="en-US" dirty="0"/>
          </a:p>
        </p:txBody>
      </p:sp>
      <p:cxnSp>
        <p:nvCxnSpPr>
          <p:cNvPr id="10" name="Straight Arrow Connector 9"/>
          <p:cNvCxnSpPr/>
          <p:nvPr/>
        </p:nvCxnSpPr>
        <p:spPr>
          <a:xfrm>
            <a:off x="4076700" y="3170064"/>
            <a:ext cx="756344"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Vertical Scroll 31"/>
          <p:cNvSpPr/>
          <p:nvPr/>
        </p:nvSpPr>
        <p:spPr>
          <a:xfrm>
            <a:off x="275397" y="1627498"/>
            <a:ext cx="4193236" cy="4989201"/>
          </a:xfrm>
          <a:prstGeom prst="verticalScroll">
            <a:avLst/>
          </a:prstGeom>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endParaRPr lang="en-US" sz="1200" b="1" dirty="0">
              <a:solidFill>
                <a:srgbClr val="000000"/>
              </a:solidFill>
              <a:latin typeface="Helvetica Neue Light"/>
              <a:cs typeface="Helvetica Neue Light"/>
            </a:endParaRPr>
          </a:p>
          <a:p>
            <a:r>
              <a:rPr lang="en-US" sz="1200" b="1" dirty="0">
                <a:solidFill>
                  <a:srgbClr val="000000"/>
                </a:solidFill>
                <a:latin typeface="Helvetica Neue Light"/>
                <a:cs typeface="Helvetica Neue Light"/>
              </a:rPr>
              <a:t>Information retrieval (IR) is finding material (usually documents) of an unstructured nature (usually text) that satisfies an information need from within large collections (usually stored on computers). In our work, we assume that the material is a collection of documents written in natural language, and the information need is provided in the form of a query, ranging from a few words to an entire document. A typical approach in IR is to represent each document as a vector of weighted terms, where a term usually means either a word or its stem.  A pre-determined list of stop words (e.g., ``the'', ``an'', ``my'') may be removed from the set of terms, since they have found to create noise in the search process. Documents are scored, relative to the query, usually by scoring each query term independently and aggregating these term-document scores.</a:t>
            </a:r>
          </a:p>
        </p:txBody>
      </p:sp>
      <p:sp>
        <p:nvSpPr>
          <p:cNvPr id="20" name="TextBox 19"/>
          <p:cNvSpPr txBox="1"/>
          <p:nvPr/>
        </p:nvSpPr>
        <p:spPr>
          <a:xfrm>
            <a:off x="4972402" y="1673532"/>
            <a:ext cx="1378502" cy="4616640"/>
          </a:xfrm>
          <a:prstGeom prst="rect">
            <a:avLst/>
          </a:prstGeom>
          <a:noFill/>
        </p:spPr>
        <p:txBody>
          <a:bodyPr wrap="square" lIns="91432" tIns="45716" rIns="91432" bIns="45716" rtlCol="0">
            <a:spAutoFit/>
          </a:bodyPr>
          <a:lstStyle/>
          <a:p>
            <a:r>
              <a:rPr lang="en-US" sz="1400" b="1" dirty="0">
                <a:latin typeface="Helvetica Neue Light"/>
                <a:cs typeface="Helvetica Neue Light"/>
              </a:rPr>
              <a:t>queri:11.69, </a:t>
            </a:r>
          </a:p>
          <a:p>
            <a:r>
              <a:rPr lang="en-US" sz="1400" b="1" dirty="0">
                <a:latin typeface="Helvetica Neue Light"/>
                <a:cs typeface="Helvetica Neue Light"/>
              </a:rPr>
              <a:t>ir:11.39, </a:t>
            </a:r>
          </a:p>
          <a:p>
            <a:r>
              <a:rPr lang="en-US" sz="1400" b="1" dirty="0">
                <a:latin typeface="Helvetica Neue Light"/>
                <a:cs typeface="Helvetica Neue Light"/>
              </a:rPr>
              <a:t>vector:7.93, </a:t>
            </a:r>
          </a:p>
          <a:p>
            <a:r>
              <a:rPr lang="en-US" sz="1400" b="1" dirty="0">
                <a:latin typeface="Helvetica Neue Light"/>
                <a:cs typeface="Helvetica Neue Light"/>
              </a:rPr>
              <a:t>document:7.09, </a:t>
            </a:r>
          </a:p>
          <a:p>
            <a:r>
              <a:rPr lang="en-US" sz="1400" b="1" dirty="0">
                <a:latin typeface="Helvetica Neue Light"/>
                <a:cs typeface="Helvetica Neue Light"/>
              </a:rPr>
              <a:t>nois:6.92, </a:t>
            </a:r>
          </a:p>
          <a:p>
            <a:r>
              <a:rPr lang="en-US" sz="1400" b="1" dirty="0">
                <a:latin typeface="Helvetica Neue Light"/>
                <a:cs typeface="Helvetica Neue Light"/>
              </a:rPr>
              <a:t>stem:6.56, </a:t>
            </a:r>
          </a:p>
          <a:p>
            <a:r>
              <a:rPr lang="en-US" sz="1400" b="1" dirty="0">
                <a:latin typeface="Helvetica Neue Light"/>
                <a:cs typeface="Helvetica Neue Light"/>
              </a:rPr>
              <a:t>score:5.68, </a:t>
            </a:r>
          </a:p>
          <a:p>
            <a:r>
              <a:rPr lang="en-US" sz="1400" b="1" dirty="0">
                <a:latin typeface="Helvetica Neue Light"/>
                <a:cs typeface="Helvetica Neue Light"/>
              </a:rPr>
              <a:t>weight:5.67, </a:t>
            </a:r>
          </a:p>
          <a:p>
            <a:r>
              <a:rPr lang="en-US" sz="1400" b="1" dirty="0">
                <a:latin typeface="Helvetica Neue Light"/>
                <a:cs typeface="Helvetica Neue Light"/>
              </a:rPr>
              <a:t>word:5.46, </a:t>
            </a:r>
          </a:p>
          <a:p>
            <a:r>
              <a:rPr lang="en-US" sz="1400" b="1" dirty="0">
                <a:latin typeface="Helvetica Neue Light"/>
                <a:cs typeface="Helvetica Neue Light"/>
              </a:rPr>
              <a:t>materi:5.42, </a:t>
            </a:r>
          </a:p>
          <a:p>
            <a:r>
              <a:rPr lang="en-US" sz="1400" b="1" dirty="0">
                <a:latin typeface="Helvetica Neue Light"/>
                <a:cs typeface="Helvetica Neue Light"/>
              </a:rPr>
              <a:t>search:5.06, </a:t>
            </a:r>
          </a:p>
          <a:p>
            <a:r>
              <a:rPr lang="en-US" sz="1400" b="1" dirty="0">
                <a:latin typeface="Helvetica Neue Light"/>
                <a:cs typeface="Helvetica Neue Light"/>
              </a:rPr>
              <a:t>term:5.03, </a:t>
            </a:r>
          </a:p>
          <a:p>
            <a:r>
              <a:rPr lang="en-US" sz="1400" b="1" dirty="0">
                <a:latin typeface="Helvetica Neue Light"/>
                <a:cs typeface="Helvetica Neue Light"/>
              </a:rPr>
              <a:t>text:4.87, </a:t>
            </a:r>
          </a:p>
          <a:p>
            <a:r>
              <a:rPr lang="en-US" sz="1400" b="1" dirty="0">
                <a:latin typeface="Helvetica Neue Light"/>
                <a:cs typeface="Helvetica Neue Light"/>
              </a:rPr>
              <a:t>comput:4.73, </a:t>
            </a:r>
          </a:p>
          <a:p>
            <a:r>
              <a:rPr lang="en-US" sz="1400" b="1" dirty="0">
                <a:latin typeface="Helvetica Neue Light"/>
                <a:cs typeface="Helvetica Neue Light"/>
              </a:rPr>
              <a:t>need:4.61, </a:t>
            </a:r>
          </a:p>
          <a:p>
            <a:r>
              <a:rPr lang="en-US" sz="1400" b="1" dirty="0">
                <a:latin typeface="Helvetica Neue Light"/>
                <a:cs typeface="Helvetica Neue Light"/>
              </a:rPr>
              <a:t>collect:4.48, </a:t>
            </a:r>
          </a:p>
          <a:p>
            <a:r>
              <a:rPr lang="en-US" sz="1400" b="1" dirty="0">
                <a:latin typeface="Helvetica Neue Light"/>
                <a:cs typeface="Helvetica Neue Light"/>
              </a:rPr>
              <a:t>natur:4.36, </a:t>
            </a:r>
          </a:p>
          <a:p>
            <a:r>
              <a:rPr lang="en-US" sz="1400" b="1" dirty="0">
                <a:latin typeface="Helvetica Neue Light"/>
                <a:cs typeface="Helvetica Neue Light"/>
              </a:rPr>
              <a:t>languag:4.12, </a:t>
            </a:r>
          </a:p>
          <a:p>
            <a:r>
              <a:rPr lang="en-US" sz="1400" b="1" dirty="0">
                <a:latin typeface="Helvetica Neue Light"/>
                <a:cs typeface="Helvetica Neue Light"/>
              </a:rPr>
              <a:t>find:3.92, </a:t>
            </a:r>
          </a:p>
          <a:p>
            <a:r>
              <a:rPr lang="en-US" sz="1400" b="1" dirty="0">
                <a:latin typeface="Helvetica Neue Light"/>
                <a:cs typeface="Helvetica Neue Light"/>
              </a:rPr>
              <a:t>repres:3.58</a:t>
            </a:r>
          </a:p>
        </p:txBody>
      </p:sp>
      <p:pic>
        <p:nvPicPr>
          <p:cNvPr id="9" name="Picture 8"/>
          <p:cNvPicPr>
            <a:picLocks noChangeAspect="1"/>
          </p:cNvPicPr>
          <p:nvPr/>
        </p:nvPicPr>
        <p:blipFill>
          <a:blip r:embed="rId4"/>
          <a:stretch>
            <a:fillRect/>
          </a:stretch>
        </p:blipFill>
        <p:spPr>
          <a:xfrm>
            <a:off x="4959702" y="1654041"/>
            <a:ext cx="2495198" cy="4892818"/>
          </a:xfrm>
          <a:prstGeom prst="rect">
            <a:avLst/>
          </a:prstGeom>
        </p:spPr>
      </p:pic>
      <p:sp>
        <p:nvSpPr>
          <p:cNvPr id="5" name="Rectangle 4"/>
          <p:cNvSpPr/>
          <p:nvPr/>
        </p:nvSpPr>
        <p:spPr>
          <a:xfrm>
            <a:off x="6108859" y="1648060"/>
            <a:ext cx="1866900" cy="4898800"/>
          </a:xfrm>
          <a:prstGeom prst="rect">
            <a:avLst/>
          </a:prstGeom>
          <a:ln>
            <a:noFill/>
          </a:ln>
          <a:effectLst/>
        </p:spPr>
        <p:style>
          <a:lnRef idx="2">
            <a:schemeClr val="dk1"/>
          </a:lnRef>
          <a:fillRef idx="1">
            <a:schemeClr val="lt1"/>
          </a:fillRef>
          <a:effectRef idx="0">
            <a:schemeClr val="dk1"/>
          </a:effectRef>
          <a:fontRef idx="minor">
            <a:schemeClr val="dk1"/>
          </a:fontRef>
        </p:style>
        <p:txBody>
          <a:bodyPr lIns="91432" tIns="45716" rIns="91432" bIns="45716" rtlCol="0" anchor="ctr"/>
          <a:lstStyle/>
          <a:p>
            <a:pPr algn="ctr"/>
            <a:endParaRPr lang="en-US" sz="1100" dirty="0">
              <a:solidFill>
                <a:srgbClr val="000000"/>
              </a:solidFill>
              <a:latin typeface="Helvetica Neue Light"/>
            </a:endParaRPr>
          </a:p>
        </p:txBody>
      </p:sp>
      <p:sp>
        <p:nvSpPr>
          <p:cNvPr id="4" name="Rectangle 3"/>
          <p:cNvSpPr/>
          <p:nvPr/>
        </p:nvSpPr>
        <p:spPr>
          <a:xfrm>
            <a:off x="6070600" y="2686888"/>
            <a:ext cx="2590800" cy="1600430"/>
          </a:xfrm>
          <a:prstGeom prst="rect">
            <a:avLst/>
          </a:prstGeom>
        </p:spPr>
        <p:txBody>
          <a:bodyPr wrap="square" lIns="91432" tIns="45716" rIns="91432" bIns="45716">
            <a:spAutoFit/>
          </a:bodyPr>
          <a:lstStyle/>
          <a:p>
            <a:endParaRPr lang="en-US" sz="1400" b="1" dirty="0">
              <a:latin typeface="Helvetica Neue Light"/>
              <a:cs typeface="Helvetica Neue Light"/>
            </a:endParaRPr>
          </a:p>
          <a:p>
            <a:endParaRPr lang="en-US" sz="1400" b="1" dirty="0">
              <a:latin typeface="Helvetica Neue Light"/>
              <a:cs typeface="Helvetica Neue Light"/>
            </a:endParaRPr>
          </a:p>
          <a:p>
            <a:endParaRPr lang="en-US" sz="1400" b="1" dirty="0">
              <a:latin typeface="Helvetica Neue Light"/>
              <a:cs typeface="Helvetica Neue Light"/>
            </a:endParaRPr>
          </a:p>
          <a:p>
            <a:endParaRPr lang="en-US" sz="1400" b="1" dirty="0">
              <a:latin typeface="Helvetica Neue Light"/>
              <a:cs typeface="Helvetica Neue Light"/>
            </a:endParaRPr>
          </a:p>
          <a:p>
            <a:endParaRPr lang="en-US" sz="1400" b="1" dirty="0">
              <a:latin typeface="Helvetica Neue Light"/>
              <a:cs typeface="Helvetica Neue Light"/>
            </a:endParaRPr>
          </a:p>
          <a:p>
            <a:endParaRPr lang="en-US" sz="1400" b="1" dirty="0">
              <a:latin typeface="Helvetica Neue Light"/>
              <a:cs typeface="Helvetica Neue Light"/>
            </a:endParaRPr>
          </a:p>
          <a:p>
            <a:endParaRPr lang="en-US" sz="1400" b="1" dirty="0">
              <a:latin typeface="Helvetica Neue Light"/>
              <a:cs typeface="Helvetica Neue Light"/>
            </a:endParaRPr>
          </a:p>
        </p:txBody>
      </p:sp>
    </p:spTree>
    <p:custDataLst>
      <p:tags r:id="rId1"/>
    </p:custDataLst>
    <p:extLst>
      <p:ext uri="{BB962C8B-B14F-4D97-AF65-F5344CB8AC3E}">
        <p14:creationId xmlns:p14="http://schemas.microsoft.com/office/powerpoint/2010/main" val="2973477006"/>
      </p:ext>
    </p:extLst>
  </p:cSld>
  <p:clrMapOvr>
    <a:masterClrMapping/>
  </p:clrMapOvr>
  <mc:AlternateContent xmlns:mc="http://schemas.openxmlformats.org/markup-compatibility/2006" xmlns:p14="http://schemas.microsoft.com/office/powerpoint/2010/main">
    <mc:Choice Requires="p14">
      <p:transition spd="slow" p14:dur="2000" advTm="339"/>
    </mc:Choice>
    <mc:Fallback xmlns="">
      <p:transition xmlns:p14="http://schemas.microsoft.com/office/powerpoint/2010/main" spd="slow" advTm="33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29"/>
                                        </p:tgtEl>
                                        <p:attrNameLst>
                                          <p:attrName>style.visibility</p:attrName>
                                        </p:attrNameLst>
                                      </p:cBhvr>
                                      <p:to>
                                        <p:strVal val="hidden"/>
                                      </p:to>
                                    </p:set>
                                  </p:childTnLst>
                                </p:cTn>
                              </p:par>
                              <p:par>
                                <p:cTn id="21" presetID="1" presetClass="entr" presetSubtype="0" fill="hold" grpId="0" nodeType="withEffect" nodePh="1">
                                  <p:stCondLst>
                                    <p:cond delay="0"/>
                                  </p:stCondLst>
                                  <p:endCondLst>
                                    <p:cond evt="begin" delay="0">
                                      <p:tn val="21"/>
                                    </p:cond>
                                  </p:end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nodePh="1">
                                  <p:stCondLst>
                                    <p:cond delay="0"/>
                                  </p:stCondLst>
                                  <p:endCondLst>
                                    <p:cond evt="begin" delay="0">
                                      <p:tn val="25"/>
                                    </p:cond>
                                  </p:endCondLst>
                                  <p:childTnLst>
                                    <p:set>
                                      <p:cBhvr>
                                        <p:cTn id="26" dur="1" fill="hold">
                                          <p:stCondLst>
                                            <p:cond delay="0"/>
                                          </p:stCondLst>
                                        </p:cTn>
                                        <p:tgtEl>
                                          <p:spTgt spid="4"/>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9" grpId="0"/>
      <p:bldP spid="29" grpId="1"/>
      <p:bldP spid="20" grpId="0"/>
      <p:bldP spid="5" grpId="0" animBg="1"/>
      <p:bldP spid="5" grpId="1" animBg="1"/>
      <p:bldP spid="4" grpId="0"/>
      <p:bldP spid="4"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242991" y="2277151"/>
            <a:ext cx="4891105" cy="1988517"/>
          </a:xfrm>
          <a:prstGeom prst="rect">
            <a:avLst/>
          </a:prstGeom>
          <a:noFill/>
        </p:spPr>
        <p:txBody>
          <a:bodyPr wrap="none" lIns="64286" tIns="32143" rIns="64286" bIns="32143">
            <a:spAutoFit/>
          </a:bodyPr>
          <a:lstStyle/>
          <a:p>
            <a:pPr marL="522325" indent="-522325">
              <a:buFont typeface="+mj-lt"/>
              <a:buAutoNum type="arabicPeriod"/>
              <a:defRPr/>
            </a:pPr>
            <a:r>
              <a:rPr lang="en-US" sz="2500" i="1" dirty="0">
                <a:latin typeface="Helvetica Neue Light"/>
              </a:rPr>
              <a:t>laisser </a:t>
            </a:r>
            <a:r>
              <a:rPr lang="en-US" sz="2500" dirty="0">
                <a:latin typeface="Helvetica Neue Light"/>
              </a:rPr>
              <a:t>(Eng</a:t>
            </a:r>
            <a:r>
              <a:rPr lang="en-US" sz="2500" i="1" dirty="0">
                <a:latin typeface="Helvetica Neue Light"/>
              </a:rPr>
              <a:t>. forget</a:t>
            </a:r>
            <a:r>
              <a:rPr lang="en-US" sz="2500" dirty="0">
                <a:latin typeface="Helvetica Neue Light"/>
              </a:rPr>
              <a:t>)</a:t>
            </a:r>
            <a:r>
              <a:rPr lang="en-US" sz="2500" i="1" dirty="0">
                <a:latin typeface="Helvetica Neue Light"/>
              </a:rPr>
              <a:t> 		</a:t>
            </a:r>
            <a:r>
              <a:rPr lang="en-US" sz="2500" dirty="0">
                <a:latin typeface="Helvetica Neue Light"/>
                <a:sym typeface="Wingdings"/>
              </a:rPr>
              <a:t> </a:t>
            </a:r>
            <a:r>
              <a:rPr lang="en-US" sz="2500" dirty="0">
                <a:latin typeface="Helvetica Neue Light"/>
              </a:rPr>
              <a:t>49%</a:t>
            </a:r>
          </a:p>
          <a:p>
            <a:pPr marL="522325" indent="-522325">
              <a:buFont typeface="+mj-lt"/>
              <a:buAutoNum type="arabicPeriod"/>
              <a:defRPr/>
            </a:pPr>
            <a:r>
              <a:rPr lang="en-US" sz="2500" i="1" dirty="0">
                <a:latin typeface="Helvetica Neue Light"/>
              </a:rPr>
              <a:t>congé </a:t>
            </a:r>
            <a:r>
              <a:rPr lang="en-US" sz="2500" dirty="0">
                <a:latin typeface="Helvetica Neue Light"/>
              </a:rPr>
              <a:t>(Eng</a:t>
            </a:r>
            <a:r>
              <a:rPr lang="en-US" sz="2500" i="1" dirty="0">
                <a:latin typeface="Helvetica Neue Light"/>
              </a:rPr>
              <a:t>. time off</a:t>
            </a:r>
            <a:r>
              <a:rPr lang="en-US" sz="2500" dirty="0">
                <a:latin typeface="Helvetica Neue Light"/>
              </a:rPr>
              <a:t>) 	</a:t>
            </a:r>
            <a:r>
              <a:rPr lang="en-US" sz="2500" dirty="0">
                <a:latin typeface="Helvetica Neue Light"/>
                <a:sym typeface="Wingdings"/>
              </a:rPr>
              <a:t> </a:t>
            </a:r>
            <a:r>
              <a:rPr lang="en-US" sz="2500" dirty="0">
                <a:latin typeface="Helvetica Neue Light"/>
              </a:rPr>
              <a:t>17%</a:t>
            </a:r>
            <a:endParaRPr lang="en-US" sz="2500" i="1" dirty="0">
              <a:latin typeface="Helvetica Neue Light"/>
            </a:endParaRPr>
          </a:p>
          <a:p>
            <a:pPr marL="522325" indent="-522325">
              <a:buFont typeface="+mj-lt"/>
              <a:buAutoNum type="arabicPeriod"/>
              <a:defRPr/>
            </a:pPr>
            <a:r>
              <a:rPr lang="en-US" sz="2500" i="1" dirty="0">
                <a:latin typeface="Helvetica Neue Light"/>
              </a:rPr>
              <a:t>quitter </a:t>
            </a:r>
            <a:r>
              <a:rPr lang="en-US" sz="2500" dirty="0">
                <a:latin typeface="Helvetica Neue Light"/>
              </a:rPr>
              <a:t>(Eng</a:t>
            </a:r>
            <a:r>
              <a:rPr lang="en-US" sz="2500" i="1" dirty="0">
                <a:latin typeface="Helvetica Neue Light"/>
              </a:rPr>
              <a:t>. quit</a:t>
            </a:r>
            <a:r>
              <a:rPr lang="en-US" sz="2500" dirty="0">
                <a:latin typeface="Helvetica Neue Light"/>
              </a:rPr>
              <a:t>) 		</a:t>
            </a:r>
            <a:r>
              <a:rPr lang="en-US" sz="2500" dirty="0">
                <a:latin typeface="Helvetica Neue Light"/>
                <a:sym typeface="Wingdings"/>
              </a:rPr>
              <a:t> </a:t>
            </a:r>
            <a:r>
              <a:rPr lang="en-US" sz="2500" dirty="0">
                <a:latin typeface="Helvetica Neue Light"/>
              </a:rPr>
              <a:t>9%</a:t>
            </a:r>
            <a:endParaRPr lang="en-US" sz="2500" i="1" dirty="0">
              <a:latin typeface="Helvetica Neue Light"/>
            </a:endParaRPr>
          </a:p>
          <a:p>
            <a:pPr marL="522325" indent="-522325">
              <a:buFont typeface="+mj-lt"/>
              <a:buAutoNum type="arabicPeriod"/>
              <a:defRPr/>
            </a:pPr>
            <a:r>
              <a:rPr lang="en-US" sz="2500" i="1" dirty="0">
                <a:latin typeface="Helvetica Neue Light"/>
              </a:rPr>
              <a:t>partir </a:t>
            </a:r>
            <a:r>
              <a:rPr lang="en-US" sz="2500" dirty="0">
                <a:latin typeface="Helvetica Neue Light"/>
              </a:rPr>
              <a:t>(Eng</a:t>
            </a:r>
            <a:r>
              <a:rPr lang="en-US" sz="2500" i="1" dirty="0">
                <a:latin typeface="Helvetica Neue Light"/>
              </a:rPr>
              <a:t>. disappear</a:t>
            </a:r>
            <a:r>
              <a:rPr lang="en-US" sz="2500" dirty="0">
                <a:latin typeface="Helvetica Neue Light"/>
              </a:rPr>
              <a:t>)</a:t>
            </a:r>
            <a:r>
              <a:rPr lang="en-US" sz="2500" i="1" dirty="0">
                <a:latin typeface="Helvetica Neue Light"/>
              </a:rPr>
              <a:t> 	</a:t>
            </a:r>
            <a:r>
              <a:rPr lang="en-US" sz="2500" dirty="0">
                <a:latin typeface="Helvetica Neue Light"/>
                <a:sym typeface="Wingdings"/>
              </a:rPr>
              <a:t> </a:t>
            </a:r>
            <a:r>
              <a:rPr lang="en-US" sz="2500" dirty="0">
                <a:latin typeface="Helvetica Neue Light"/>
              </a:rPr>
              <a:t>7%</a:t>
            </a:r>
            <a:endParaRPr lang="en-US" sz="2500" i="1" dirty="0">
              <a:latin typeface="Helvetica Neue Light"/>
            </a:endParaRPr>
          </a:p>
          <a:p>
            <a:pPr algn="l">
              <a:defRPr/>
            </a:pPr>
            <a:r>
              <a:rPr lang="en-US" sz="2500" i="1" dirty="0">
                <a:latin typeface="Helvetica Neue Light"/>
              </a:rPr>
              <a:t>	</a:t>
            </a:r>
            <a:r>
              <a:rPr lang="en-US" sz="2500" dirty="0">
                <a:latin typeface="Helvetica Neue Light"/>
              </a:rPr>
              <a:t>…</a:t>
            </a:r>
          </a:p>
        </p:txBody>
      </p:sp>
      <p:sp>
        <p:nvSpPr>
          <p:cNvPr id="24577" name="Rectangle 1"/>
          <p:cNvSpPr>
            <a:spLocks noGrp="1" noChangeArrowheads="1"/>
          </p:cNvSpPr>
          <p:nvPr>
            <p:ph type="title"/>
          </p:nvPr>
        </p:nvSpPr>
        <p:spPr/>
        <p:txBody>
          <a:bodyPr/>
          <a:lstStyle/>
          <a:p>
            <a:pPr eaLnBrk="1" hangingPunct="1">
              <a:defRPr/>
            </a:pPr>
            <a:r>
              <a:rPr lang="en-US" dirty="0" smtClean="0"/>
              <a:t>Context-Sensitive CLIR</a:t>
            </a:r>
          </a:p>
        </p:txBody>
      </p:sp>
      <p:sp>
        <p:nvSpPr>
          <p:cNvPr id="2" name="Slide Number Placeholder 1"/>
          <p:cNvSpPr>
            <a:spLocks noGrp="1"/>
          </p:cNvSpPr>
          <p:nvPr>
            <p:ph type="sldNum" sz="quarter" idx="4"/>
          </p:nvPr>
        </p:nvSpPr>
        <p:spPr>
          <a:xfrm>
            <a:off x="7010400" y="6356350"/>
            <a:ext cx="2133600" cy="365125"/>
          </a:xfrm>
          <a:prstGeom prst="rect">
            <a:avLst/>
          </a:prstGeom>
        </p:spPr>
        <p:txBody>
          <a:bodyPr lIns="64286" tIns="32143" rIns="64286" bIns="32143"/>
          <a:lstStyle/>
          <a:p>
            <a:fld id="{0A358137-3D84-6645-A1B9-9548E8CF6556}" type="slidenum">
              <a:rPr lang="en-US" smtClean="0"/>
              <a:t>40</a:t>
            </a:fld>
            <a:endParaRPr lang="en-US" dirty="0"/>
          </a:p>
        </p:txBody>
      </p:sp>
      <p:cxnSp>
        <p:nvCxnSpPr>
          <p:cNvPr id="8" name="Elbow Connector 7"/>
          <p:cNvCxnSpPr/>
          <p:nvPr/>
        </p:nvCxnSpPr>
        <p:spPr bwMode="auto">
          <a:xfrm rot="16200000" flipH="1">
            <a:off x="1724094" y="2378349"/>
            <a:ext cx="657448" cy="429742"/>
          </a:xfrm>
          <a:prstGeom prst="bentConnector3">
            <a:avLst>
              <a:gd name="adj1" fmla="val 99384"/>
            </a:avLst>
          </a:prstGeom>
          <a:solidFill>
            <a:srgbClr val="BFBFBF"/>
          </a:solidFill>
          <a:ln w="38100" cap="flat" cmpd="sng" algn="ctr">
            <a:solidFill>
              <a:schemeClr val="accent2"/>
            </a:solidFill>
            <a:prstDash val="solid"/>
            <a:round/>
            <a:headEnd type="none" w="med" len="med"/>
            <a:tailEnd type="arrow"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 name="TextBox 6"/>
          <p:cNvSpPr txBox="1"/>
          <p:nvPr/>
        </p:nvSpPr>
        <p:spPr>
          <a:xfrm>
            <a:off x="1584793" y="4897408"/>
            <a:ext cx="5299789" cy="434246"/>
          </a:xfrm>
          <a:prstGeom prst="rect">
            <a:avLst/>
          </a:prstGeom>
          <a:noFill/>
        </p:spPr>
        <p:txBody>
          <a:bodyPr wrap="none" lIns="64286" tIns="32143" rIns="64286" bIns="32143" rtlCol="0">
            <a:spAutoFit/>
          </a:bodyPr>
          <a:lstStyle/>
          <a:p>
            <a:r>
              <a:rPr lang="en-US" sz="2400" b="1" dirty="0" smtClean="0">
                <a:latin typeface="Helvetica Neue Light"/>
              </a:rPr>
              <a:t>This talk: MT for </a:t>
            </a:r>
            <a:r>
              <a:rPr lang="en-US" sz="2400" b="1" i="1" dirty="0" smtClean="0">
                <a:latin typeface="Helvetica Neue Light"/>
              </a:rPr>
              <a:t>context-sensitive</a:t>
            </a:r>
            <a:r>
              <a:rPr lang="en-US" sz="2400" b="1" dirty="0" smtClean="0">
                <a:latin typeface="Helvetica Neue Light"/>
              </a:rPr>
              <a:t> CLIR</a:t>
            </a:r>
            <a:endParaRPr lang="en-US" sz="2400" b="1" dirty="0">
              <a:latin typeface="Helvetica Neue Light"/>
            </a:endParaRPr>
          </a:p>
        </p:txBody>
      </p:sp>
      <p:sp>
        <p:nvSpPr>
          <p:cNvPr id="22" name="Rectangle 21"/>
          <p:cNvSpPr/>
          <p:nvPr/>
        </p:nvSpPr>
        <p:spPr>
          <a:xfrm>
            <a:off x="1584793" y="1758033"/>
            <a:ext cx="1466636" cy="495801"/>
          </a:xfrm>
          <a:prstGeom prst="rect">
            <a:avLst/>
          </a:prstGeom>
        </p:spPr>
        <p:txBody>
          <a:bodyPr wrap="none" lIns="64286" tIns="32143" rIns="64286" bIns="32143">
            <a:spAutoFit/>
          </a:bodyPr>
          <a:lstStyle/>
          <a:p>
            <a:pPr>
              <a:defRPr/>
            </a:pPr>
            <a:r>
              <a:rPr lang="en-US" sz="2800" kern="0" dirty="0">
                <a:solidFill>
                  <a:schemeClr val="accent2"/>
                </a:solidFill>
                <a:latin typeface="Helvetica Neue Light"/>
                <a:ea typeface="ヒラギノ角ゴ ProN W3"/>
                <a:cs typeface="ヒラギノ角ゴ ProN W3"/>
                <a:sym typeface="Helvetica Neue" charset="0"/>
              </a:rPr>
              <a:t>Maternal </a:t>
            </a:r>
            <a:endParaRPr lang="en-US" dirty="0">
              <a:solidFill>
                <a:schemeClr val="accent2"/>
              </a:solidFill>
              <a:latin typeface="Helvetica Neue Light"/>
            </a:endParaRPr>
          </a:p>
        </p:txBody>
      </p:sp>
      <p:sp>
        <p:nvSpPr>
          <p:cNvPr id="23" name="Rectangle 22"/>
          <p:cNvSpPr/>
          <p:nvPr/>
        </p:nvSpPr>
        <p:spPr>
          <a:xfrm>
            <a:off x="3115050" y="1758033"/>
            <a:ext cx="924917" cy="495801"/>
          </a:xfrm>
          <a:prstGeom prst="rect">
            <a:avLst/>
          </a:prstGeom>
        </p:spPr>
        <p:txBody>
          <a:bodyPr wrap="none" lIns="64286" tIns="32143" rIns="64286" bIns="32143">
            <a:spAutoFit/>
          </a:bodyPr>
          <a:lstStyle/>
          <a:p>
            <a:pPr>
              <a:defRPr/>
            </a:pPr>
            <a:r>
              <a:rPr lang="en-US" sz="2800" b="1" kern="0" dirty="0">
                <a:latin typeface="Helvetica Neue Light"/>
                <a:ea typeface="ヒラギノ角ゴ ProN W3"/>
                <a:cs typeface="ヒラギノ角ゴ ProN W3"/>
                <a:sym typeface="Helvetica Neue" charset="0"/>
              </a:rPr>
              <a:t>leave </a:t>
            </a:r>
            <a:endParaRPr lang="en-US" b="1" dirty="0">
              <a:latin typeface="Helvetica Neue Light"/>
            </a:endParaRPr>
          </a:p>
        </p:txBody>
      </p:sp>
      <p:sp>
        <p:nvSpPr>
          <p:cNvPr id="27" name="Rectangle 26"/>
          <p:cNvSpPr/>
          <p:nvPr/>
        </p:nvSpPr>
        <p:spPr>
          <a:xfrm>
            <a:off x="4096268" y="1758033"/>
            <a:ext cx="389073" cy="495801"/>
          </a:xfrm>
          <a:prstGeom prst="rect">
            <a:avLst/>
          </a:prstGeom>
        </p:spPr>
        <p:txBody>
          <a:bodyPr wrap="none" lIns="64286" tIns="32143" rIns="64286" bIns="32143">
            <a:spAutoFit/>
          </a:bodyPr>
          <a:lstStyle/>
          <a:p>
            <a:pPr>
              <a:defRPr/>
            </a:pPr>
            <a:r>
              <a:rPr lang="en-US" sz="2800" kern="0" dirty="0">
                <a:solidFill>
                  <a:srgbClr val="000000">
                    <a:alpha val="50000"/>
                  </a:srgbClr>
                </a:solidFill>
                <a:latin typeface="Helvetica Neue Light"/>
                <a:ea typeface="ヒラギノ角ゴ ProN W3"/>
                <a:cs typeface="ヒラギノ角ゴ ProN W3"/>
                <a:sym typeface="Helvetica Neue" charset="0"/>
              </a:rPr>
              <a:t>in </a:t>
            </a:r>
            <a:endParaRPr lang="en-US" dirty="0">
              <a:solidFill>
                <a:srgbClr val="000000">
                  <a:alpha val="50000"/>
                </a:srgbClr>
              </a:solidFill>
              <a:latin typeface="Helvetica Neue Light"/>
            </a:endParaRPr>
          </a:p>
        </p:txBody>
      </p:sp>
      <p:sp>
        <p:nvSpPr>
          <p:cNvPr id="28" name="Rectangle 27"/>
          <p:cNvSpPr/>
          <p:nvPr/>
        </p:nvSpPr>
        <p:spPr>
          <a:xfrm>
            <a:off x="4501452" y="1758033"/>
            <a:ext cx="1283990" cy="495801"/>
          </a:xfrm>
          <a:prstGeom prst="rect">
            <a:avLst/>
          </a:prstGeom>
        </p:spPr>
        <p:txBody>
          <a:bodyPr wrap="none" lIns="64286" tIns="32143" rIns="64286" bIns="32143">
            <a:spAutoFit/>
          </a:bodyPr>
          <a:lstStyle/>
          <a:p>
            <a:pPr>
              <a:defRPr/>
            </a:pPr>
            <a:r>
              <a:rPr lang="en-US" sz="2800" kern="0" dirty="0">
                <a:solidFill>
                  <a:srgbClr val="000000">
                    <a:alpha val="50000"/>
                  </a:srgbClr>
                </a:solidFill>
                <a:latin typeface="Helvetica Neue Light"/>
                <a:ea typeface="ヒラギノ角ゴ ProN W3"/>
                <a:cs typeface="ヒラギノ角ゴ ProN W3"/>
                <a:sym typeface="Helvetica Neue" charset="0"/>
              </a:rPr>
              <a:t>Europe</a:t>
            </a:r>
            <a:endParaRPr lang="en-US" dirty="0">
              <a:solidFill>
                <a:srgbClr val="000000">
                  <a:alpha val="50000"/>
                </a:srgbClr>
              </a:solidFill>
              <a:latin typeface="Helvetica Neue Light"/>
            </a:endParaRPr>
          </a:p>
        </p:txBody>
      </p:sp>
      <p:sp>
        <p:nvSpPr>
          <p:cNvPr id="15" name="TextBox 14"/>
          <p:cNvSpPr txBox="1"/>
          <p:nvPr/>
        </p:nvSpPr>
        <p:spPr>
          <a:xfrm>
            <a:off x="2242991" y="2278126"/>
            <a:ext cx="4891105" cy="1988517"/>
          </a:xfrm>
          <a:prstGeom prst="rect">
            <a:avLst/>
          </a:prstGeom>
          <a:noFill/>
        </p:spPr>
        <p:txBody>
          <a:bodyPr wrap="none" lIns="64286" tIns="32143" rIns="64286" bIns="32143">
            <a:spAutoFit/>
          </a:bodyPr>
          <a:lstStyle/>
          <a:p>
            <a:pPr marL="522325" indent="-522325">
              <a:buFont typeface="+mj-lt"/>
              <a:buAutoNum type="arabicPeriod"/>
              <a:defRPr/>
            </a:pPr>
            <a:r>
              <a:rPr lang="en-US" sz="2500" i="1" dirty="0">
                <a:latin typeface="Helvetica Neue Light"/>
              </a:rPr>
              <a:t>laisser </a:t>
            </a:r>
            <a:r>
              <a:rPr lang="en-US" sz="2500" dirty="0">
                <a:latin typeface="Helvetica Neue Light"/>
              </a:rPr>
              <a:t>(Eng</a:t>
            </a:r>
            <a:r>
              <a:rPr lang="en-US" sz="2500" i="1" dirty="0">
                <a:latin typeface="Helvetica Neue Light"/>
              </a:rPr>
              <a:t>. forget</a:t>
            </a:r>
            <a:r>
              <a:rPr lang="en-US" sz="2500" dirty="0">
                <a:latin typeface="Helvetica Neue Light"/>
              </a:rPr>
              <a:t>)</a:t>
            </a:r>
            <a:r>
              <a:rPr lang="en-US" sz="2500" i="1" dirty="0">
                <a:latin typeface="Helvetica Neue Light"/>
              </a:rPr>
              <a:t> 		</a:t>
            </a:r>
            <a:r>
              <a:rPr lang="en-US" sz="2500" dirty="0">
                <a:latin typeface="Helvetica Neue Light"/>
                <a:sym typeface="Wingdings"/>
              </a:rPr>
              <a:t> </a:t>
            </a:r>
            <a:r>
              <a:rPr lang="en-US" sz="2500" dirty="0">
                <a:latin typeface="Helvetica Neue Light"/>
              </a:rPr>
              <a:t>49%</a:t>
            </a:r>
          </a:p>
          <a:p>
            <a:pPr marL="522325" indent="-522325">
              <a:buFont typeface="+mj-lt"/>
              <a:buAutoNum type="arabicPeriod"/>
              <a:defRPr/>
            </a:pPr>
            <a:r>
              <a:rPr lang="en-US" sz="2500" i="1" dirty="0">
                <a:solidFill>
                  <a:schemeClr val="accent4"/>
                </a:solidFill>
                <a:latin typeface="Helvetica Neue Light"/>
              </a:rPr>
              <a:t>congé </a:t>
            </a:r>
            <a:r>
              <a:rPr lang="en-US" sz="2500" dirty="0">
                <a:latin typeface="Helvetica Neue Light"/>
              </a:rPr>
              <a:t>(Eng</a:t>
            </a:r>
            <a:r>
              <a:rPr lang="en-US" sz="2500" i="1" dirty="0">
                <a:latin typeface="Helvetica Neue Light"/>
              </a:rPr>
              <a:t>. time off</a:t>
            </a:r>
            <a:r>
              <a:rPr lang="en-US" sz="2500" dirty="0">
                <a:latin typeface="Helvetica Neue Light"/>
              </a:rPr>
              <a:t>) 	</a:t>
            </a:r>
            <a:r>
              <a:rPr lang="en-US" sz="2500" dirty="0">
                <a:latin typeface="Helvetica Neue Light"/>
                <a:sym typeface="Wingdings"/>
              </a:rPr>
              <a:t> </a:t>
            </a:r>
            <a:r>
              <a:rPr lang="en-US" sz="2500" dirty="0">
                <a:latin typeface="Helvetica Neue Light"/>
              </a:rPr>
              <a:t>17%</a:t>
            </a:r>
            <a:endParaRPr lang="en-US" sz="2500" i="1" dirty="0">
              <a:latin typeface="Helvetica Neue Light"/>
            </a:endParaRPr>
          </a:p>
          <a:p>
            <a:pPr marL="522325" indent="-522325">
              <a:buFont typeface="+mj-lt"/>
              <a:buAutoNum type="arabicPeriod"/>
              <a:defRPr/>
            </a:pPr>
            <a:r>
              <a:rPr lang="en-US" sz="2500" i="1" dirty="0">
                <a:latin typeface="Helvetica Neue Light"/>
              </a:rPr>
              <a:t>quitter </a:t>
            </a:r>
            <a:r>
              <a:rPr lang="en-US" sz="2500" dirty="0">
                <a:latin typeface="Helvetica Neue Light"/>
              </a:rPr>
              <a:t>(Eng</a:t>
            </a:r>
            <a:r>
              <a:rPr lang="en-US" sz="2500" i="1" dirty="0">
                <a:latin typeface="Helvetica Neue Light"/>
              </a:rPr>
              <a:t>. quit</a:t>
            </a:r>
            <a:r>
              <a:rPr lang="en-US" sz="2500" dirty="0">
                <a:latin typeface="Helvetica Neue Light"/>
              </a:rPr>
              <a:t>) 		</a:t>
            </a:r>
            <a:r>
              <a:rPr lang="en-US" sz="2500" dirty="0">
                <a:latin typeface="Helvetica Neue Light"/>
                <a:sym typeface="Wingdings"/>
              </a:rPr>
              <a:t> </a:t>
            </a:r>
            <a:r>
              <a:rPr lang="en-US" sz="2500" dirty="0">
                <a:latin typeface="Helvetica Neue Light"/>
              </a:rPr>
              <a:t>9%</a:t>
            </a:r>
            <a:endParaRPr lang="en-US" sz="2500" i="1" dirty="0">
              <a:latin typeface="Helvetica Neue Light"/>
            </a:endParaRPr>
          </a:p>
          <a:p>
            <a:pPr marL="522325" indent="-522325">
              <a:buFont typeface="+mj-lt"/>
              <a:buAutoNum type="arabicPeriod"/>
              <a:defRPr/>
            </a:pPr>
            <a:r>
              <a:rPr lang="en-US" sz="2500" i="1" dirty="0">
                <a:latin typeface="Helvetica Neue Light"/>
              </a:rPr>
              <a:t>partir </a:t>
            </a:r>
            <a:r>
              <a:rPr lang="en-US" sz="2500" dirty="0">
                <a:latin typeface="Helvetica Neue Light"/>
              </a:rPr>
              <a:t>(Eng</a:t>
            </a:r>
            <a:r>
              <a:rPr lang="en-US" sz="2500" i="1" dirty="0">
                <a:latin typeface="Helvetica Neue Light"/>
              </a:rPr>
              <a:t>. disappear</a:t>
            </a:r>
            <a:r>
              <a:rPr lang="en-US" sz="2500" dirty="0">
                <a:latin typeface="Helvetica Neue Light"/>
              </a:rPr>
              <a:t>)</a:t>
            </a:r>
            <a:r>
              <a:rPr lang="en-US" sz="2500" i="1" dirty="0">
                <a:latin typeface="Helvetica Neue Light"/>
              </a:rPr>
              <a:t> 	</a:t>
            </a:r>
            <a:r>
              <a:rPr lang="en-US" sz="2500" dirty="0">
                <a:latin typeface="Helvetica Neue Light"/>
                <a:sym typeface="Wingdings"/>
              </a:rPr>
              <a:t> </a:t>
            </a:r>
            <a:r>
              <a:rPr lang="en-US" sz="2500" dirty="0">
                <a:latin typeface="Helvetica Neue Light"/>
              </a:rPr>
              <a:t>7%</a:t>
            </a:r>
            <a:endParaRPr lang="en-US" sz="2500" i="1" dirty="0">
              <a:latin typeface="Helvetica Neue Light"/>
            </a:endParaRPr>
          </a:p>
          <a:p>
            <a:pPr algn="l">
              <a:defRPr/>
            </a:pPr>
            <a:r>
              <a:rPr lang="en-US" sz="2500" i="1" dirty="0">
                <a:latin typeface="Helvetica Neue Light"/>
              </a:rPr>
              <a:t>	</a:t>
            </a:r>
            <a:r>
              <a:rPr lang="en-US" sz="2500" dirty="0">
                <a:latin typeface="Helvetica Neue Light"/>
              </a:rPr>
              <a:t>…</a:t>
            </a:r>
          </a:p>
        </p:txBody>
      </p:sp>
      <p:grpSp>
        <p:nvGrpSpPr>
          <p:cNvPr id="12" name="Group 11"/>
          <p:cNvGrpSpPr/>
          <p:nvPr/>
        </p:nvGrpSpPr>
        <p:grpSpPr>
          <a:xfrm>
            <a:off x="6330304" y="2517649"/>
            <a:ext cx="759459" cy="1164504"/>
            <a:chOff x="9238704" y="3580656"/>
            <a:chExt cx="1080120" cy="1656184"/>
          </a:xfrm>
        </p:grpSpPr>
        <p:cxnSp>
          <p:nvCxnSpPr>
            <p:cNvPr id="6" name="Straight Connector 5"/>
            <p:cNvCxnSpPr/>
            <p:nvPr/>
          </p:nvCxnSpPr>
          <p:spPr bwMode="auto">
            <a:xfrm flipH="1">
              <a:off x="9238704" y="3580656"/>
              <a:ext cx="1080120" cy="0"/>
            </a:xfrm>
            <a:prstGeom prst="line">
              <a:avLst/>
            </a:prstGeom>
            <a:solidFill>
              <a:srgbClr val="BFBFBF"/>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Connector 20"/>
            <p:cNvCxnSpPr/>
            <p:nvPr/>
          </p:nvCxnSpPr>
          <p:spPr bwMode="auto">
            <a:xfrm flipH="1">
              <a:off x="9238704" y="4156720"/>
              <a:ext cx="1080120" cy="0"/>
            </a:xfrm>
            <a:prstGeom prst="line">
              <a:avLst/>
            </a:prstGeom>
            <a:solidFill>
              <a:srgbClr val="BFBFBF"/>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 name="Straight Connector 23"/>
            <p:cNvCxnSpPr/>
            <p:nvPr/>
          </p:nvCxnSpPr>
          <p:spPr bwMode="auto">
            <a:xfrm flipH="1">
              <a:off x="9238704" y="4660776"/>
              <a:ext cx="864096" cy="0"/>
            </a:xfrm>
            <a:prstGeom prst="line">
              <a:avLst/>
            </a:prstGeom>
            <a:solidFill>
              <a:srgbClr val="BFBFBF"/>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 name="Straight Connector 24"/>
            <p:cNvCxnSpPr/>
            <p:nvPr/>
          </p:nvCxnSpPr>
          <p:spPr bwMode="auto">
            <a:xfrm flipH="1">
              <a:off x="9238704" y="5236840"/>
              <a:ext cx="864096" cy="0"/>
            </a:xfrm>
            <a:prstGeom prst="line">
              <a:avLst/>
            </a:prstGeom>
            <a:solidFill>
              <a:srgbClr val="BFBFBF"/>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11" name="Rectangle 10"/>
          <p:cNvSpPr/>
          <p:nvPr/>
        </p:nvSpPr>
        <p:spPr>
          <a:xfrm>
            <a:off x="7089763" y="2264496"/>
            <a:ext cx="771347" cy="1603797"/>
          </a:xfrm>
          <a:prstGeom prst="rect">
            <a:avLst/>
          </a:prstGeom>
        </p:spPr>
        <p:txBody>
          <a:bodyPr wrap="none" lIns="64286" tIns="32143" rIns="64286" bIns="32143">
            <a:spAutoFit/>
          </a:bodyPr>
          <a:lstStyle/>
          <a:p>
            <a:pPr algn="l">
              <a:defRPr/>
            </a:pPr>
            <a:r>
              <a:rPr lang="en-US" sz="2500" b="1" dirty="0">
                <a:solidFill>
                  <a:srgbClr val="BE0204"/>
                </a:solidFill>
                <a:latin typeface="Helvetica Neue Light"/>
              </a:rPr>
              <a:t>12%</a:t>
            </a:r>
          </a:p>
          <a:p>
            <a:pPr algn="l">
              <a:defRPr/>
            </a:pPr>
            <a:r>
              <a:rPr lang="en-US" sz="2500" b="1" dirty="0">
                <a:solidFill>
                  <a:srgbClr val="BE0204"/>
                </a:solidFill>
                <a:latin typeface="Helvetica Neue Light"/>
              </a:rPr>
              <a:t>70%</a:t>
            </a:r>
          </a:p>
          <a:p>
            <a:pPr algn="l">
              <a:defRPr/>
            </a:pPr>
            <a:r>
              <a:rPr lang="en-US" sz="2500" b="1" dirty="0">
                <a:solidFill>
                  <a:srgbClr val="BE0204"/>
                </a:solidFill>
                <a:latin typeface="Helvetica Neue Light"/>
              </a:rPr>
              <a:t>6%</a:t>
            </a:r>
          </a:p>
          <a:p>
            <a:pPr algn="l">
              <a:defRPr/>
            </a:pPr>
            <a:r>
              <a:rPr lang="en-US" sz="2500" b="1" dirty="0">
                <a:solidFill>
                  <a:srgbClr val="BE0204"/>
                </a:solidFill>
                <a:latin typeface="Helvetica Neue Light"/>
              </a:rPr>
              <a:t>5%</a:t>
            </a:r>
          </a:p>
        </p:txBody>
      </p:sp>
    </p:spTree>
    <p:custDataLst>
      <p:tags r:id="rId1"/>
    </p:custDataLst>
    <p:extLst>
      <p:ext uri="{BB962C8B-B14F-4D97-AF65-F5344CB8AC3E}">
        <p14:creationId xmlns:p14="http://schemas.microsoft.com/office/powerpoint/2010/main" val="3394267057"/>
      </p:ext>
    </p:extLst>
  </p:cSld>
  <p:clrMapOvr>
    <a:masterClrMapping/>
  </p:clrMapOvr>
  <mc:AlternateContent xmlns:mc="http://schemas.openxmlformats.org/markup-compatibility/2006" xmlns:p14="http://schemas.microsoft.com/office/powerpoint/2010/main">
    <mc:Choice Requires="p14">
      <p:transition spd="slow" p14:dur="2000" advTm="41639"/>
    </mc:Choice>
    <mc:Fallback xmlns="">
      <p:transition xmlns:p14="http://schemas.microsoft.com/office/powerpoint/2010/main" spd="slow" advTm="4163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420289" y="4568"/>
            <a:ext cx="8340328" cy="982266"/>
          </a:xfrm>
        </p:spPr>
        <p:txBody>
          <a:bodyPr>
            <a:noAutofit/>
          </a:bodyPr>
          <a:lstStyle/>
          <a:p>
            <a:pPr eaLnBrk="1" hangingPunct="1">
              <a:defRPr/>
            </a:pPr>
            <a:r>
              <a:rPr lang="en-US" sz="3800" dirty="0" smtClean="0"/>
              <a:t>Previous approach: Token-based CLIR</a:t>
            </a:r>
          </a:p>
        </p:txBody>
      </p:sp>
      <p:sp>
        <p:nvSpPr>
          <p:cNvPr id="2" name="Slide Number Placeholder 1"/>
          <p:cNvSpPr>
            <a:spLocks noGrp="1"/>
          </p:cNvSpPr>
          <p:nvPr>
            <p:ph type="sldNum" sz="quarter" idx="4"/>
          </p:nvPr>
        </p:nvSpPr>
        <p:spPr>
          <a:xfrm>
            <a:off x="7010400" y="6356350"/>
            <a:ext cx="2133600" cy="365125"/>
          </a:xfrm>
          <a:prstGeom prst="rect">
            <a:avLst/>
          </a:prstGeom>
        </p:spPr>
        <p:txBody>
          <a:bodyPr lIns="64286" tIns="32143" rIns="64286" bIns="32143"/>
          <a:lstStyle/>
          <a:p>
            <a:fld id="{0A358137-3D84-6645-A1B9-9548E8CF6556}" type="slidenum">
              <a:rPr lang="en-US" smtClean="0"/>
              <a:t>41</a:t>
            </a:fld>
            <a:endParaRPr lang="en-US" dirty="0"/>
          </a:p>
        </p:txBody>
      </p:sp>
      <p:sp>
        <p:nvSpPr>
          <p:cNvPr id="136" name="Rectangle 1"/>
          <p:cNvSpPr txBox="1">
            <a:spLocks noChangeArrowheads="1"/>
          </p:cNvSpPr>
          <p:nvPr/>
        </p:nvSpPr>
        <p:spPr bwMode="auto">
          <a:xfrm>
            <a:off x="403822" y="8654"/>
            <a:ext cx="8340328" cy="982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714" tIns="35714" rIns="35714" bIns="35714" numCol="1" anchor="b" anchorCtr="0" compatLnSpc="1">
            <a:prstTxWarp prst="textNoShape">
              <a:avLst/>
            </a:prstTxWarp>
          </a:bodyPr>
          <a:lst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a:lstStyle>
          <a:p>
            <a:pPr eaLnBrk="1" hangingPunct="1">
              <a:lnSpc>
                <a:spcPct val="80000"/>
              </a:lnSpc>
              <a:defRPr/>
            </a:pPr>
            <a:r>
              <a:rPr lang="en-US" sz="4000" dirty="0" smtClean="0">
                <a:latin typeface="Helvetica Neue Light"/>
              </a:rPr>
              <a:t>Previous approach: MT as black box</a:t>
            </a:r>
          </a:p>
        </p:txBody>
      </p:sp>
      <p:sp>
        <p:nvSpPr>
          <p:cNvPr id="43" name="Rectangle 42"/>
          <p:cNvSpPr/>
          <p:nvPr/>
        </p:nvSpPr>
        <p:spPr>
          <a:xfrm>
            <a:off x="1591161" y="2213866"/>
            <a:ext cx="5050941" cy="4354233"/>
          </a:xfrm>
          <a:prstGeom prst="rect">
            <a:avLst/>
          </a:prstGeom>
          <a:solidFill>
            <a:srgbClr val="FFFFFF">
              <a:alpha val="76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64286" tIns="32143" rIns="64286" bIns="32143"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endParaRPr lang="en-US" sz="2000" b="1" dirty="0">
              <a:solidFill>
                <a:schemeClr val="bg1"/>
              </a:solidFill>
              <a:latin typeface="Helvetica Neue Light"/>
            </a:endParaRPr>
          </a:p>
        </p:txBody>
      </p:sp>
      <p:sp>
        <p:nvSpPr>
          <p:cNvPr id="135" name="Rectangle 1"/>
          <p:cNvSpPr txBox="1">
            <a:spLocks noChangeArrowheads="1"/>
          </p:cNvSpPr>
          <p:nvPr/>
        </p:nvSpPr>
        <p:spPr bwMode="auto">
          <a:xfrm>
            <a:off x="392939" y="24282"/>
            <a:ext cx="8340328" cy="982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714" tIns="35714" rIns="35714" bIns="35714" numCol="1" anchor="b" anchorCtr="0" compatLnSpc="1">
            <a:prstTxWarp prst="textNoShape">
              <a:avLst/>
            </a:prstTxWarp>
          </a:bodyPr>
          <a:lst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a:lstStyle>
          <a:p>
            <a:pPr eaLnBrk="1" hangingPunct="1">
              <a:lnSpc>
                <a:spcPct val="80000"/>
              </a:lnSpc>
              <a:defRPr/>
            </a:pPr>
            <a:r>
              <a:rPr lang="en-US" sz="4000" dirty="0" smtClean="0">
                <a:latin typeface="Helvetica Neue Light"/>
              </a:rPr>
              <a:t>Our approach: Looking inside the box</a:t>
            </a:r>
          </a:p>
        </p:txBody>
      </p:sp>
      <p:sp>
        <p:nvSpPr>
          <p:cNvPr id="127" name="TextBox 126"/>
          <p:cNvSpPr txBox="1"/>
          <p:nvPr/>
        </p:nvSpPr>
        <p:spPr>
          <a:xfrm>
            <a:off x="3444714" y="4069741"/>
            <a:ext cx="1279178" cy="680467"/>
          </a:xfrm>
          <a:prstGeom prst="rect">
            <a:avLst/>
          </a:prstGeom>
          <a:solidFill>
            <a:schemeClr val="bg2">
              <a:lumMod val="75000"/>
            </a:schemeClr>
          </a:solidFill>
          <a:ln>
            <a:solidFill>
              <a:schemeClr val="tx1"/>
            </a:solidFill>
          </a:ln>
          <a:effectLst/>
        </p:spPr>
        <p:style>
          <a:lnRef idx="2">
            <a:schemeClr val="accent2">
              <a:shade val="50000"/>
            </a:schemeClr>
          </a:lnRef>
          <a:fillRef idx="1">
            <a:schemeClr val="accent2"/>
          </a:fillRef>
          <a:effectRef idx="0">
            <a:schemeClr val="accent2"/>
          </a:effectRef>
          <a:fontRef idx="minor">
            <a:schemeClr val="lt1"/>
          </a:fontRef>
        </p:style>
        <p:txBody>
          <a:bodyPr lIns="64286" tIns="32143" rIns="64286" bIns="32143" anchor="ctr">
            <a:sp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sz="2000" b="1" dirty="0">
                <a:solidFill>
                  <a:srgbClr val="000000"/>
                </a:solidFill>
                <a:latin typeface="Helvetica Neue Light"/>
                <a:cs typeface="Helvetica Neue Light"/>
              </a:rPr>
              <a:t>grammar </a:t>
            </a:r>
          </a:p>
          <a:p>
            <a:pPr algn="ctr">
              <a:defRPr/>
            </a:pPr>
            <a:r>
              <a:rPr lang="en-US" sz="2000" b="1" dirty="0">
                <a:solidFill>
                  <a:srgbClr val="000000"/>
                </a:solidFill>
                <a:latin typeface="Helvetica Neue Light"/>
                <a:cs typeface="Helvetica Neue Light"/>
              </a:rPr>
              <a:t>extractor</a:t>
            </a:r>
          </a:p>
        </p:txBody>
      </p:sp>
      <p:sp>
        <p:nvSpPr>
          <p:cNvPr id="130" name="TextBox 129"/>
          <p:cNvSpPr txBox="1"/>
          <p:nvPr/>
        </p:nvSpPr>
        <p:spPr>
          <a:xfrm>
            <a:off x="4963633" y="5217222"/>
            <a:ext cx="1279178" cy="372690"/>
          </a:xfrm>
          <a:prstGeom prst="rect">
            <a:avLst/>
          </a:prstGeom>
          <a:solidFill>
            <a:schemeClr val="bg2">
              <a:lumMod val="75000"/>
            </a:schemeClr>
          </a:solidFill>
          <a:ln>
            <a:solidFill>
              <a:schemeClr val="tx1"/>
            </a:solidFill>
          </a:ln>
          <a:effectLst/>
        </p:spPr>
        <p:style>
          <a:lnRef idx="2">
            <a:schemeClr val="accent2">
              <a:shade val="50000"/>
            </a:schemeClr>
          </a:lnRef>
          <a:fillRef idx="1">
            <a:schemeClr val="accent2"/>
          </a:fillRef>
          <a:effectRef idx="0">
            <a:schemeClr val="accent2"/>
          </a:effectRef>
          <a:fontRef idx="minor">
            <a:schemeClr val="lt1"/>
          </a:fontRef>
        </p:style>
        <p:txBody>
          <a:bodyPr lIns="64286" tIns="32143" rIns="64286" bIns="32143" anchor="ctr">
            <a:sp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sz="2000" b="1" dirty="0">
                <a:solidFill>
                  <a:srgbClr val="000000"/>
                </a:solidFill>
                <a:latin typeface="Helvetica Neue Light"/>
                <a:cs typeface="Helvetica Neue Light"/>
              </a:rPr>
              <a:t>decoder</a:t>
            </a:r>
          </a:p>
        </p:txBody>
      </p:sp>
      <p:sp>
        <p:nvSpPr>
          <p:cNvPr id="44" name="TextBox 43"/>
          <p:cNvSpPr txBox="1"/>
          <p:nvPr/>
        </p:nvSpPr>
        <p:spPr>
          <a:xfrm>
            <a:off x="2648038" y="5707379"/>
            <a:ext cx="1265783" cy="680467"/>
          </a:xfrm>
          <a:prstGeom prst="rect">
            <a:avLst/>
          </a:prstGeom>
          <a:noFill/>
          <a:ln>
            <a:noFill/>
          </a:ln>
          <a:effectLst/>
        </p:spPr>
        <p:style>
          <a:lnRef idx="2">
            <a:schemeClr val="accent2">
              <a:shade val="50000"/>
            </a:schemeClr>
          </a:lnRef>
          <a:fillRef idx="1">
            <a:schemeClr val="accent2"/>
          </a:fillRef>
          <a:effectRef idx="0">
            <a:schemeClr val="accent2"/>
          </a:effectRef>
          <a:fontRef idx="minor">
            <a:schemeClr val="lt1"/>
          </a:fontRef>
        </p:style>
        <p:txBody>
          <a:bodyPr lIns="64286" tIns="32143" rIns="64286" bIns="32143">
            <a:sp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2000" dirty="0">
                <a:solidFill>
                  <a:srgbClr val="000000"/>
                </a:solidFill>
                <a:latin typeface="Helvetica Neue Light"/>
                <a:cs typeface="Helvetica Neue Light"/>
              </a:rPr>
              <a:t>language model</a:t>
            </a:r>
          </a:p>
        </p:txBody>
      </p:sp>
      <p:sp>
        <p:nvSpPr>
          <p:cNvPr id="30724" name="TextBox 44"/>
          <p:cNvSpPr txBox="1">
            <a:spLocks noChangeArrowheads="1"/>
          </p:cNvSpPr>
          <p:nvPr/>
        </p:nvSpPr>
        <p:spPr bwMode="auto">
          <a:xfrm>
            <a:off x="5787136" y="2201221"/>
            <a:ext cx="848599" cy="403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86" tIns="32143" rIns="64286" bIns="32143">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defRPr/>
            </a:pPr>
            <a:r>
              <a:rPr lang="en-US" sz="2200" b="1" dirty="0">
                <a:latin typeface="Helvetica Neue Light"/>
              </a:rPr>
              <a:t>MT</a:t>
            </a:r>
            <a:endParaRPr lang="en-US" sz="2000" b="1" dirty="0">
              <a:latin typeface="Helvetica Neue Light"/>
            </a:endParaRPr>
          </a:p>
        </p:txBody>
      </p:sp>
      <p:sp>
        <p:nvSpPr>
          <p:cNvPr id="46" name="TextBox 45"/>
          <p:cNvSpPr txBox="1"/>
          <p:nvPr/>
        </p:nvSpPr>
        <p:spPr>
          <a:xfrm>
            <a:off x="1837948" y="2555635"/>
            <a:ext cx="1033611" cy="680467"/>
          </a:xfrm>
          <a:prstGeom prst="rect">
            <a:avLst/>
          </a:prstGeom>
          <a:solidFill>
            <a:schemeClr val="bg2">
              <a:lumMod val="75000"/>
            </a:schemeClr>
          </a:solidFill>
          <a:ln>
            <a:solidFill>
              <a:schemeClr val="tx1"/>
            </a:solidFill>
          </a:ln>
          <a:effectLst/>
        </p:spPr>
        <p:style>
          <a:lnRef idx="2">
            <a:schemeClr val="accent2">
              <a:shade val="50000"/>
            </a:schemeClr>
          </a:lnRef>
          <a:fillRef idx="1">
            <a:schemeClr val="accent2"/>
          </a:fillRef>
          <a:effectRef idx="0">
            <a:schemeClr val="accent2"/>
          </a:effectRef>
          <a:fontRef idx="minor">
            <a:schemeClr val="lt1"/>
          </a:fontRef>
        </p:style>
        <p:txBody>
          <a:bodyPr lIns="64286" tIns="32143" rIns="64286" bIns="32143">
            <a:sp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sz="2000" b="1" dirty="0">
                <a:solidFill>
                  <a:srgbClr val="000000"/>
                </a:solidFill>
                <a:latin typeface="Helvetica Neue Light"/>
                <a:cs typeface="Helvetica Neue Light"/>
              </a:rPr>
              <a:t>token</a:t>
            </a:r>
          </a:p>
          <a:p>
            <a:pPr algn="ctr">
              <a:defRPr/>
            </a:pPr>
            <a:r>
              <a:rPr lang="en-US" sz="2000" b="1" dirty="0">
                <a:solidFill>
                  <a:srgbClr val="000000"/>
                </a:solidFill>
                <a:latin typeface="Helvetica Neue Light"/>
                <a:cs typeface="Helvetica Neue Light"/>
              </a:rPr>
              <a:t>aligner</a:t>
            </a:r>
          </a:p>
        </p:txBody>
      </p:sp>
      <p:sp>
        <p:nvSpPr>
          <p:cNvPr id="30727" name="TextBox 47"/>
          <p:cNvSpPr txBox="1">
            <a:spLocks noChangeArrowheads="1"/>
          </p:cNvSpPr>
          <p:nvPr/>
        </p:nvSpPr>
        <p:spPr bwMode="auto">
          <a:xfrm>
            <a:off x="2344253" y="3365725"/>
            <a:ext cx="2126486" cy="68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86" tIns="32143" rIns="64286" bIns="32143">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eaLnBrk="1" hangingPunct="1">
              <a:defRPr/>
            </a:pPr>
            <a:r>
              <a:rPr lang="en-US" sz="2000" dirty="0">
                <a:latin typeface="Helvetica Neue Light"/>
                <a:cs typeface="Helvetica Neue Light"/>
              </a:rPr>
              <a:t>token </a:t>
            </a:r>
          </a:p>
          <a:p>
            <a:pPr algn="l" eaLnBrk="1" hangingPunct="1">
              <a:defRPr/>
            </a:pPr>
            <a:r>
              <a:rPr lang="en-US" sz="2000" dirty="0">
                <a:latin typeface="Helvetica Neue Light"/>
                <a:cs typeface="Helvetica Neue Light"/>
              </a:rPr>
              <a:t>alignments</a:t>
            </a:r>
          </a:p>
        </p:txBody>
      </p:sp>
      <p:sp>
        <p:nvSpPr>
          <p:cNvPr id="30734" name="TextBox 54"/>
          <p:cNvSpPr txBox="1">
            <a:spLocks noChangeArrowheads="1"/>
          </p:cNvSpPr>
          <p:nvPr/>
        </p:nvSpPr>
        <p:spPr bwMode="auto">
          <a:xfrm>
            <a:off x="460266" y="4415032"/>
            <a:ext cx="775893" cy="37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86" tIns="32143" rIns="64286" bIns="32143">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defRPr/>
            </a:pPr>
            <a:r>
              <a:rPr lang="en-US" sz="2000" dirty="0">
                <a:latin typeface="Helvetica Neue Light"/>
                <a:cs typeface="Helvetica Neue Light"/>
              </a:rPr>
              <a:t>query</a:t>
            </a:r>
          </a:p>
        </p:txBody>
      </p:sp>
      <p:cxnSp>
        <p:nvCxnSpPr>
          <p:cNvPr id="61" name="Straight Arrow Connector 60"/>
          <p:cNvCxnSpPr>
            <a:stCxn id="30734" idx="3"/>
          </p:cNvCxnSpPr>
          <p:nvPr/>
        </p:nvCxnSpPr>
        <p:spPr>
          <a:xfrm flipV="1">
            <a:off x="1236159" y="4593506"/>
            <a:ext cx="2221969" cy="7871"/>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0739" name="TextBox 64"/>
          <p:cNvSpPr txBox="1">
            <a:spLocks noChangeArrowheads="1"/>
          </p:cNvSpPr>
          <p:nvPr/>
        </p:nvSpPr>
        <p:spPr bwMode="auto">
          <a:xfrm>
            <a:off x="217768" y="4783382"/>
            <a:ext cx="1378521" cy="988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86" tIns="32143" rIns="64286" bIns="32143">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defRPr/>
            </a:pPr>
            <a:r>
              <a:rPr lang="en-US" sz="2000" b="1" dirty="0">
                <a:solidFill>
                  <a:srgbClr val="C00202"/>
                </a:solidFill>
                <a:latin typeface="Helvetica Neue Light"/>
              </a:rPr>
              <a:t>“maternal leave in Europe”</a:t>
            </a:r>
          </a:p>
        </p:txBody>
      </p:sp>
      <p:grpSp>
        <p:nvGrpSpPr>
          <p:cNvPr id="3" name="Group 2"/>
          <p:cNvGrpSpPr/>
          <p:nvPr/>
        </p:nvGrpSpPr>
        <p:grpSpPr>
          <a:xfrm>
            <a:off x="1129119" y="1488926"/>
            <a:ext cx="7543963" cy="2401619"/>
            <a:chOff x="1129119" y="1488926"/>
            <a:chExt cx="7543963" cy="2401619"/>
          </a:xfrm>
        </p:grpSpPr>
        <p:cxnSp>
          <p:nvCxnSpPr>
            <p:cNvPr id="45" name="Straight Arrow Connector 44"/>
            <p:cNvCxnSpPr/>
            <p:nvPr/>
          </p:nvCxnSpPr>
          <p:spPr>
            <a:xfrm>
              <a:off x="3711281" y="3872030"/>
              <a:ext cx="4556756" cy="0"/>
            </a:xfrm>
            <a:prstGeom prst="straightConnector1">
              <a:avLst/>
            </a:prstGeom>
            <a:ln w="38100" cmpd="sng">
              <a:solidFill>
                <a:schemeClr val="tx1"/>
              </a:solidFill>
              <a:prstDash val="dot"/>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endCxn id="46" idx="0"/>
            </p:cNvCxnSpPr>
            <p:nvPr/>
          </p:nvCxnSpPr>
          <p:spPr>
            <a:xfrm>
              <a:off x="2344253" y="1859450"/>
              <a:ext cx="10501" cy="696185"/>
            </a:xfrm>
            <a:prstGeom prst="straightConnector1">
              <a:avLst/>
            </a:prstGeom>
            <a:ln w="38100" cmpd="sng">
              <a:solidFill>
                <a:schemeClr val="tx1"/>
              </a:solidFill>
              <a:prstDash val="dot"/>
              <a:tailEnd type="arrow"/>
            </a:ln>
            <a:effectLst/>
          </p:spPr>
          <p:style>
            <a:lnRef idx="2">
              <a:schemeClr val="accent1"/>
            </a:lnRef>
            <a:fillRef idx="0">
              <a:schemeClr val="accent1"/>
            </a:fillRef>
            <a:effectRef idx="1">
              <a:schemeClr val="accent1"/>
            </a:effectRef>
            <a:fontRef idx="minor">
              <a:schemeClr val="tx1"/>
            </a:fontRef>
          </p:style>
        </p:cxnSp>
        <p:sp>
          <p:nvSpPr>
            <p:cNvPr id="30733" name="TextBox 53"/>
            <p:cNvSpPr txBox="1">
              <a:spLocks noChangeArrowheads="1"/>
            </p:cNvSpPr>
            <p:nvPr/>
          </p:nvSpPr>
          <p:spPr bwMode="auto">
            <a:xfrm>
              <a:off x="1129119" y="1488926"/>
              <a:ext cx="3816000"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defRPr/>
              </a:pPr>
              <a:r>
                <a:rPr lang="en-US" sz="2000" dirty="0">
                  <a:latin typeface="Helvetica Neue Light"/>
                  <a:cs typeface="Helvetica Neue Light"/>
                </a:rPr>
                <a:t>sentence-aligned parallel corpus</a:t>
              </a:r>
            </a:p>
          </p:txBody>
        </p:sp>
        <p:sp>
          <p:nvSpPr>
            <p:cNvPr id="28" name="TextBox 53"/>
            <p:cNvSpPr txBox="1">
              <a:spLocks noChangeArrowheads="1"/>
            </p:cNvSpPr>
            <p:nvPr/>
          </p:nvSpPr>
          <p:spPr bwMode="auto">
            <a:xfrm>
              <a:off x="6632613" y="3182659"/>
              <a:ext cx="20404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defRPr/>
              </a:pPr>
              <a:r>
                <a:rPr lang="en-US" sz="2000" dirty="0">
                  <a:latin typeface="Helvetica Neue Light"/>
                  <a:cs typeface="Helvetica Neue Light"/>
                </a:rPr>
                <a:t>token translation </a:t>
              </a:r>
            </a:p>
            <a:p>
              <a:pPr eaLnBrk="1" hangingPunct="1">
                <a:defRPr/>
              </a:pPr>
              <a:r>
                <a:rPr lang="en-US" sz="2000" dirty="0">
                  <a:latin typeface="Helvetica Neue Light"/>
                  <a:cs typeface="Helvetica Neue Light"/>
                </a:rPr>
                <a:t>probabilities</a:t>
              </a:r>
            </a:p>
          </p:txBody>
        </p:sp>
      </p:grpSp>
      <p:cxnSp>
        <p:nvCxnSpPr>
          <p:cNvPr id="37" name="Elbow Connector 36"/>
          <p:cNvCxnSpPr>
            <a:stCxn id="46" idx="2"/>
          </p:cNvCxnSpPr>
          <p:nvPr/>
        </p:nvCxnSpPr>
        <p:spPr>
          <a:xfrm rot="16200000" flipH="1">
            <a:off x="2312799" y="3278057"/>
            <a:ext cx="1173872" cy="1089962"/>
          </a:xfrm>
          <a:prstGeom prst="bentConnector3">
            <a:avLst>
              <a:gd name="adj1" fmla="val 99287"/>
            </a:avLst>
          </a:prstGeom>
          <a:ln w="38100" cmpd="sng">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grpSp>
        <p:nvGrpSpPr>
          <p:cNvPr id="30743" name="Group 30742"/>
          <p:cNvGrpSpPr/>
          <p:nvPr/>
        </p:nvGrpSpPr>
        <p:grpSpPr>
          <a:xfrm>
            <a:off x="4723892" y="5656689"/>
            <a:ext cx="1468934" cy="948451"/>
            <a:chOff x="6718424" y="8045072"/>
            <a:chExt cx="2089150" cy="1348908"/>
          </a:xfrm>
        </p:grpSpPr>
        <p:sp>
          <p:nvSpPr>
            <p:cNvPr id="30735" name="TextBox 58"/>
            <p:cNvSpPr txBox="1">
              <a:spLocks noChangeArrowheads="1"/>
            </p:cNvSpPr>
            <p:nvPr/>
          </p:nvSpPr>
          <p:spPr bwMode="auto">
            <a:xfrm>
              <a:off x="6718424" y="8387209"/>
              <a:ext cx="2089150" cy="100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defRPr/>
              </a:pPr>
              <a:r>
                <a:rPr lang="en-US" sz="2000" i="1" dirty="0">
                  <a:latin typeface="Helvetica Neue Light"/>
                  <a:cs typeface="Helvetica Neue Light"/>
                </a:rPr>
                <a:t>n </a:t>
              </a:r>
              <a:r>
                <a:rPr lang="en-US" sz="2000" dirty="0">
                  <a:latin typeface="Helvetica Neue Light"/>
                  <a:cs typeface="Helvetica Neue Light"/>
                </a:rPr>
                <a:t>best </a:t>
              </a:r>
            </a:p>
            <a:p>
              <a:pPr eaLnBrk="1" hangingPunct="1">
                <a:defRPr/>
              </a:pPr>
              <a:r>
                <a:rPr lang="en-US" sz="2000" dirty="0">
                  <a:latin typeface="Helvetica Neue Light"/>
                  <a:cs typeface="Helvetica Neue Light"/>
                </a:rPr>
                <a:t>derivations</a:t>
              </a:r>
            </a:p>
          </p:txBody>
        </p:sp>
        <p:cxnSp>
          <p:nvCxnSpPr>
            <p:cNvPr id="48" name="Straight Arrow Connector 47"/>
            <p:cNvCxnSpPr/>
            <p:nvPr/>
          </p:nvCxnSpPr>
          <p:spPr>
            <a:xfrm flipH="1">
              <a:off x="7959029" y="8045072"/>
              <a:ext cx="0" cy="39600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99" name="Group 98"/>
          <p:cNvGrpSpPr/>
          <p:nvPr/>
        </p:nvGrpSpPr>
        <p:grpSpPr>
          <a:xfrm>
            <a:off x="6242811" y="4137828"/>
            <a:ext cx="2340816" cy="1611876"/>
            <a:chOff x="8878664" y="5884912"/>
            <a:chExt cx="3329161" cy="2292447"/>
          </a:xfrm>
        </p:grpSpPr>
        <p:grpSp>
          <p:nvGrpSpPr>
            <p:cNvPr id="87" name="Group 86"/>
            <p:cNvGrpSpPr/>
            <p:nvPr/>
          </p:nvGrpSpPr>
          <p:grpSpPr>
            <a:xfrm>
              <a:off x="9958784" y="5884912"/>
              <a:ext cx="2249041" cy="2292447"/>
              <a:chOff x="9958784" y="7235080"/>
              <a:chExt cx="2249041" cy="2292447"/>
            </a:xfrm>
          </p:grpSpPr>
          <p:sp>
            <p:nvSpPr>
              <p:cNvPr id="30741" name="TextBox 67"/>
              <p:cNvSpPr txBox="1">
                <a:spLocks noChangeArrowheads="1"/>
              </p:cNvSpPr>
              <p:nvPr/>
            </p:nvSpPr>
            <p:spPr bwMode="auto">
              <a:xfrm>
                <a:off x="10102800" y="7235080"/>
                <a:ext cx="2105025" cy="100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eaLnBrk="1" hangingPunct="1">
                  <a:defRPr/>
                </a:pPr>
                <a:r>
                  <a:rPr lang="en-US" sz="2000" dirty="0">
                    <a:latin typeface="Helvetica Neue Light"/>
                    <a:cs typeface="Helvetica Neue Light"/>
                  </a:rPr>
                  <a:t>1-best translation</a:t>
                </a:r>
                <a:endParaRPr lang="en-US" sz="2000" i="1" baseline="-25000" dirty="0">
                  <a:latin typeface="Helvetica Neue Light"/>
                  <a:cs typeface="Helvetica Neue Light"/>
                </a:endParaRPr>
              </a:p>
            </p:txBody>
          </p:sp>
          <p:sp>
            <p:nvSpPr>
              <p:cNvPr id="70" name="TextBox 64"/>
              <p:cNvSpPr txBox="1">
                <a:spLocks noChangeArrowheads="1"/>
              </p:cNvSpPr>
              <p:nvPr/>
            </p:nvSpPr>
            <p:spPr bwMode="auto">
              <a:xfrm>
                <a:off x="9958784" y="8083028"/>
                <a:ext cx="2088232" cy="1444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defRPr/>
                </a:pPr>
                <a:r>
                  <a:rPr lang="en-US" sz="2000" b="1" dirty="0">
                    <a:solidFill>
                      <a:srgbClr val="C00202"/>
                    </a:solidFill>
                    <a:latin typeface="Helvetica Neue Light"/>
                  </a:rPr>
                  <a:t>“congé de </a:t>
                </a:r>
                <a:r>
                  <a:rPr lang="en-US" sz="2000" b="1" dirty="0" err="1">
                    <a:solidFill>
                      <a:srgbClr val="C00202"/>
                    </a:solidFill>
                    <a:latin typeface="Helvetica Neue Light"/>
                  </a:rPr>
                  <a:t>maternité</a:t>
                </a:r>
                <a:r>
                  <a:rPr lang="en-US" sz="2000" b="1" dirty="0">
                    <a:solidFill>
                      <a:srgbClr val="C00202"/>
                    </a:solidFill>
                    <a:latin typeface="Helvetica Neue Light"/>
                  </a:rPr>
                  <a:t> en Europe”</a:t>
                </a:r>
              </a:p>
            </p:txBody>
          </p:sp>
        </p:grpSp>
        <p:cxnSp>
          <p:nvCxnSpPr>
            <p:cNvPr id="122" name="Elbow Connector 121"/>
            <p:cNvCxnSpPr/>
            <p:nvPr/>
          </p:nvCxnSpPr>
          <p:spPr>
            <a:xfrm flipV="1">
              <a:off x="8878664" y="6677000"/>
              <a:ext cx="1152128" cy="1008072"/>
            </a:xfrm>
            <a:prstGeom prst="bentConnector3">
              <a:avLst>
                <a:gd name="adj1" fmla="val 32363"/>
              </a:avLst>
            </a:prstGeom>
            <a:ln w="38100" cmpd="sng">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grpSp>
      <p:cxnSp>
        <p:nvCxnSpPr>
          <p:cNvPr id="34" name="Straight Arrow Connector 33"/>
          <p:cNvCxnSpPr/>
          <p:nvPr/>
        </p:nvCxnSpPr>
        <p:spPr>
          <a:xfrm flipV="1">
            <a:off x="1230379" y="4593504"/>
            <a:ext cx="354414"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6" name="TextBox 125"/>
          <p:cNvSpPr txBox="1"/>
          <p:nvPr/>
        </p:nvSpPr>
        <p:spPr>
          <a:xfrm>
            <a:off x="2648038" y="5707379"/>
            <a:ext cx="1265783" cy="680467"/>
          </a:xfrm>
          <a:prstGeom prst="rect">
            <a:avLst/>
          </a:prstGeom>
          <a:noFill/>
          <a:ln>
            <a:noFill/>
          </a:ln>
          <a:effectLst/>
        </p:spPr>
        <p:style>
          <a:lnRef idx="2">
            <a:schemeClr val="accent2">
              <a:shade val="50000"/>
            </a:schemeClr>
          </a:lnRef>
          <a:fillRef idx="1">
            <a:schemeClr val="accent2"/>
          </a:fillRef>
          <a:effectRef idx="0">
            <a:schemeClr val="accent2"/>
          </a:effectRef>
          <a:fontRef idx="minor">
            <a:schemeClr val="lt1"/>
          </a:fontRef>
        </p:style>
        <p:txBody>
          <a:bodyPr lIns="64286" tIns="32143" rIns="64286" bIns="32143">
            <a:sp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2000" dirty="0">
                <a:solidFill>
                  <a:srgbClr val="000000"/>
                </a:solidFill>
                <a:latin typeface="Helvetica Neue Light"/>
                <a:cs typeface="Helvetica Neue Light"/>
              </a:rPr>
              <a:t>language model</a:t>
            </a:r>
          </a:p>
        </p:txBody>
      </p:sp>
      <p:sp>
        <p:nvSpPr>
          <p:cNvPr id="128" name="TextBox 49"/>
          <p:cNvSpPr txBox="1">
            <a:spLocks noChangeArrowheads="1"/>
          </p:cNvSpPr>
          <p:nvPr/>
        </p:nvSpPr>
        <p:spPr bwMode="auto">
          <a:xfrm>
            <a:off x="2648037" y="4783382"/>
            <a:ext cx="1264989" cy="68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86" tIns="32143" rIns="64286" bIns="32143">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eaLnBrk="1" hangingPunct="1">
              <a:defRPr/>
            </a:pPr>
            <a:r>
              <a:rPr lang="en-US" sz="2000" dirty="0">
                <a:latin typeface="Helvetica Neue Light"/>
                <a:cs typeface="Helvetica Neue Light"/>
              </a:rPr>
              <a:t>translation</a:t>
            </a:r>
          </a:p>
          <a:p>
            <a:pPr eaLnBrk="1" hangingPunct="1">
              <a:defRPr/>
            </a:pPr>
            <a:r>
              <a:rPr lang="en-US" sz="2000" dirty="0"/>
              <a:t>grammar</a:t>
            </a:r>
            <a:endParaRPr lang="en-US" sz="2000" dirty="0">
              <a:latin typeface="Helvetica Neue Light"/>
              <a:cs typeface="Helvetica Neue Light"/>
            </a:endParaRPr>
          </a:p>
        </p:txBody>
      </p:sp>
      <p:cxnSp>
        <p:nvCxnSpPr>
          <p:cNvPr id="129" name="Elbow Connector 128"/>
          <p:cNvCxnSpPr>
            <a:stCxn id="127" idx="2"/>
            <a:endCxn id="130" idx="1"/>
          </p:cNvCxnSpPr>
          <p:nvPr/>
        </p:nvCxnSpPr>
        <p:spPr>
          <a:xfrm rot="16200000" flipH="1">
            <a:off x="4197289" y="4637222"/>
            <a:ext cx="653359" cy="879330"/>
          </a:xfrm>
          <a:prstGeom prst="bentConnector2">
            <a:avLst/>
          </a:prstGeom>
          <a:ln w="38100" cmpd="sng">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grpSp>
        <p:nvGrpSpPr>
          <p:cNvPr id="131" name="Group 130"/>
          <p:cNvGrpSpPr/>
          <p:nvPr/>
        </p:nvGrpSpPr>
        <p:grpSpPr>
          <a:xfrm>
            <a:off x="4723892" y="5589910"/>
            <a:ext cx="1468934" cy="1015232"/>
            <a:chOff x="6718424" y="7950094"/>
            <a:chExt cx="2089150" cy="1443885"/>
          </a:xfrm>
        </p:grpSpPr>
        <p:sp>
          <p:nvSpPr>
            <p:cNvPr id="132" name="TextBox 58"/>
            <p:cNvSpPr txBox="1">
              <a:spLocks noChangeArrowheads="1"/>
            </p:cNvSpPr>
            <p:nvPr/>
          </p:nvSpPr>
          <p:spPr bwMode="auto">
            <a:xfrm>
              <a:off x="6718424" y="8387208"/>
              <a:ext cx="2089150" cy="100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defRPr/>
              </a:pPr>
              <a:r>
                <a:rPr lang="en-US" sz="2000" i="1" dirty="0">
                  <a:latin typeface="Helvetica Neue Light"/>
                  <a:cs typeface="Helvetica Neue Light"/>
                </a:rPr>
                <a:t>n </a:t>
              </a:r>
              <a:r>
                <a:rPr lang="en-US" sz="2000" dirty="0">
                  <a:latin typeface="Helvetica Neue Light"/>
                  <a:cs typeface="Helvetica Neue Light"/>
                </a:rPr>
                <a:t>best </a:t>
              </a:r>
            </a:p>
            <a:p>
              <a:pPr eaLnBrk="1" hangingPunct="1">
                <a:defRPr/>
              </a:pPr>
              <a:r>
                <a:rPr lang="en-US" sz="2000" dirty="0">
                  <a:latin typeface="Helvetica Neue Light"/>
                  <a:cs typeface="Helvetica Neue Light"/>
                </a:rPr>
                <a:t>derivations</a:t>
              </a:r>
            </a:p>
          </p:txBody>
        </p:sp>
        <p:cxnSp>
          <p:nvCxnSpPr>
            <p:cNvPr id="133" name="Straight Arrow Connector 132"/>
            <p:cNvCxnSpPr>
              <a:stCxn id="130" idx="2"/>
            </p:cNvCxnSpPr>
            <p:nvPr/>
          </p:nvCxnSpPr>
          <p:spPr>
            <a:xfrm flipH="1">
              <a:off x="7959028" y="7950094"/>
              <a:ext cx="0" cy="490978"/>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134" name="Elbow Connector 133"/>
          <p:cNvCxnSpPr>
            <a:stCxn id="126" idx="3"/>
          </p:cNvCxnSpPr>
          <p:nvPr/>
        </p:nvCxnSpPr>
        <p:spPr>
          <a:xfrm flipV="1">
            <a:off x="3913821" y="5555488"/>
            <a:ext cx="1063225" cy="492125"/>
          </a:xfrm>
          <a:prstGeom prst="bentConnector3">
            <a:avLst>
              <a:gd name="adj1" fmla="val 50000"/>
            </a:avLst>
          </a:prstGeom>
          <a:ln w="38100" cmpd="sng">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1596289" y="2211721"/>
            <a:ext cx="5063063" cy="4354246"/>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64286" tIns="32143" rIns="64286" bIns="32143"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sz="3100" b="1" dirty="0">
                <a:solidFill>
                  <a:schemeClr val="bg1"/>
                </a:solidFill>
                <a:latin typeface="Helvetica Neue Light"/>
              </a:rPr>
              <a:t>STATISTICAL</a:t>
            </a:r>
          </a:p>
          <a:p>
            <a:pPr algn="ctr">
              <a:defRPr/>
            </a:pPr>
            <a:r>
              <a:rPr lang="en-US" sz="3100" b="1" dirty="0">
                <a:solidFill>
                  <a:schemeClr val="bg1"/>
                </a:solidFill>
                <a:latin typeface="Helvetica Neue Light"/>
              </a:rPr>
              <a:t>MT</a:t>
            </a:r>
          </a:p>
          <a:p>
            <a:pPr algn="ctr">
              <a:defRPr/>
            </a:pPr>
            <a:r>
              <a:rPr lang="en-US" sz="3100" b="1" dirty="0">
                <a:solidFill>
                  <a:schemeClr val="bg1"/>
                </a:solidFill>
                <a:latin typeface="Helvetica Neue Light"/>
              </a:rPr>
              <a:t>SYSTEM</a:t>
            </a:r>
            <a:endParaRPr lang="en-US" sz="2000" b="1" dirty="0">
              <a:solidFill>
                <a:schemeClr val="bg1"/>
              </a:solidFill>
              <a:latin typeface="Helvetica Neue Light"/>
            </a:endParaRPr>
          </a:p>
        </p:txBody>
      </p:sp>
    </p:spTree>
    <p:custDataLst>
      <p:tags r:id="rId1"/>
    </p:custDataLst>
    <p:extLst>
      <p:ext uri="{BB962C8B-B14F-4D97-AF65-F5344CB8AC3E}">
        <p14:creationId xmlns:p14="http://schemas.microsoft.com/office/powerpoint/2010/main" val="3229194658"/>
      </p:ext>
    </p:extLst>
  </p:cSld>
  <p:clrMapOvr>
    <a:masterClrMapping/>
  </p:clrMapOvr>
  <mc:AlternateContent xmlns:mc="http://schemas.openxmlformats.org/markup-compatibility/2006" xmlns:p14="http://schemas.microsoft.com/office/powerpoint/2010/main">
    <mc:Choice Requires="p14">
      <p:transition spd="slow" p14:dur="2000" advTm="27424"/>
    </mc:Choice>
    <mc:Fallback xmlns="">
      <p:transition xmlns:p14="http://schemas.microsoft.com/office/powerpoint/2010/main" spd="slow" advTm="2742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75818E-6 -2.27813E-6 L 4.75818E-6 0.26038 " pathEditMode="relative" rAng="0" ptsTypes="AA">
                                      <p:cBhvr>
                                        <p:cTn id="6" dur="2000" fill="hold"/>
                                        <p:tgtEl>
                                          <p:spTgt spid="38"/>
                                        </p:tgtEl>
                                        <p:attrNameLst>
                                          <p:attrName>ppt_x</p:attrName>
                                          <p:attrName>ppt_y</p:attrName>
                                        </p:attrNameLst>
                                      </p:cBhvr>
                                      <p:rCtr x="0" y="13011"/>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par>
                                <p:cTn id="10" presetID="1" presetClass="exit" presetSubtype="0" fill="hold" grpId="0" nodeType="withEffect">
                                  <p:stCondLst>
                                    <p:cond delay="0"/>
                                  </p:stCondLst>
                                  <p:childTnLst>
                                    <p:set>
                                      <p:cBhvr>
                                        <p:cTn id="11" dur="1" fill="hold">
                                          <p:stCondLst>
                                            <p:cond delay="0"/>
                                          </p:stCondLst>
                                        </p:cTn>
                                        <p:tgtEl>
                                          <p:spTgt spid="136"/>
                                        </p:tgtEl>
                                        <p:attrNameLst>
                                          <p:attrName>style.visibility</p:attrName>
                                        </p:attrNameLst>
                                      </p:cBhvr>
                                      <p:to>
                                        <p:strVal val="hidden"/>
                                      </p:to>
                                    </p:set>
                                  </p:childTnLst>
                                </p:cTn>
                              </p:par>
                              <p:par>
                                <p:cTn id="12" presetID="1" presetClass="entr" presetSubtype="0" fill="hold" grpId="1" nodeType="withEffect">
                                  <p:stCondLst>
                                    <p:cond delay="0"/>
                                  </p:stCondLst>
                                  <p:childTnLst>
                                    <p:set>
                                      <p:cBhvr>
                                        <p:cTn id="13" dur="1" fill="hold">
                                          <p:stCondLst>
                                            <p:cond delay="0"/>
                                          </p:stCondLst>
                                        </p:cTn>
                                        <p:tgtEl>
                                          <p:spTgt spid="2457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1" nodeType="clickEffect">
                                  <p:stCondLst>
                                    <p:cond delay="0"/>
                                  </p:stCondLst>
                                  <p:childTnLst>
                                    <p:animMotion origin="layout" path="M 4.75818E-6 0.26054 L 4.75818E-6 0.70363 " pathEditMode="relative" rAng="0" ptsTypes="AA">
                                      <p:cBhvr>
                                        <p:cTn id="17" dur="2000" fill="hold"/>
                                        <p:tgtEl>
                                          <p:spTgt spid="38"/>
                                        </p:tgtEl>
                                        <p:attrNameLst>
                                          <p:attrName>ppt_x</p:attrName>
                                          <p:attrName>ppt_y</p:attrName>
                                        </p:attrNameLst>
                                      </p:cBhvr>
                                      <p:rCtr x="0" y="22146"/>
                                    </p:animMotion>
                                  </p:childTnLst>
                                </p:cTn>
                              </p:par>
                              <p:par>
                                <p:cTn id="18" presetID="1" presetClass="exit" presetSubtype="0" fill="hold" nodeType="withEffect">
                                  <p:stCondLst>
                                    <p:cond delay="0"/>
                                  </p:stCondLst>
                                  <p:childTnLst>
                                    <p:set>
                                      <p:cBhvr>
                                        <p:cTn id="19" dur="1" fill="hold">
                                          <p:stCondLst>
                                            <p:cond delay="0"/>
                                          </p:stCondLst>
                                        </p:cTn>
                                        <p:tgtEl>
                                          <p:spTgt spid="34"/>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135"/>
                                        </p:tgtEl>
                                        <p:attrNameLst>
                                          <p:attrName>style.visibility</p:attrName>
                                        </p:attrNameLst>
                                      </p:cBhvr>
                                      <p:to>
                                        <p:strVal val="visible"/>
                                      </p:to>
                                    </p:set>
                                  </p:childTnLst>
                                </p:cTn>
                              </p:par>
                              <p:par>
                                <p:cTn id="22" presetID="1" presetClass="exit" presetSubtype="0" fill="hold" grpId="0" nodeType="withEffect">
                                  <p:stCondLst>
                                    <p:cond delay="0"/>
                                  </p:stCondLst>
                                  <p:childTnLst>
                                    <p:set>
                                      <p:cBhvr>
                                        <p:cTn id="23" dur="1" fill="hold">
                                          <p:stCondLst>
                                            <p:cond delay="0"/>
                                          </p:stCondLst>
                                        </p:cTn>
                                        <p:tgtEl>
                                          <p:spTgt spid="24577"/>
                                        </p:tgtEl>
                                        <p:attrNameLst>
                                          <p:attrName>style.visibility</p:attrName>
                                        </p:attrNameLst>
                                      </p:cBhvr>
                                      <p:to>
                                        <p:strVal val="hidden"/>
                                      </p:to>
                                    </p:se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30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p:bldP spid="24577" grpId="1"/>
      <p:bldP spid="136" grpId="0"/>
      <p:bldP spid="135" grpId="0"/>
      <p:bldP spid="30724" grpId="0"/>
      <p:bldP spid="38" grpId="0" animBg="1"/>
      <p:bldP spid="38"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1591200" y="2214000"/>
            <a:ext cx="5050941" cy="4354233"/>
          </a:xfrm>
          <a:prstGeom prst="rect">
            <a:avLst/>
          </a:prstGeom>
          <a:solidFill>
            <a:srgbClr val="FFFFFF">
              <a:alpha val="76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64286" tIns="32143" rIns="64286" bIns="32143"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endParaRPr lang="en-US" sz="2000" b="1" dirty="0">
              <a:solidFill>
                <a:schemeClr val="bg1"/>
              </a:solidFill>
              <a:latin typeface="Helvetica Neue Light"/>
            </a:endParaRPr>
          </a:p>
        </p:txBody>
      </p:sp>
      <p:cxnSp>
        <p:nvCxnSpPr>
          <p:cNvPr id="31" name="Straight Arrow Connector 30"/>
          <p:cNvCxnSpPr>
            <a:endCxn id="46" idx="0"/>
          </p:cNvCxnSpPr>
          <p:nvPr/>
        </p:nvCxnSpPr>
        <p:spPr>
          <a:xfrm>
            <a:off x="2344252" y="1859451"/>
            <a:ext cx="0" cy="696184"/>
          </a:xfrm>
          <a:prstGeom prst="straightConnector1">
            <a:avLst/>
          </a:prstGeom>
          <a:ln w="38100" cmpd="sng">
            <a:solidFill>
              <a:schemeClr val="tx1"/>
            </a:solidFill>
            <a:prstDash val="dot"/>
            <a:tailEnd type="arrow"/>
          </a:ln>
          <a:effectLst/>
        </p:spPr>
        <p:style>
          <a:lnRef idx="2">
            <a:schemeClr val="accent1"/>
          </a:lnRef>
          <a:fillRef idx="0">
            <a:schemeClr val="accent1"/>
          </a:fillRef>
          <a:effectRef idx="1">
            <a:schemeClr val="accent1"/>
          </a:effectRef>
          <a:fontRef idx="minor">
            <a:schemeClr val="tx1"/>
          </a:fontRef>
        </p:style>
      </p:cxnSp>
      <p:sp>
        <p:nvSpPr>
          <p:cNvPr id="24577" name="Rectangle 1"/>
          <p:cNvSpPr>
            <a:spLocks noGrp="1" noChangeArrowheads="1"/>
          </p:cNvSpPr>
          <p:nvPr>
            <p:ph type="title"/>
          </p:nvPr>
        </p:nvSpPr>
        <p:spPr/>
        <p:txBody>
          <a:bodyPr/>
          <a:lstStyle/>
          <a:p>
            <a:pPr eaLnBrk="1" hangingPunct="1">
              <a:defRPr/>
            </a:pPr>
            <a:r>
              <a:rPr lang="en-US" dirty="0" smtClean="0"/>
              <a:t>MT for Context-Sensitive CLIR</a:t>
            </a:r>
          </a:p>
        </p:txBody>
      </p:sp>
      <p:sp>
        <p:nvSpPr>
          <p:cNvPr id="2" name="Slide Number Placeholder 1"/>
          <p:cNvSpPr>
            <a:spLocks noGrp="1"/>
          </p:cNvSpPr>
          <p:nvPr>
            <p:ph type="sldNum" sz="quarter" idx="4"/>
          </p:nvPr>
        </p:nvSpPr>
        <p:spPr>
          <a:xfrm>
            <a:off x="7010400" y="6356350"/>
            <a:ext cx="2133600" cy="365125"/>
          </a:xfrm>
          <a:prstGeom prst="rect">
            <a:avLst/>
          </a:prstGeom>
        </p:spPr>
        <p:txBody>
          <a:bodyPr lIns="64286" tIns="32143" rIns="64286" bIns="32143"/>
          <a:lstStyle/>
          <a:p>
            <a:fld id="{0A358137-3D84-6645-A1B9-9548E8CF6556}" type="slidenum">
              <a:rPr lang="en-US" smtClean="0"/>
              <a:t>42</a:t>
            </a:fld>
            <a:endParaRPr lang="en-US" dirty="0"/>
          </a:p>
        </p:txBody>
      </p:sp>
      <p:sp>
        <p:nvSpPr>
          <p:cNvPr id="44" name="TextBox 43"/>
          <p:cNvSpPr txBox="1"/>
          <p:nvPr/>
        </p:nvSpPr>
        <p:spPr>
          <a:xfrm>
            <a:off x="2648038" y="5707379"/>
            <a:ext cx="1265783" cy="680467"/>
          </a:xfrm>
          <a:prstGeom prst="rect">
            <a:avLst/>
          </a:prstGeom>
          <a:noFill/>
          <a:ln>
            <a:noFill/>
          </a:ln>
          <a:effectLst/>
        </p:spPr>
        <p:style>
          <a:lnRef idx="2">
            <a:schemeClr val="accent2">
              <a:shade val="50000"/>
            </a:schemeClr>
          </a:lnRef>
          <a:fillRef idx="1">
            <a:schemeClr val="accent2"/>
          </a:fillRef>
          <a:effectRef idx="0">
            <a:schemeClr val="accent2"/>
          </a:effectRef>
          <a:fontRef idx="minor">
            <a:schemeClr val="lt1"/>
          </a:fontRef>
        </p:style>
        <p:txBody>
          <a:bodyPr lIns="64286" tIns="32143" rIns="64286" bIns="32143">
            <a:sp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2000" dirty="0">
                <a:solidFill>
                  <a:srgbClr val="000000"/>
                </a:solidFill>
                <a:latin typeface="Helvetica Neue Light"/>
                <a:cs typeface="Helvetica Neue Light"/>
              </a:rPr>
              <a:t>language model</a:t>
            </a:r>
          </a:p>
        </p:txBody>
      </p:sp>
      <p:sp>
        <p:nvSpPr>
          <p:cNvPr id="30724" name="TextBox 44"/>
          <p:cNvSpPr txBox="1">
            <a:spLocks noChangeArrowheads="1"/>
          </p:cNvSpPr>
          <p:nvPr/>
        </p:nvSpPr>
        <p:spPr bwMode="auto">
          <a:xfrm>
            <a:off x="5787136" y="2201221"/>
            <a:ext cx="848599" cy="403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86" tIns="32143" rIns="64286" bIns="32143">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defRPr/>
            </a:pPr>
            <a:r>
              <a:rPr lang="en-US" sz="2200" b="1" dirty="0">
                <a:latin typeface="Helvetica Neue Light"/>
              </a:rPr>
              <a:t>MT</a:t>
            </a:r>
            <a:endParaRPr lang="en-US" sz="2000" b="1" dirty="0">
              <a:latin typeface="Helvetica Neue Light"/>
            </a:endParaRPr>
          </a:p>
        </p:txBody>
      </p:sp>
      <p:sp>
        <p:nvSpPr>
          <p:cNvPr id="46" name="TextBox 45"/>
          <p:cNvSpPr txBox="1"/>
          <p:nvPr/>
        </p:nvSpPr>
        <p:spPr>
          <a:xfrm>
            <a:off x="1837948" y="2555635"/>
            <a:ext cx="1033611" cy="680467"/>
          </a:xfrm>
          <a:prstGeom prst="rect">
            <a:avLst/>
          </a:prstGeom>
          <a:solidFill>
            <a:schemeClr val="bg2">
              <a:lumMod val="75000"/>
            </a:schemeClr>
          </a:solidFill>
          <a:ln>
            <a:solidFill>
              <a:schemeClr val="tx1"/>
            </a:solidFill>
          </a:ln>
          <a:effectLst/>
        </p:spPr>
        <p:style>
          <a:lnRef idx="2">
            <a:schemeClr val="accent2">
              <a:shade val="50000"/>
            </a:schemeClr>
          </a:lnRef>
          <a:fillRef idx="1">
            <a:schemeClr val="accent2"/>
          </a:fillRef>
          <a:effectRef idx="0">
            <a:schemeClr val="accent2"/>
          </a:effectRef>
          <a:fontRef idx="minor">
            <a:schemeClr val="lt1"/>
          </a:fontRef>
        </p:style>
        <p:txBody>
          <a:bodyPr lIns="64286" tIns="32143" rIns="64286" bIns="32143">
            <a:sp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sz="2000" b="1" dirty="0">
                <a:solidFill>
                  <a:srgbClr val="000000"/>
                </a:solidFill>
                <a:latin typeface="Helvetica Neue Light"/>
                <a:cs typeface="Helvetica Neue Light"/>
              </a:rPr>
              <a:t>token</a:t>
            </a:r>
          </a:p>
          <a:p>
            <a:pPr algn="ctr">
              <a:defRPr/>
            </a:pPr>
            <a:r>
              <a:rPr lang="en-US" sz="2000" b="1" dirty="0">
                <a:solidFill>
                  <a:srgbClr val="000000"/>
                </a:solidFill>
                <a:latin typeface="Helvetica Neue Light"/>
                <a:cs typeface="Helvetica Neue Light"/>
              </a:rPr>
              <a:t>aligner</a:t>
            </a:r>
          </a:p>
        </p:txBody>
      </p:sp>
      <p:sp>
        <p:nvSpPr>
          <p:cNvPr id="47" name="TextBox 46"/>
          <p:cNvSpPr txBox="1"/>
          <p:nvPr/>
        </p:nvSpPr>
        <p:spPr>
          <a:xfrm>
            <a:off x="3444714" y="4069741"/>
            <a:ext cx="1279178" cy="680467"/>
          </a:xfrm>
          <a:prstGeom prst="rect">
            <a:avLst/>
          </a:prstGeom>
          <a:solidFill>
            <a:schemeClr val="bg2">
              <a:lumMod val="75000"/>
            </a:schemeClr>
          </a:solidFill>
          <a:ln>
            <a:solidFill>
              <a:schemeClr val="tx1"/>
            </a:solidFill>
          </a:ln>
          <a:effectLst/>
        </p:spPr>
        <p:style>
          <a:lnRef idx="2">
            <a:schemeClr val="accent2">
              <a:shade val="50000"/>
            </a:schemeClr>
          </a:lnRef>
          <a:fillRef idx="1">
            <a:schemeClr val="accent2"/>
          </a:fillRef>
          <a:effectRef idx="0">
            <a:schemeClr val="accent2"/>
          </a:effectRef>
          <a:fontRef idx="minor">
            <a:schemeClr val="lt1"/>
          </a:fontRef>
        </p:style>
        <p:txBody>
          <a:bodyPr lIns="64286" tIns="32143" rIns="64286" bIns="32143" anchor="ctr">
            <a:sp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sz="2000" b="1" dirty="0">
                <a:solidFill>
                  <a:srgbClr val="000000"/>
                </a:solidFill>
                <a:latin typeface="Helvetica Neue Light"/>
                <a:cs typeface="Helvetica Neue Light"/>
              </a:rPr>
              <a:t>grammar </a:t>
            </a:r>
          </a:p>
          <a:p>
            <a:pPr algn="ctr">
              <a:defRPr/>
            </a:pPr>
            <a:r>
              <a:rPr lang="en-US" sz="2000" b="1" dirty="0">
                <a:solidFill>
                  <a:srgbClr val="000000"/>
                </a:solidFill>
                <a:latin typeface="Helvetica Neue Light"/>
                <a:cs typeface="Helvetica Neue Light"/>
              </a:rPr>
              <a:t>extractor</a:t>
            </a:r>
          </a:p>
        </p:txBody>
      </p:sp>
      <p:sp>
        <p:nvSpPr>
          <p:cNvPr id="30727" name="TextBox 47"/>
          <p:cNvSpPr txBox="1">
            <a:spLocks noChangeArrowheads="1"/>
          </p:cNvSpPr>
          <p:nvPr/>
        </p:nvSpPr>
        <p:spPr bwMode="auto">
          <a:xfrm>
            <a:off x="2344253" y="3365725"/>
            <a:ext cx="1518919" cy="68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86" tIns="32143" rIns="64286" bIns="32143">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eaLnBrk="1" hangingPunct="1">
              <a:defRPr/>
            </a:pPr>
            <a:r>
              <a:rPr lang="en-US" sz="2000" dirty="0">
                <a:latin typeface="Helvetica Neue Light"/>
                <a:cs typeface="Helvetica Neue Light"/>
              </a:rPr>
              <a:t>token</a:t>
            </a:r>
          </a:p>
          <a:p>
            <a:pPr algn="l" eaLnBrk="1" hangingPunct="1">
              <a:defRPr/>
            </a:pPr>
            <a:r>
              <a:rPr lang="en-US" sz="2000" dirty="0">
                <a:latin typeface="Helvetica Neue Light"/>
                <a:cs typeface="Helvetica Neue Light"/>
              </a:rPr>
              <a:t>alignments</a:t>
            </a:r>
          </a:p>
        </p:txBody>
      </p:sp>
      <p:sp>
        <p:nvSpPr>
          <p:cNvPr id="30729" name="TextBox 49"/>
          <p:cNvSpPr txBox="1">
            <a:spLocks noChangeArrowheads="1"/>
          </p:cNvSpPr>
          <p:nvPr/>
        </p:nvSpPr>
        <p:spPr bwMode="auto">
          <a:xfrm>
            <a:off x="2648037" y="4783382"/>
            <a:ext cx="1264989" cy="68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86" tIns="32143" rIns="64286" bIns="32143">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eaLnBrk="1" hangingPunct="1">
              <a:defRPr/>
            </a:pPr>
            <a:r>
              <a:rPr lang="en-US" sz="2000" dirty="0">
                <a:latin typeface="Helvetica Neue Light"/>
                <a:cs typeface="Helvetica Neue Light"/>
              </a:rPr>
              <a:t>translation</a:t>
            </a:r>
          </a:p>
          <a:p>
            <a:pPr eaLnBrk="1" hangingPunct="1">
              <a:defRPr/>
            </a:pPr>
            <a:r>
              <a:rPr lang="en-US" sz="2000" dirty="0"/>
              <a:t>grammar</a:t>
            </a:r>
            <a:endParaRPr lang="en-US" sz="2000" dirty="0">
              <a:latin typeface="Helvetica Neue Light"/>
              <a:cs typeface="Helvetica Neue Light"/>
            </a:endParaRPr>
          </a:p>
        </p:txBody>
      </p:sp>
      <p:cxnSp>
        <p:nvCxnSpPr>
          <p:cNvPr id="52" name="Elbow Connector 51"/>
          <p:cNvCxnSpPr>
            <a:stCxn id="47" idx="2"/>
            <a:endCxn id="42" idx="1"/>
          </p:cNvCxnSpPr>
          <p:nvPr/>
        </p:nvCxnSpPr>
        <p:spPr>
          <a:xfrm rot="16200000" flipH="1">
            <a:off x="4197289" y="4637222"/>
            <a:ext cx="653359" cy="879330"/>
          </a:xfrm>
          <a:prstGeom prst="bentConnector2">
            <a:avLst/>
          </a:prstGeom>
          <a:ln w="38100" cmpd="sng">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30734" name="TextBox 54"/>
          <p:cNvSpPr txBox="1">
            <a:spLocks noChangeArrowheads="1"/>
          </p:cNvSpPr>
          <p:nvPr/>
        </p:nvSpPr>
        <p:spPr bwMode="auto">
          <a:xfrm>
            <a:off x="460194" y="4415032"/>
            <a:ext cx="775893" cy="37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86" tIns="32143" rIns="64286" bIns="32143">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defRPr/>
            </a:pPr>
            <a:r>
              <a:rPr lang="en-US" sz="2000" dirty="0">
                <a:latin typeface="Helvetica Neue Light"/>
                <a:cs typeface="Helvetica Neue Light"/>
              </a:rPr>
              <a:t>query</a:t>
            </a:r>
          </a:p>
        </p:txBody>
      </p:sp>
      <p:cxnSp>
        <p:nvCxnSpPr>
          <p:cNvPr id="61" name="Straight Arrow Connector 60"/>
          <p:cNvCxnSpPr>
            <a:stCxn id="30734" idx="3"/>
          </p:cNvCxnSpPr>
          <p:nvPr/>
        </p:nvCxnSpPr>
        <p:spPr>
          <a:xfrm flipV="1">
            <a:off x="1236087" y="4593506"/>
            <a:ext cx="2222041" cy="7871"/>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0733" name="TextBox 53"/>
          <p:cNvSpPr txBox="1">
            <a:spLocks noChangeArrowheads="1"/>
          </p:cNvSpPr>
          <p:nvPr/>
        </p:nvSpPr>
        <p:spPr bwMode="auto">
          <a:xfrm>
            <a:off x="1130400" y="1490400"/>
            <a:ext cx="3797297"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46800" rIns="108000" bIns="46800" anchor="ctr">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lvl="0" eaLnBrk="1" hangingPunct="1">
              <a:defRPr/>
            </a:pPr>
            <a:r>
              <a:rPr lang="en-US" sz="2000" dirty="0">
                <a:latin typeface="Helvetica Neue Light"/>
                <a:cs typeface="Helvetica Neue Light"/>
              </a:rPr>
              <a:t>sentence-aligned parallel corpus</a:t>
            </a:r>
          </a:p>
        </p:txBody>
      </p:sp>
      <p:sp>
        <p:nvSpPr>
          <p:cNvPr id="30739" name="TextBox 64"/>
          <p:cNvSpPr txBox="1">
            <a:spLocks noChangeArrowheads="1"/>
          </p:cNvSpPr>
          <p:nvPr/>
        </p:nvSpPr>
        <p:spPr bwMode="auto">
          <a:xfrm>
            <a:off x="217768" y="4783382"/>
            <a:ext cx="1378521" cy="988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86" tIns="32143" rIns="64286" bIns="32143">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defRPr/>
            </a:pPr>
            <a:r>
              <a:rPr lang="en-US" sz="2000" b="1" dirty="0">
                <a:solidFill>
                  <a:srgbClr val="C00202"/>
                </a:solidFill>
                <a:latin typeface="Helvetica Neue Light"/>
              </a:rPr>
              <a:t>“maternal leave in Europe”</a:t>
            </a:r>
          </a:p>
        </p:txBody>
      </p:sp>
      <p:sp>
        <p:nvSpPr>
          <p:cNvPr id="42" name="TextBox 41"/>
          <p:cNvSpPr txBox="1"/>
          <p:nvPr/>
        </p:nvSpPr>
        <p:spPr>
          <a:xfrm>
            <a:off x="4963633" y="5217222"/>
            <a:ext cx="1279178" cy="372690"/>
          </a:xfrm>
          <a:prstGeom prst="rect">
            <a:avLst/>
          </a:prstGeom>
          <a:solidFill>
            <a:schemeClr val="bg2">
              <a:lumMod val="75000"/>
            </a:schemeClr>
          </a:solidFill>
          <a:ln>
            <a:solidFill>
              <a:schemeClr val="tx1"/>
            </a:solidFill>
          </a:ln>
          <a:effectLst/>
        </p:spPr>
        <p:style>
          <a:lnRef idx="2">
            <a:schemeClr val="accent2">
              <a:shade val="50000"/>
            </a:schemeClr>
          </a:lnRef>
          <a:fillRef idx="1">
            <a:schemeClr val="accent2"/>
          </a:fillRef>
          <a:effectRef idx="0">
            <a:schemeClr val="accent2"/>
          </a:effectRef>
          <a:fontRef idx="minor">
            <a:schemeClr val="lt1"/>
          </a:fontRef>
        </p:style>
        <p:txBody>
          <a:bodyPr lIns="64286" tIns="32143" rIns="64286" bIns="32143" anchor="ctr">
            <a:sp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sz="2000" b="1" dirty="0">
                <a:solidFill>
                  <a:srgbClr val="000000"/>
                </a:solidFill>
                <a:latin typeface="Helvetica Neue Light"/>
                <a:cs typeface="Helvetica Neue Light"/>
              </a:rPr>
              <a:t>decoder</a:t>
            </a:r>
          </a:p>
        </p:txBody>
      </p:sp>
      <p:cxnSp>
        <p:nvCxnSpPr>
          <p:cNvPr id="45" name="Straight Arrow Connector 44"/>
          <p:cNvCxnSpPr/>
          <p:nvPr/>
        </p:nvCxnSpPr>
        <p:spPr>
          <a:xfrm>
            <a:off x="3711280" y="3872031"/>
            <a:ext cx="4556756" cy="0"/>
          </a:xfrm>
          <a:prstGeom prst="straightConnector1">
            <a:avLst/>
          </a:prstGeom>
          <a:ln w="38100" cmpd="sng">
            <a:solidFill>
              <a:schemeClr val="tx1"/>
            </a:solidFill>
            <a:prstDash val="dot"/>
            <a:tailEnd type="arrow"/>
          </a:ln>
          <a:effectLst/>
        </p:spPr>
        <p:style>
          <a:lnRef idx="2">
            <a:schemeClr val="accent1"/>
          </a:lnRef>
          <a:fillRef idx="0">
            <a:schemeClr val="accent1"/>
          </a:fillRef>
          <a:effectRef idx="1">
            <a:schemeClr val="accent1"/>
          </a:effectRef>
          <a:fontRef idx="minor">
            <a:schemeClr val="tx1"/>
          </a:fontRef>
        </p:style>
      </p:cxnSp>
      <p:sp>
        <p:nvSpPr>
          <p:cNvPr id="28" name="TextBox 53"/>
          <p:cNvSpPr txBox="1">
            <a:spLocks noChangeArrowheads="1"/>
          </p:cNvSpPr>
          <p:nvPr/>
        </p:nvSpPr>
        <p:spPr bwMode="auto">
          <a:xfrm>
            <a:off x="6667405" y="3196371"/>
            <a:ext cx="2040469" cy="68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86" tIns="32143" rIns="64286" bIns="32143" anchor="ctr">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defRPr/>
            </a:pPr>
            <a:r>
              <a:rPr lang="en-US" sz="2000" dirty="0">
                <a:latin typeface="Helvetica Neue Light"/>
                <a:cs typeface="Helvetica Neue Light"/>
              </a:rPr>
              <a:t>token translation </a:t>
            </a:r>
          </a:p>
          <a:p>
            <a:pPr eaLnBrk="1" hangingPunct="1">
              <a:defRPr/>
            </a:pPr>
            <a:r>
              <a:rPr lang="en-US" sz="2000" dirty="0">
                <a:latin typeface="Helvetica Neue Light"/>
                <a:cs typeface="Helvetica Neue Light"/>
              </a:rPr>
              <a:t>probabilities</a:t>
            </a:r>
          </a:p>
        </p:txBody>
      </p:sp>
      <p:cxnSp>
        <p:nvCxnSpPr>
          <p:cNvPr id="37" name="Elbow Connector 36"/>
          <p:cNvCxnSpPr>
            <a:stCxn id="46" idx="2"/>
            <a:endCxn id="47" idx="1"/>
          </p:cNvCxnSpPr>
          <p:nvPr/>
        </p:nvCxnSpPr>
        <p:spPr>
          <a:xfrm rot="16200000" flipH="1">
            <a:off x="2312798" y="3278058"/>
            <a:ext cx="1173873" cy="1089960"/>
          </a:xfrm>
          <a:prstGeom prst="bentConnector2">
            <a:avLst/>
          </a:prstGeom>
          <a:ln w="38100" cmpd="sng">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grpSp>
        <p:nvGrpSpPr>
          <p:cNvPr id="30743" name="Group 30742"/>
          <p:cNvGrpSpPr/>
          <p:nvPr/>
        </p:nvGrpSpPr>
        <p:grpSpPr>
          <a:xfrm>
            <a:off x="4723892" y="5589910"/>
            <a:ext cx="1468934" cy="1015232"/>
            <a:chOff x="6718424" y="7950094"/>
            <a:chExt cx="2089150" cy="1443885"/>
          </a:xfrm>
        </p:grpSpPr>
        <p:sp>
          <p:nvSpPr>
            <p:cNvPr id="30735" name="TextBox 58"/>
            <p:cNvSpPr txBox="1">
              <a:spLocks noChangeArrowheads="1"/>
            </p:cNvSpPr>
            <p:nvPr/>
          </p:nvSpPr>
          <p:spPr bwMode="auto">
            <a:xfrm>
              <a:off x="6718424" y="8387208"/>
              <a:ext cx="2089150" cy="100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defRPr/>
              </a:pPr>
              <a:r>
                <a:rPr lang="en-US" sz="2000" i="1" dirty="0">
                  <a:latin typeface="Helvetica Neue Light"/>
                  <a:cs typeface="Helvetica Neue Light"/>
                </a:rPr>
                <a:t>n </a:t>
              </a:r>
              <a:r>
                <a:rPr lang="en-US" sz="2000" dirty="0">
                  <a:latin typeface="Helvetica Neue Light"/>
                  <a:cs typeface="Helvetica Neue Light"/>
                </a:rPr>
                <a:t>best </a:t>
              </a:r>
            </a:p>
            <a:p>
              <a:pPr eaLnBrk="1" hangingPunct="1">
                <a:defRPr/>
              </a:pPr>
              <a:r>
                <a:rPr lang="en-US" sz="2000" dirty="0" smtClean="0">
                  <a:latin typeface="Helvetica Neue Light"/>
                  <a:cs typeface="Helvetica Neue Light"/>
                </a:rPr>
                <a:t>translations</a:t>
              </a:r>
              <a:endParaRPr lang="en-US" sz="2000" dirty="0">
                <a:latin typeface="Helvetica Neue Light"/>
                <a:cs typeface="Helvetica Neue Light"/>
              </a:endParaRPr>
            </a:p>
          </p:txBody>
        </p:sp>
        <p:cxnSp>
          <p:nvCxnSpPr>
            <p:cNvPr id="48" name="Straight Arrow Connector 47"/>
            <p:cNvCxnSpPr>
              <a:stCxn id="42" idx="2"/>
            </p:cNvCxnSpPr>
            <p:nvPr/>
          </p:nvCxnSpPr>
          <p:spPr>
            <a:xfrm flipH="1">
              <a:off x="7959028" y="7950094"/>
              <a:ext cx="0" cy="490978"/>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79" name="Elbow Connector 78"/>
          <p:cNvCxnSpPr>
            <a:stCxn id="44" idx="3"/>
          </p:cNvCxnSpPr>
          <p:nvPr/>
        </p:nvCxnSpPr>
        <p:spPr>
          <a:xfrm flipV="1">
            <a:off x="3913821" y="5555488"/>
            <a:ext cx="1063225" cy="492125"/>
          </a:xfrm>
          <a:prstGeom prst="bentConnector3">
            <a:avLst>
              <a:gd name="adj1" fmla="val 50000"/>
            </a:avLst>
          </a:prstGeom>
          <a:ln w="38100" cmpd="sng">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grpSp>
        <p:nvGrpSpPr>
          <p:cNvPr id="87" name="Group 86"/>
          <p:cNvGrpSpPr/>
          <p:nvPr/>
        </p:nvGrpSpPr>
        <p:grpSpPr>
          <a:xfrm>
            <a:off x="7002271" y="4137828"/>
            <a:ext cx="1581357" cy="1611876"/>
            <a:chOff x="9958784" y="7235080"/>
            <a:chExt cx="2249041" cy="2292447"/>
          </a:xfrm>
        </p:grpSpPr>
        <p:sp>
          <p:nvSpPr>
            <p:cNvPr id="30741" name="TextBox 67"/>
            <p:cNvSpPr txBox="1">
              <a:spLocks noChangeArrowheads="1"/>
            </p:cNvSpPr>
            <p:nvPr/>
          </p:nvSpPr>
          <p:spPr bwMode="auto">
            <a:xfrm>
              <a:off x="10102800" y="7235080"/>
              <a:ext cx="2105025" cy="100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eaLnBrk="1" hangingPunct="1">
                <a:defRPr/>
              </a:pPr>
              <a:r>
                <a:rPr lang="en-US" sz="2000" dirty="0">
                  <a:latin typeface="Helvetica Neue Light"/>
                  <a:cs typeface="Helvetica Neue Light"/>
                </a:rPr>
                <a:t>1-best translation</a:t>
              </a:r>
              <a:endParaRPr lang="en-US" sz="2000" i="1" baseline="-25000" dirty="0">
                <a:latin typeface="Helvetica Neue Light"/>
                <a:cs typeface="Helvetica Neue Light"/>
              </a:endParaRPr>
            </a:p>
          </p:txBody>
        </p:sp>
        <p:sp>
          <p:nvSpPr>
            <p:cNvPr id="70" name="TextBox 64"/>
            <p:cNvSpPr txBox="1">
              <a:spLocks noChangeArrowheads="1"/>
            </p:cNvSpPr>
            <p:nvPr/>
          </p:nvSpPr>
          <p:spPr bwMode="auto">
            <a:xfrm>
              <a:off x="9958784" y="8083028"/>
              <a:ext cx="2088232" cy="1444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defRPr/>
              </a:pPr>
              <a:r>
                <a:rPr lang="en-US" sz="2000" b="1" dirty="0">
                  <a:solidFill>
                    <a:srgbClr val="C00202"/>
                  </a:solidFill>
                  <a:latin typeface="Helvetica Neue Light"/>
                </a:rPr>
                <a:t>“congé de </a:t>
              </a:r>
              <a:r>
                <a:rPr lang="en-US" sz="2000" b="1" dirty="0" err="1">
                  <a:solidFill>
                    <a:srgbClr val="C00202"/>
                  </a:solidFill>
                  <a:latin typeface="Helvetica Neue Light"/>
                </a:rPr>
                <a:t>maternité</a:t>
              </a:r>
              <a:r>
                <a:rPr lang="en-US" sz="2000" b="1" dirty="0">
                  <a:solidFill>
                    <a:srgbClr val="C00202"/>
                  </a:solidFill>
                  <a:latin typeface="Helvetica Neue Light"/>
                </a:rPr>
                <a:t> en Europe”</a:t>
              </a:r>
            </a:p>
          </p:txBody>
        </p:sp>
      </p:grpSp>
      <p:cxnSp>
        <p:nvCxnSpPr>
          <p:cNvPr id="33" name="Elbow Connector 32"/>
          <p:cNvCxnSpPr/>
          <p:nvPr/>
        </p:nvCxnSpPr>
        <p:spPr>
          <a:xfrm flipV="1">
            <a:off x="6242811" y="4694765"/>
            <a:ext cx="810090" cy="708800"/>
          </a:xfrm>
          <a:prstGeom prst="bentConnector3">
            <a:avLst>
              <a:gd name="adj1" fmla="val 32363"/>
            </a:avLst>
          </a:prstGeom>
          <a:ln w="38100" cmpd="sng">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5837649"/>
      </p:ext>
    </p:extLst>
  </p:cSld>
  <p:clrMapOvr>
    <a:masterClrMapping/>
  </p:clrMapOvr>
  <mc:AlternateContent xmlns:mc="http://schemas.openxmlformats.org/markup-compatibility/2006" xmlns:p14="http://schemas.microsoft.com/office/powerpoint/2010/main">
    <mc:Choice Requires="p14">
      <p:transition spd="slow" p14:dur="2000" advTm="46859"/>
    </mc:Choice>
    <mc:Fallback xmlns="">
      <p:transition xmlns:p14="http://schemas.microsoft.com/office/powerpoint/2010/main" spd="slow" advTm="4685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42"/>
                                        </p:tgtEl>
                                        <p:attrNameLst>
                                          <p:attrName>style.opacity</p:attrName>
                                        </p:attrNameLst>
                                      </p:cBhvr>
                                      <p:to>
                                        <p:strVal val="0.5"/>
                                      </p:to>
                                    </p:set>
                                    <p:animEffect filter="image" prLst="opacity: 0.5">
                                      <p:cBhvr rctx="IE">
                                        <p:cTn id="7" dur="indefinite"/>
                                        <p:tgtEl>
                                          <p:spTgt spid="42"/>
                                        </p:tgtEl>
                                      </p:cBhvr>
                                    </p:animEffect>
                                  </p:childTnLst>
                                </p:cTn>
                              </p:par>
                              <p:par>
                                <p:cTn id="8" presetID="9" presetClass="emph" presetSubtype="0" nodeType="withEffect">
                                  <p:stCondLst>
                                    <p:cond delay="0"/>
                                  </p:stCondLst>
                                  <p:childTnLst>
                                    <p:set>
                                      <p:cBhvr rctx="PPT">
                                        <p:cTn id="9" dur="indefinite"/>
                                        <p:tgtEl>
                                          <p:spTgt spid="30743"/>
                                        </p:tgtEl>
                                        <p:attrNameLst>
                                          <p:attrName>style.opacity</p:attrName>
                                        </p:attrNameLst>
                                      </p:cBhvr>
                                      <p:to>
                                        <p:strVal val="0.5"/>
                                      </p:to>
                                    </p:set>
                                    <p:animEffect filter="image" prLst="opacity: 0.5">
                                      <p:cBhvr rctx="IE">
                                        <p:cTn id="10" dur="indefinite"/>
                                        <p:tgtEl>
                                          <p:spTgt spid="30743"/>
                                        </p:tgtEl>
                                      </p:cBhvr>
                                    </p:animEffect>
                                  </p:childTnLst>
                                </p:cTn>
                              </p:par>
                              <p:par>
                                <p:cTn id="11" presetID="9" presetClass="emph" presetSubtype="0" nodeType="withEffect">
                                  <p:stCondLst>
                                    <p:cond delay="0"/>
                                  </p:stCondLst>
                                  <p:childTnLst>
                                    <p:set>
                                      <p:cBhvr rctx="PPT">
                                        <p:cTn id="12" dur="indefinite"/>
                                        <p:tgtEl>
                                          <p:spTgt spid="79"/>
                                        </p:tgtEl>
                                        <p:attrNameLst>
                                          <p:attrName>style.opacity</p:attrName>
                                        </p:attrNameLst>
                                      </p:cBhvr>
                                      <p:to>
                                        <p:strVal val="0.5"/>
                                      </p:to>
                                    </p:set>
                                    <p:animEffect filter="image" prLst="opacity: 0.5">
                                      <p:cBhvr rctx="IE">
                                        <p:cTn id="13" dur="indefinite"/>
                                        <p:tgtEl>
                                          <p:spTgt spid="79"/>
                                        </p:tgtEl>
                                      </p:cBhvr>
                                    </p:animEffect>
                                  </p:childTnLst>
                                </p:cTn>
                              </p:par>
                              <p:par>
                                <p:cTn id="14" presetID="9" presetClass="emph" presetSubtype="0" grpId="0" nodeType="withEffect">
                                  <p:stCondLst>
                                    <p:cond delay="0"/>
                                  </p:stCondLst>
                                  <p:childTnLst>
                                    <p:set>
                                      <p:cBhvr rctx="PPT">
                                        <p:cTn id="15" dur="indefinite"/>
                                        <p:tgtEl>
                                          <p:spTgt spid="44"/>
                                        </p:tgtEl>
                                        <p:attrNameLst>
                                          <p:attrName>style.opacity</p:attrName>
                                        </p:attrNameLst>
                                      </p:cBhvr>
                                      <p:to>
                                        <p:strVal val="0.5"/>
                                      </p:to>
                                    </p:set>
                                    <p:animEffect filter="image" prLst="opacity: 0.5">
                                      <p:cBhvr rctx="IE">
                                        <p:cTn id="16" dur="indefinite"/>
                                        <p:tgtEl>
                                          <p:spTgt spid="44"/>
                                        </p:tgtEl>
                                      </p:cBhvr>
                                    </p:animEffect>
                                  </p:childTnLst>
                                </p:cTn>
                              </p:par>
                              <p:par>
                                <p:cTn id="17" presetID="9" presetClass="emph" presetSubtype="0" grpId="0" nodeType="withEffect">
                                  <p:stCondLst>
                                    <p:cond delay="0"/>
                                  </p:stCondLst>
                                  <p:childTnLst>
                                    <p:set>
                                      <p:cBhvr rctx="PPT">
                                        <p:cTn id="18" dur="indefinite"/>
                                        <p:tgtEl>
                                          <p:spTgt spid="28"/>
                                        </p:tgtEl>
                                        <p:attrNameLst>
                                          <p:attrName>style.opacity</p:attrName>
                                        </p:attrNameLst>
                                      </p:cBhvr>
                                      <p:to>
                                        <p:strVal val="0.5"/>
                                      </p:to>
                                    </p:set>
                                    <p:animEffect filter="image" prLst="opacity: 0.5">
                                      <p:cBhvr rctx="IE">
                                        <p:cTn id="19" dur="indefinite"/>
                                        <p:tgtEl>
                                          <p:spTgt spid="28"/>
                                        </p:tgtEl>
                                      </p:cBhvr>
                                    </p:animEffect>
                                  </p:childTnLst>
                                </p:cTn>
                              </p:par>
                              <p:par>
                                <p:cTn id="20" presetID="9" presetClass="emph" presetSubtype="0" nodeType="withEffect">
                                  <p:stCondLst>
                                    <p:cond delay="0"/>
                                  </p:stCondLst>
                                  <p:childTnLst>
                                    <p:set>
                                      <p:cBhvr rctx="PPT">
                                        <p:cTn id="21" dur="indefinite"/>
                                        <p:tgtEl>
                                          <p:spTgt spid="45"/>
                                        </p:tgtEl>
                                        <p:attrNameLst>
                                          <p:attrName>style.opacity</p:attrName>
                                        </p:attrNameLst>
                                      </p:cBhvr>
                                      <p:to>
                                        <p:strVal val="0.5"/>
                                      </p:to>
                                    </p:set>
                                    <p:animEffect filter="image" prLst="opacity: 0.5">
                                      <p:cBhvr rctx="IE">
                                        <p:cTn id="22" dur="indefinite"/>
                                        <p:tgtEl>
                                          <p:spTgt spid="45"/>
                                        </p:tgtEl>
                                      </p:cBhvr>
                                    </p:animEffect>
                                  </p:childTnLst>
                                </p:cTn>
                              </p:par>
                              <p:par>
                                <p:cTn id="23" presetID="9" presetClass="emph" presetSubtype="0" grpId="0" nodeType="withEffect">
                                  <p:stCondLst>
                                    <p:cond delay="0"/>
                                  </p:stCondLst>
                                  <p:childTnLst>
                                    <p:set>
                                      <p:cBhvr rctx="PPT">
                                        <p:cTn id="24" dur="indefinite"/>
                                        <p:tgtEl>
                                          <p:spTgt spid="46"/>
                                        </p:tgtEl>
                                        <p:attrNameLst>
                                          <p:attrName>style.opacity</p:attrName>
                                        </p:attrNameLst>
                                      </p:cBhvr>
                                      <p:to>
                                        <p:strVal val="0.5"/>
                                      </p:to>
                                    </p:set>
                                    <p:animEffect filter="image" prLst="opacity: 0.5">
                                      <p:cBhvr rctx="IE">
                                        <p:cTn id="25" dur="indefinite"/>
                                        <p:tgtEl>
                                          <p:spTgt spid="46"/>
                                        </p:tgtEl>
                                      </p:cBhvr>
                                    </p:animEffect>
                                  </p:childTnLst>
                                </p:cTn>
                              </p:par>
                              <p:par>
                                <p:cTn id="26" presetID="9" presetClass="emph" presetSubtype="0" nodeType="withEffect">
                                  <p:stCondLst>
                                    <p:cond delay="0"/>
                                  </p:stCondLst>
                                  <p:childTnLst>
                                    <p:set>
                                      <p:cBhvr rctx="PPT">
                                        <p:cTn id="27" dur="indefinite"/>
                                        <p:tgtEl>
                                          <p:spTgt spid="31"/>
                                        </p:tgtEl>
                                        <p:attrNameLst>
                                          <p:attrName>style.opacity</p:attrName>
                                        </p:attrNameLst>
                                      </p:cBhvr>
                                      <p:to>
                                        <p:strVal val="0.5"/>
                                      </p:to>
                                    </p:set>
                                    <p:animEffect filter="image" prLst="opacity: 0.5">
                                      <p:cBhvr rctx="IE">
                                        <p:cTn id="28" dur="indefinite"/>
                                        <p:tgtEl>
                                          <p:spTgt spid="31"/>
                                        </p:tgtEl>
                                      </p:cBhvr>
                                    </p:animEffect>
                                  </p:childTnLst>
                                </p:cTn>
                              </p:par>
                              <p:par>
                                <p:cTn id="29" presetID="9" presetClass="emph" presetSubtype="0" grpId="0" nodeType="withEffect">
                                  <p:stCondLst>
                                    <p:cond delay="0"/>
                                  </p:stCondLst>
                                  <p:childTnLst>
                                    <p:set>
                                      <p:cBhvr rctx="PPT">
                                        <p:cTn id="30" dur="indefinite"/>
                                        <p:tgtEl>
                                          <p:spTgt spid="30733"/>
                                        </p:tgtEl>
                                        <p:attrNameLst>
                                          <p:attrName>style.opacity</p:attrName>
                                        </p:attrNameLst>
                                      </p:cBhvr>
                                      <p:to>
                                        <p:strVal val="0.5"/>
                                      </p:to>
                                    </p:set>
                                    <p:animEffect filter="image" prLst="opacity: 0.5">
                                      <p:cBhvr rctx="IE">
                                        <p:cTn id="31" dur="indefinite"/>
                                        <p:tgtEl>
                                          <p:spTgt spid="30733"/>
                                        </p:tgtEl>
                                      </p:cBhvr>
                                    </p:animEffect>
                                  </p:childTnLst>
                                </p:cTn>
                              </p:par>
                              <p:par>
                                <p:cTn id="32" presetID="9" presetClass="emph" presetSubtype="0" nodeType="withEffect">
                                  <p:stCondLst>
                                    <p:cond delay="0"/>
                                  </p:stCondLst>
                                  <p:childTnLst>
                                    <p:set>
                                      <p:cBhvr rctx="PPT">
                                        <p:cTn id="33" dur="indefinite"/>
                                        <p:tgtEl>
                                          <p:spTgt spid="33"/>
                                        </p:tgtEl>
                                        <p:attrNameLst>
                                          <p:attrName>style.opacity</p:attrName>
                                        </p:attrNameLst>
                                      </p:cBhvr>
                                      <p:to>
                                        <p:strVal val="0.5"/>
                                      </p:to>
                                    </p:set>
                                    <p:animEffect filter="image" prLst="opacity: 0.5">
                                      <p:cBhvr rctx="IE">
                                        <p:cTn id="34" dur="indefinite"/>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animBg="1"/>
      <p:bldP spid="30733" grpId="0"/>
      <p:bldP spid="42" grpId="0" animBg="1"/>
      <p:bldP spid="2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p:txBody>
          <a:bodyPr/>
          <a:lstStyle/>
          <a:p>
            <a:pPr>
              <a:defRPr/>
            </a:pPr>
            <a:r>
              <a:rPr lang="en-US" dirty="0" smtClean="0">
                <a:solidFill>
                  <a:srgbClr val="000000"/>
                </a:solidFill>
              </a:rPr>
              <a:t>CLIR from translation </a:t>
            </a:r>
            <a:r>
              <a:rPr lang="en-US" dirty="0">
                <a:solidFill>
                  <a:srgbClr val="000000"/>
                </a:solidFill>
              </a:rPr>
              <a:t>grammar</a:t>
            </a:r>
          </a:p>
        </p:txBody>
      </p:sp>
      <p:sp>
        <p:nvSpPr>
          <p:cNvPr id="26626" name="Rectangle 2"/>
          <p:cNvSpPr>
            <a:spLocks noGrp="1" noChangeArrowheads="1"/>
          </p:cNvSpPr>
          <p:nvPr>
            <p:ph idx="1"/>
          </p:nvPr>
        </p:nvSpPr>
        <p:spPr>
          <a:xfrm>
            <a:off x="401836" y="3318477"/>
            <a:ext cx="8340328" cy="4616648"/>
          </a:xfrm>
        </p:spPr>
        <p:txBody>
          <a:bodyPr/>
          <a:lstStyle/>
          <a:p>
            <a:pPr marL="361609" indent="-361609">
              <a:buFont typeface="+mj-lt"/>
              <a:buAutoNum type="alphaUcPeriod" startAt="2"/>
              <a:defRPr/>
            </a:pPr>
            <a:endParaRPr lang="en-US" sz="2000" dirty="0">
              <a:solidFill>
                <a:srgbClr val="000000"/>
              </a:solidFill>
            </a:endParaRPr>
          </a:p>
          <a:p>
            <a:pPr marL="361609" indent="-361609">
              <a:buFont typeface="+mj-lt"/>
              <a:buAutoNum type="alphaUcPeriod" startAt="2"/>
              <a:defRPr/>
            </a:pPr>
            <a:endParaRPr lang="en-US" sz="2000" dirty="0">
              <a:solidFill>
                <a:srgbClr val="000000"/>
              </a:solidFill>
            </a:endParaRPr>
          </a:p>
          <a:p>
            <a:pPr eaLnBrk="1" hangingPunct="1">
              <a:lnSpc>
                <a:spcPct val="200000"/>
              </a:lnSpc>
              <a:defRPr/>
            </a:pPr>
            <a:r>
              <a:rPr lang="en-US" sz="2000" dirty="0">
                <a:solidFill>
                  <a:srgbClr val="000000"/>
                </a:solidFill>
              </a:rPr>
              <a:t>Token translation formula</a:t>
            </a:r>
          </a:p>
        </p:txBody>
      </p:sp>
      <p:sp>
        <p:nvSpPr>
          <p:cNvPr id="3" name="Slide Number Placeholder 2"/>
          <p:cNvSpPr>
            <a:spLocks noGrp="1"/>
          </p:cNvSpPr>
          <p:nvPr>
            <p:ph type="sldNum" sz="quarter" idx="4"/>
          </p:nvPr>
        </p:nvSpPr>
        <p:spPr>
          <a:xfrm>
            <a:off x="7010400" y="6356350"/>
            <a:ext cx="2133600" cy="365125"/>
          </a:xfrm>
          <a:prstGeom prst="rect">
            <a:avLst/>
          </a:prstGeom>
        </p:spPr>
        <p:txBody>
          <a:bodyPr lIns="64286" tIns="32143" rIns="64286" bIns="32143"/>
          <a:lstStyle/>
          <a:p>
            <a:fld id="{0A358137-3D84-6645-A1B9-9548E8CF6556}" type="slidenum">
              <a:rPr lang="en-US" smtClean="0"/>
              <a:t>43</a:t>
            </a:fld>
            <a:endParaRPr lang="en-US" dirty="0"/>
          </a:p>
        </p:txBody>
      </p:sp>
      <p:sp>
        <p:nvSpPr>
          <p:cNvPr id="2" name="Rectangle 1"/>
          <p:cNvSpPr/>
          <p:nvPr/>
        </p:nvSpPr>
        <p:spPr>
          <a:xfrm>
            <a:off x="386421" y="3175848"/>
            <a:ext cx="6025307" cy="1680741"/>
          </a:xfrm>
          <a:prstGeom prst="rect">
            <a:avLst/>
          </a:prstGeom>
          <a:ln>
            <a:solidFill>
              <a:schemeClr val="tx1"/>
            </a:solidFill>
          </a:ln>
        </p:spPr>
        <p:txBody>
          <a:bodyPr lIns="64286" tIns="32143" rIns="64286" bIns="32143">
            <a:spAutoFit/>
          </a:bodyPr>
          <a:lstStyle/>
          <a:p>
            <a:pPr algn="l">
              <a:defRPr/>
            </a:pPr>
            <a:r>
              <a:rPr lang="en-US" sz="1500" b="1" spc="-70" dirty="0">
                <a:latin typeface="Courier"/>
                <a:cs typeface="Courier"/>
              </a:rPr>
              <a:t>S </a:t>
            </a:r>
            <a:r>
              <a:rPr lang="en-US" sz="1500" b="1" spc="-70" dirty="0">
                <a:latin typeface="Courier"/>
                <a:cs typeface="Courier"/>
                <a:sym typeface="Wingdings"/>
              </a:rPr>
              <a:t></a:t>
            </a:r>
            <a:r>
              <a:rPr lang="en-US" sz="1500" b="1" spc="-70" dirty="0">
                <a:latin typeface="Courier"/>
                <a:cs typeface="Courier"/>
              </a:rPr>
              <a:t> [X : X] , 1.0</a:t>
            </a:r>
            <a:endParaRPr lang="en-US" sz="1500" b="1" spc="-70" baseline="-25000" dirty="0">
              <a:latin typeface="Courier"/>
              <a:cs typeface="Courier"/>
            </a:endParaRPr>
          </a:p>
          <a:p>
            <a:pPr algn="l">
              <a:defRPr/>
            </a:pPr>
            <a:r>
              <a:rPr lang="en-US" sz="1500" b="1" spc="-70" dirty="0">
                <a:latin typeface="Courier"/>
                <a:cs typeface="Courier"/>
              </a:rPr>
              <a:t>X </a:t>
            </a:r>
            <a:r>
              <a:rPr lang="en-US" sz="1500" b="1" spc="-70" dirty="0">
                <a:latin typeface="Courier"/>
                <a:cs typeface="Courier"/>
                <a:sym typeface="Wingdings"/>
              </a:rPr>
              <a:t></a:t>
            </a:r>
            <a:r>
              <a:rPr lang="en-US" sz="1500" b="1" spc="-70" dirty="0">
                <a:latin typeface="Courier"/>
                <a:cs typeface="Courier"/>
              </a:rPr>
              <a:t> [X</a:t>
            </a:r>
            <a:r>
              <a:rPr lang="en-US" sz="1500" b="1" spc="-70" baseline="-25000" dirty="0">
                <a:latin typeface="Courier"/>
                <a:cs typeface="Courier"/>
              </a:rPr>
              <a:t>1</a:t>
            </a:r>
            <a:r>
              <a:rPr lang="en-US" sz="1500" b="1" spc="-70" dirty="0">
                <a:latin typeface="Courier"/>
                <a:cs typeface="Courier"/>
              </a:rPr>
              <a:t> </a:t>
            </a:r>
            <a:r>
              <a:rPr lang="en-US" sz="1500" b="1" spc="-70" dirty="0">
                <a:solidFill>
                  <a:srgbClr val="008000"/>
                </a:solidFill>
                <a:latin typeface="Courier"/>
                <a:cs typeface="Courier"/>
              </a:rPr>
              <a:t>leave </a:t>
            </a:r>
            <a:r>
              <a:rPr lang="en-US" sz="1500" b="1" spc="-70" dirty="0">
                <a:solidFill>
                  <a:srgbClr val="0000FF"/>
                </a:solidFill>
                <a:latin typeface="Courier"/>
                <a:cs typeface="Courier"/>
              </a:rPr>
              <a:t>in</a:t>
            </a:r>
            <a:r>
              <a:rPr lang="en-US" sz="1500" b="1" spc="-70" dirty="0">
                <a:latin typeface="Courier"/>
                <a:cs typeface="Courier"/>
              </a:rPr>
              <a:t> </a:t>
            </a:r>
            <a:r>
              <a:rPr lang="en-US" sz="1500" b="1" spc="-70" dirty="0" err="1">
                <a:solidFill>
                  <a:srgbClr val="0000FF"/>
                </a:solidFill>
                <a:latin typeface="Courier"/>
                <a:cs typeface="Courier"/>
              </a:rPr>
              <a:t>europe</a:t>
            </a:r>
            <a:r>
              <a:rPr lang="en-US" sz="1500" b="1" spc="-70" dirty="0">
                <a:solidFill>
                  <a:srgbClr val="0000FF"/>
                </a:solidFill>
                <a:latin typeface="Courier"/>
                <a:cs typeface="Courier"/>
              </a:rPr>
              <a:t> </a:t>
            </a:r>
            <a:r>
              <a:rPr lang="en-US" sz="1500" b="1" spc="-70" dirty="0">
                <a:latin typeface="Courier"/>
                <a:cs typeface="Courier"/>
              </a:rPr>
              <a:t>: </a:t>
            </a:r>
            <a:r>
              <a:rPr lang="en-US" sz="1500" b="1" spc="-70" dirty="0">
                <a:solidFill>
                  <a:srgbClr val="008000"/>
                </a:solidFill>
                <a:latin typeface="Courier"/>
                <a:cs typeface="Courier"/>
              </a:rPr>
              <a:t>congé </a:t>
            </a:r>
            <a:r>
              <a:rPr lang="en-US" sz="1500" b="1" spc="-70" dirty="0">
                <a:latin typeface="Courier"/>
                <a:cs typeface="Courier"/>
              </a:rPr>
              <a:t>de X</a:t>
            </a:r>
            <a:r>
              <a:rPr lang="en-US" sz="1500" b="1" spc="-70" baseline="-25000" dirty="0">
                <a:latin typeface="Courier"/>
                <a:cs typeface="Courier"/>
              </a:rPr>
              <a:t>1</a:t>
            </a:r>
            <a:r>
              <a:rPr lang="en-US" sz="1500" b="1" spc="-70" dirty="0">
                <a:latin typeface="Courier"/>
                <a:cs typeface="Courier"/>
              </a:rPr>
              <a:t> </a:t>
            </a:r>
            <a:r>
              <a:rPr lang="en-US" sz="1500" b="1" spc="-70" dirty="0">
                <a:solidFill>
                  <a:srgbClr val="0000FF"/>
                </a:solidFill>
                <a:latin typeface="Courier"/>
                <a:cs typeface="Courier"/>
              </a:rPr>
              <a:t>en</a:t>
            </a:r>
            <a:r>
              <a:rPr lang="en-US" sz="1500" b="1" spc="-70" dirty="0">
                <a:latin typeface="Courier"/>
                <a:cs typeface="Courier"/>
              </a:rPr>
              <a:t> </a:t>
            </a:r>
            <a:r>
              <a:rPr lang="en-US" sz="1500" b="1" spc="-70" dirty="0" err="1">
                <a:solidFill>
                  <a:srgbClr val="0000FF"/>
                </a:solidFill>
                <a:latin typeface="Courier"/>
                <a:cs typeface="Courier"/>
              </a:rPr>
              <a:t>europe</a:t>
            </a:r>
            <a:r>
              <a:rPr lang="en-US" sz="1500" b="1" spc="-70" dirty="0">
                <a:latin typeface="Courier"/>
                <a:cs typeface="Courier"/>
              </a:rPr>
              <a:t>] , 0.9</a:t>
            </a:r>
            <a:endParaRPr lang="en-US" sz="1500" b="1" spc="-70" baseline="-25000" dirty="0">
              <a:latin typeface="Courier"/>
              <a:cs typeface="Courier"/>
            </a:endParaRPr>
          </a:p>
          <a:p>
            <a:pPr algn="l">
              <a:defRPr/>
            </a:pPr>
            <a:r>
              <a:rPr lang="en-US" sz="1500" b="1" spc="-70" dirty="0">
                <a:latin typeface="Courier"/>
                <a:cs typeface="Courier"/>
              </a:rPr>
              <a:t>X </a:t>
            </a:r>
            <a:r>
              <a:rPr lang="en-US" sz="1500" b="1" spc="-70" dirty="0">
                <a:latin typeface="Courier"/>
                <a:cs typeface="Courier"/>
                <a:sym typeface="Wingdings"/>
              </a:rPr>
              <a:t></a:t>
            </a:r>
            <a:r>
              <a:rPr lang="en-US" sz="1500" b="1" spc="-70" dirty="0">
                <a:latin typeface="Courier"/>
                <a:cs typeface="Courier"/>
              </a:rPr>
              <a:t> [</a:t>
            </a:r>
            <a:r>
              <a:rPr lang="en-US" sz="1500" b="1" spc="-70" dirty="0">
                <a:solidFill>
                  <a:schemeClr val="accent4"/>
                </a:solidFill>
                <a:latin typeface="Courier"/>
                <a:cs typeface="Courier"/>
              </a:rPr>
              <a:t>maternal </a:t>
            </a:r>
            <a:r>
              <a:rPr lang="en-US" sz="1500" b="1" spc="-70" dirty="0">
                <a:latin typeface="Courier"/>
                <a:cs typeface="Courier"/>
              </a:rPr>
              <a:t>: </a:t>
            </a:r>
            <a:r>
              <a:rPr lang="en-US" sz="1500" b="1" spc="-70" dirty="0" err="1">
                <a:solidFill>
                  <a:srgbClr val="BE0204"/>
                </a:solidFill>
                <a:latin typeface="Courier"/>
                <a:cs typeface="Courier"/>
              </a:rPr>
              <a:t>maternité</a:t>
            </a:r>
            <a:r>
              <a:rPr lang="en-US" sz="1500" b="1" spc="-70" dirty="0">
                <a:latin typeface="Courier"/>
                <a:cs typeface="Courier"/>
              </a:rPr>
              <a:t>] , 0.9</a:t>
            </a:r>
            <a:endParaRPr lang="en-US" sz="1500" b="1" spc="-70" baseline="-25000" dirty="0">
              <a:latin typeface="Courier"/>
              <a:cs typeface="Courier"/>
            </a:endParaRPr>
          </a:p>
          <a:p>
            <a:pPr>
              <a:defRPr/>
            </a:pPr>
            <a:r>
              <a:rPr lang="en-US" sz="1500" b="1" spc="-70" dirty="0">
                <a:latin typeface="Courier"/>
                <a:cs typeface="Courier"/>
              </a:rPr>
              <a:t>X </a:t>
            </a:r>
            <a:r>
              <a:rPr lang="en-US" sz="1500" b="1" spc="-70" dirty="0">
                <a:latin typeface="Courier"/>
                <a:cs typeface="Courier"/>
                <a:sym typeface="Wingdings"/>
              </a:rPr>
              <a:t> </a:t>
            </a:r>
            <a:r>
              <a:rPr lang="en-US" sz="1500" b="1" spc="-70" dirty="0">
                <a:latin typeface="Courier"/>
                <a:cs typeface="Courier"/>
              </a:rPr>
              <a:t>[X</a:t>
            </a:r>
            <a:r>
              <a:rPr lang="en-US" sz="1500" b="1" spc="-70" baseline="-25000" dirty="0">
                <a:latin typeface="Courier"/>
                <a:cs typeface="Courier"/>
              </a:rPr>
              <a:t>1</a:t>
            </a:r>
            <a:r>
              <a:rPr lang="en-US" sz="1500" b="1" spc="-70" dirty="0">
                <a:latin typeface="Courier"/>
                <a:cs typeface="Courier"/>
              </a:rPr>
              <a:t> </a:t>
            </a:r>
            <a:r>
              <a:rPr lang="en-US" sz="1500" b="1" spc="-70" dirty="0">
                <a:solidFill>
                  <a:srgbClr val="008000"/>
                </a:solidFill>
                <a:latin typeface="Courier"/>
                <a:cs typeface="Courier"/>
              </a:rPr>
              <a:t>leave </a:t>
            </a:r>
            <a:r>
              <a:rPr lang="en-US" sz="1500" b="1" spc="-70" dirty="0" smtClean="0">
                <a:latin typeface="Courier"/>
                <a:cs typeface="Courier"/>
              </a:rPr>
              <a:t>: </a:t>
            </a:r>
            <a:r>
              <a:rPr lang="en-US" sz="1500" b="1" spc="-70" dirty="0">
                <a:solidFill>
                  <a:srgbClr val="008000"/>
                </a:solidFill>
                <a:latin typeface="Courier"/>
                <a:cs typeface="Courier"/>
              </a:rPr>
              <a:t>congé </a:t>
            </a:r>
            <a:r>
              <a:rPr lang="en-US" sz="1500" b="1" spc="-70" dirty="0">
                <a:latin typeface="Courier"/>
                <a:cs typeface="Courier"/>
              </a:rPr>
              <a:t>de </a:t>
            </a:r>
            <a:r>
              <a:rPr lang="en-US" sz="1500" b="1" spc="-70" dirty="0" smtClean="0">
                <a:latin typeface="Courier"/>
                <a:cs typeface="Courier"/>
              </a:rPr>
              <a:t>X</a:t>
            </a:r>
            <a:r>
              <a:rPr lang="en-US" sz="1500" b="1" spc="-70" baseline="-25000" dirty="0" smtClean="0">
                <a:latin typeface="Courier"/>
                <a:cs typeface="Courier"/>
              </a:rPr>
              <a:t>1</a:t>
            </a:r>
            <a:r>
              <a:rPr lang="en-US" sz="1500" b="1" spc="-70" dirty="0" smtClean="0">
                <a:latin typeface="Courier"/>
                <a:cs typeface="Courier"/>
              </a:rPr>
              <a:t>] </a:t>
            </a:r>
            <a:r>
              <a:rPr lang="en-US" sz="1500" b="1" spc="-70" dirty="0">
                <a:latin typeface="Courier"/>
                <a:cs typeface="Courier"/>
              </a:rPr>
              <a:t>, 0.74</a:t>
            </a:r>
            <a:endParaRPr lang="en-US" sz="1500" b="1" spc="-70" baseline="-25000" dirty="0">
              <a:latin typeface="Courier"/>
              <a:cs typeface="Courier"/>
            </a:endParaRPr>
          </a:p>
          <a:p>
            <a:pPr>
              <a:defRPr/>
            </a:pPr>
            <a:r>
              <a:rPr lang="en-US" sz="1500" b="1" spc="-70" dirty="0">
                <a:latin typeface="Courier"/>
                <a:cs typeface="Courier"/>
              </a:rPr>
              <a:t>X </a:t>
            </a:r>
            <a:r>
              <a:rPr lang="en-US" sz="1500" b="1" spc="-70" dirty="0">
                <a:latin typeface="Courier"/>
                <a:cs typeface="Courier"/>
                <a:sym typeface="Wingdings"/>
              </a:rPr>
              <a:t> </a:t>
            </a:r>
            <a:r>
              <a:rPr lang="en-US" sz="1500" b="1" spc="-70" dirty="0">
                <a:latin typeface="Courier"/>
                <a:cs typeface="Courier"/>
              </a:rPr>
              <a:t>[</a:t>
            </a:r>
            <a:r>
              <a:rPr lang="en-US" sz="1500" b="1" spc="-70" dirty="0">
                <a:solidFill>
                  <a:srgbClr val="008000"/>
                </a:solidFill>
                <a:latin typeface="Courier"/>
                <a:cs typeface="Courier"/>
              </a:rPr>
              <a:t>leave </a:t>
            </a:r>
            <a:r>
              <a:rPr lang="en-US" sz="1500" b="1" spc="-70" dirty="0">
                <a:latin typeface="Courier"/>
                <a:cs typeface="Courier"/>
              </a:rPr>
              <a:t>: </a:t>
            </a:r>
            <a:r>
              <a:rPr lang="en-US" sz="1500" b="1" spc="-70" dirty="0">
                <a:solidFill>
                  <a:srgbClr val="008000"/>
                </a:solidFill>
                <a:latin typeface="Courier"/>
                <a:cs typeface="Courier"/>
              </a:rPr>
              <a:t>congé </a:t>
            </a:r>
            <a:r>
              <a:rPr lang="en-US" sz="1500" b="1" spc="-70" dirty="0">
                <a:latin typeface="Courier"/>
                <a:cs typeface="Courier"/>
              </a:rPr>
              <a:t>] , </a:t>
            </a:r>
            <a:r>
              <a:rPr lang="en-US" sz="1500" b="1" spc="-70" dirty="0" smtClean="0">
                <a:latin typeface="Courier"/>
                <a:cs typeface="Courier"/>
              </a:rPr>
              <a:t>0.17</a:t>
            </a:r>
            <a:endParaRPr lang="en-US" sz="1500" b="1" spc="-70" dirty="0">
              <a:latin typeface="Courier"/>
              <a:cs typeface="Courier"/>
            </a:endParaRPr>
          </a:p>
          <a:p>
            <a:pPr algn="l">
              <a:defRPr/>
            </a:pPr>
            <a:r>
              <a:rPr lang="en-US" sz="1500" b="1" spc="-70" dirty="0" smtClean="0">
                <a:latin typeface="Courier"/>
                <a:cs typeface="Courier"/>
              </a:rPr>
              <a:t>X </a:t>
            </a:r>
            <a:r>
              <a:rPr lang="en-US" sz="1500" b="1" spc="-70" dirty="0">
                <a:latin typeface="Courier"/>
                <a:cs typeface="Courier"/>
                <a:sym typeface="Wingdings"/>
              </a:rPr>
              <a:t> </a:t>
            </a:r>
            <a:r>
              <a:rPr lang="en-US" sz="1500" b="1" spc="-70" dirty="0">
                <a:latin typeface="Courier"/>
                <a:cs typeface="Courier"/>
              </a:rPr>
              <a:t>[leave : laisser] , </a:t>
            </a:r>
            <a:r>
              <a:rPr lang="en-US" sz="1500" b="1" spc="-70" dirty="0" smtClean="0">
                <a:latin typeface="Courier"/>
                <a:cs typeface="Courier"/>
              </a:rPr>
              <a:t>0.49</a:t>
            </a:r>
            <a:endParaRPr lang="en-US" sz="1500" b="1" spc="-70" dirty="0">
              <a:latin typeface="Courier"/>
              <a:cs typeface="Courier"/>
            </a:endParaRPr>
          </a:p>
          <a:p>
            <a:pPr algn="l">
              <a:defRPr/>
            </a:pPr>
            <a:r>
              <a:rPr lang="en-US" sz="1500" b="1" spc="-70" dirty="0">
                <a:latin typeface="Courier"/>
                <a:cs typeface="Courier"/>
              </a:rPr>
              <a:t>...</a:t>
            </a:r>
          </a:p>
        </p:txBody>
      </p:sp>
      <p:grpSp>
        <p:nvGrpSpPr>
          <p:cNvPr id="6" name="Group 5"/>
          <p:cNvGrpSpPr/>
          <p:nvPr/>
        </p:nvGrpSpPr>
        <p:grpSpPr>
          <a:xfrm>
            <a:off x="4596104" y="5477021"/>
            <a:ext cx="2777701" cy="1012613"/>
            <a:chOff x="6358384" y="5740896"/>
            <a:chExt cx="3950506" cy="1440160"/>
          </a:xfrm>
        </p:grpSpPr>
        <p:sp>
          <p:nvSpPr>
            <p:cNvPr id="7" name="Rectangle 6"/>
            <p:cNvSpPr/>
            <p:nvPr/>
          </p:nvSpPr>
          <p:spPr>
            <a:xfrm>
              <a:off x="6780164" y="5760965"/>
              <a:ext cx="3528726" cy="1225634"/>
            </a:xfrm>
            <a:prstGeom prst="rect">
              <a:avLst/>
            </a:prstGeom>
          </p:spPr>
          <p:txBody>
            <a:bodyPr wrap="none">
              <a:spAutoFit/>
            </a:bodyPr>
            <a:lstStyle/>
            <a:p>
              <a:pPr eaLnBrk="1" hangingPunct="1">
                <a:defRPr/>
              </a:pPr>
              <a:r>
                <a:rPr lang="en-US" sz="2500" b="1" i="1" dirty="0" smtClean="0">
                  <a:latin typeface="Helvetica Neue Light"/>
                </a:rPr>
                <a:t>Grammar</a:t>
              </a:r>
              <a:r>
                <a:rPr lang="en-US" sz="2500" dirty="0" smtClean="0">
                  <a:latin typeface="Helvetica Neue Light"/>
                </a:rPr>
                <a:t>-</a:t>
              </a:r>
              <a:r>
                <a:rPr lang="en-US" sz="2500" dirty="0">
                  <a:latin typeface="Helvetica Neue Light"/>
                </a:rPr>
                <a:t>based </a:t>
              </a:r>
              <a:endParaRPr lang="en-US" sz="2500" dirty="0" smtClean="0">
                <a:latin typeface="Helvetica Neue Light"/>
              </a:endParaRPr>
            </a:p>
            <a:p>
              <a:pPr eaLnBrk="1" hangingPunct="1">
                <a:defRPr/>
              </a:pPr>
              <a:r>
                <a:rPr lang="en-US" sz="2500" dirty="0" smtClean="0">
                  <a:latin typeface="Helvetica Neue Light"/>
                </a:rPr>
                <a:t>probabilities</a:t>
              </a:r>
              <a:endParaRPr lang="en-US" sz="2500" dirty="0">
                <a:latin typeface="Helvetica Neue Light"/>
              </a:endParaRPr>
            </a:p>
          </p:txBody>
        </p:sp>
        <p:sp>
          <p:nvSpPr>
            <p:cNvPr id="8" name="Right Brace 7"/>
            <p:cNvSpPr/>
            <p:nvPr/>
          </p:nvSpPr>
          <p:spPr bwMode="auto">
            <a:xfrm>
              <a:off x="6358384" y="5740896"/>
              <a:ext cx="360040" cy="1440160"/>
            </a:xfrm>
            <a:prstGeom prst="rightBrace">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642862" fontAlgn="base">
                <a:spcBef>
                  <a:spcPct val="0"/>
                </a:spcBef>
                <a:spcAft>
                  <a:spcPct val="0"/>
                </a:spcAft>
              </a:pPr>
              <a:endParaRPr lang="en-US" sz="3000">
                <a:solidFill>
                  <a:srgbClr val="000000"/>
                </a:solidFill>
                <a:latin typeface="Helvetica Neue Light" charset="0"/>
                <a:ea typeface="ヒラギノ角ゴ ProN W3" charset="0"/>
                <a:cs typeface="ヒラギノ角ゴ ProN W3" charset="0"/>
                <a:sym typeface="Helvetica Neue Light" charset="0"/>
              </a:endParaRPr>
            </a:p>
          </p:txBody>
        </p:sp>
      </p:grpSp>
      <p:grpSp>
        <p:nvGrpSpPr>
          <p:cNvPr id="4" name="Group 3"/>
          <p:cNvGrpSpPr/>
          <p:nvPr/>
        </p:nvGrpSpPr>
        <p:grpSpPr>
          <a:xfrm>
            <a:off x="527369" y="1251569"/>
            <a:ext cx="7019888" cy="1679666"/>
            <a:chOff x="527369" y="1251569"/>
            <a:chExt cx="7019888" cy="1679666"/>
          </a:xfrm>
        </p:grpSpPr>
        <p:grpSp>
          <p:nvGrpSpPr>
            <p:cNvPr id="35" name="Group 34"/>
            <p:cNvGrpSpPr/>
            <p:nvPr/>
          </p:nvGrpSpPr>
          <p:grpSpPr>
            <a:xfrm>
              <a:off x="527369" y="1251569"/>
              <a:ext cx="2056758" cy="1679666"/>
              <a:chOff x="1791108" y="4606463"/>
              <a:chExt cx="2773520" cy="2975867"/>
            </a:xfrm>
          </p:grpSpPr>
          <p:cxnSp>
            <p:nvCxnSpPr>
              <p:cNvPr id="50" name="Straight Connector 49"/>
              <p:cNvCxnSpPr>
                <a:stCxn id="51" idx="2"/>
                <a:endCxn id="52" idx="0"/>
              </p:cNvCxnSpPr>
              <p:nvPr/>
            </p:nvCxnSpPr>
            <p:spPr bwMode="auto">
              <a:xfrm flipH="1">
                <a:off x="3102084" y="5151752"/>
                <a:ext cx="191720" cy="66504"/>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1" name="TextBox 50"/>
              <p:cNvSpPr txBox="1"/>
              <p:nvPr/>
            </p:nvSpPr>
            <p:spPr>
              <a:xfrm>
                <a:off x="3012211" y="4606463"/>
                <a:ext cx="563187" cy="545289"/>
              </a:xfrm>
              <a:prstGeom prst="rect">
                <a:avLst/>
              </a:prstGeom>
              <a:noFill/>
            </p:spPr>
            <p:txBody>
              <a:bodyPr wrap="none" rtlCol="0">
                <a:spAutoFit/>
              </a:bodyPr>
              <a:lstStyle/>
              <a:p>
                <a:r>
                  <a:rPr lang="en-US" sz="1400" b="1" dirty="0">
                    <a:latin typeface="Helvetica Neue Light"/>
                  </a:rPr>
                  <a:t> S</a:t>
                </a:r>
                <a:r>
                  <a:rPr lang="en-US" sz="1400" b="1" baseline="-25000" dirty="0">
                    <a:latin typeface="Helvetica Neue Light"/>
                  </a:rPr>
                  <a:t>1</a:t>
                </a:r>
                <a:endParaRPr lang="en-US" sz="1400" b="1" dirty="0">
                  <a:latin typeface="Helvetica Neue Light"/>
                </a:endParaRPr>
              </a:p>
            </p:txBody>
          </p:sp>
          <p:sp>
            <p:nvSpPr>
              <p:cNvPr id="52" name="TextBox 51"/>
              <p:cNvSpPr txBox="1"/>
              <p:nvPr/>
            </p:nvSpPr>
            <p:spPr>
              <a:xfrm>
                <a:off x="2851963" y="5218256"/>
                <a:ext cx="500240" cy="545289"/>
              </a:xfrm>
              <a:prstGeom prst="rect">
                <a:avLst/>
              </a:prstGeom>
              <a:noFill/>
            </p:spPr>
            <p:txBody>
              <a:bodyPr wrap="none" rtlCol="0">
                <a:spAutoFit/>
              </a:bodyPr>
              <a:lstStyle/>
              <a:p>
                <a:r>
                  <a:rPr lang="en-US" sz="1400" b="1" dirty="0">
                    <a:latin typeface="Helvetica Neue Light"/>
                  </a:rPr>
                  <a:t>X</a:t>
                </a:r>
                <a:r>
                  <a:rPr lang="en-US" sz="1400" b="1" baseline="-25000" dirty="0">
                    <a:latin typeface="Helvetica Neue Light"/>
                  </a:rPr>
                  <a:t>1 </a:t>
                </a:r>
                <a:endParaRPr lang="en-US" sz="1400" b="1" dirty="0">
                  <a:latin typeface="Helvetica Neue Light"/>
                </a:endParaRPr>
              </a:p>
            </p:txBody>
          </p:sp>
          <p:cxnSp>
            <p:nvCxnSpPr>
              <p:cNvPr id="53" name="Straight Connector 52"/>
              <p:cNvCxnSpPr>
                <a:stCxn id="52" idx="2"/>
                <a:endCxn id="56" idx="0"/>
              </p:cNvCxnSpPr>
              <p:nvPr/>
            </p:nvCxnSpPr>
            <p:spPr bwMode="auto">
              <a:xfrm flipH="1">
                <a:off x="2510221" y="5763545"/>
                <a:ext cx="591864" cy="553414"/>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4" name="Straight Connector 53"/>
              <p:cNvCxnSpPr>
                <a:stCxn id="52" idx="2"/>
              </p:cNvCxnSpPr>
              <p:nvPr/>
            </p:nvCxnSpPr>
            <p:spPr bwMode="auto">
              <a:xfrm>
                <a:off x="3102084" y="5763545"/>
                <a:ext cx="303973" cy="553414"/>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 name="Straight Connector 54"/>
              <p:cNvCxnSpPr>
                <a:endCxn id="52" idx="2"/>
              </p:cNvCxnSpPr>
              <p:nvPr/>
            </p:nvCxnSpPr>
            <p:spPr bwMode="auto">
              <a:xfrm flipV="1">
                <a:off x="3046015" y="5763545"/>
                <a:ext cx="56069" cy="553418"/>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6" name="TextBox 55"/>
              <p:cNvSpPr txBox="1"/>
              <p:nvPr/>
            </p:nvSpPr>
            <p:spPr>
              <a:xfrm>
                <a:off x="2260100" y="6316959"/>
                <a:ext cx="500240" cy="545289"/>
              </a:xfrm>
              <a:prstGeom prst="rect">
                <a:avLst/>
              </a:prstGeom>
              <a:noFill/>
            </p:spPr>
            <p:txBody>
              <a:bodyPr wrap="none" rtlCol="0">
                <a:spAutoFit/>
              </a:bodyPr>
              <a:lstStyle/>
              <a:p>
                <a:r>
                  <a:rPr lang="en-US" sz="1400" b="1" dirty="0">
                    <a:latin typeface="Helvetica Neue Light"/>
                  </a:rPr>
                  <a:t>X</a:t>
                </a:r>
                <a:r>
                  <a:rPr lang="en-US" sz="1400" b="1" baseline="-25000" dirty="0">
                    <a:latin typeface="Helvetica Neue Light"/>
                  </a:rPr>
                  <a:t>2 </a:t>
                </a:r>
                <a:endParaRPr lang="en-US" sz="1400" b="1" dirty="0">
                  <a:latin typeface="Helvetica Neue Light"/>
                </a:endParaRPr>
              </a:p>
            </p:txBody>
          </p:sp>
          <p:sp>
            <p:nvSpPr>
              <p:cNvPr id="57" name="TextBox 56"/>
              <p:cNvSpPr txBox="1"/>
              <p:nvPr/>
            </p:nvSpPr>
            <p:spPr>
              <a:xfrm>
                <a:off x="2638179" y="6316959"/>
                <a:ext cx="1926449" cy="545289"/>
              </a:xfrm>
              <a:prstGeom prst="rect">
                <a:avLst/>
              </a:prstGeom>
              <a:noFill/>
            </p:spPr>
            <p:txBody>
              <a:bodyPr wrap="none" rtlCol="0">
                <a:spAutoFit/>
              </a:bodyPr>
              <a:lstStyle/>
              <a:p>
                <a:r>
                  <a:rPr lang="en-US" sz="1400" b="1" dirty="0">
                    <a:solidFill>
                      <a:srgbClr val="008000"/>
                    </a:solidFill>
                    <a:latin typeface="Helvetica Neue Light"/>
                  </a:rPr>
                  <a:t>leave</a:t>
                </a:r>
                <a:r>
                  <a:rPr lang="en-US" sz="1400" b="1" dirty="0">
                    <a:solidFill>
                      <a:schemeClr val="accent2"/>
                    </a:solidFill>
                    <a:latin typeface="Helvetica Neue Light"/>
                  </a:rPr>
                  <a:t> </a:t>
                </a:r>
                <a:r>
                  <a:rPr lang="en-US" sz="1400" b="1" dirty="0">
                    <a:solidFill>
                      <a:schemeClr val="accent1">
                        <a:lumMod val="60000"/>
                        <a:lumOff val="40000"/>
                      </a:schemeClr>
                    </a:solidFill>
                    <a:latin typeface="Helvetica Neue Light"/>
                  </a:rPr>
                  <a:t>in </a:t>
                </a:r>
                <a:r>
                  <a:rPr lang="en-US" sz="1400" b="1" dirty="0">
                    <a:solidFill>
                      <a:srgbClr val="0000FF"/>
                    </a:solidFill>
                    <a:latin typeface="Helvetica Neue Light"/>
                  </a:rPr>
                  <a:t>Europe</a:t>
                </a:r>
              </a:p>
            </p:txBody>
          </p:sp>
          <p:cxnSp>
            <p:nvCxnSpPr>
              <p:cNvPr id="58" name="Straight Connector 57"/>
              <p:cNvCxnSpPr>
                <a:stCxn id="52" idx="2"/>
              </p:cNvCxnSpPr>
              <p:nvPr/>
            </p:nvCxnSpPr>
            <p:spPr bwMode="auto">
              <a:xfrm>
                <a:off x="3102084" y="5763545"/>
                <a:ext cx="736020" cy="553414"/>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9" name="Straight Connector 58"/>
              <p:cNvCxnSpPr>
                <a:stCxn id="56" idx="2"/>
                <a:endCxn id="60" idx="0"/>
              </p:cNvCxnSpPr>
              <p:nvPr/>
            </p:nvCxnSpPr>
            <p:spPr bwMode="auto">
              <a:xfrm flipH="1">
                <a:off x="2373885" y="6862248"/>
                <a:ext cx="136335" cy="174793"/>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0" name="TextBox 59"/>
              <p:cNvSpPr txBox="1"/>
              <p:nvPr/>
            </p:nvSpPr>
            <p:spPr>
              <a:xfrm>
                <a:off x="1791108" y="7037041"/>
                <a:ext cx="1165554" cy="545289"/>
              </a:xfrm>
              <a:prstGeom prst="rect">
                <a:avLst/>
              </a:prstGeom>
              <a:noFill/>
            </p:spPr>
            <p:txBody>
              <a:bodyPr wrap="none" rtlCol="0">
                <a:spAutoFit/>
              </a:bodyPr>
              <a:lstStyle/>
              <a:p>
                <a:r>
                  <a:rPr lang="en-US" sz="1400" b="1" dirty="0">
                    <a:solidFill>
                      <a:schemeClr val="accent4"/>
                    </a:solidFill>
                    <a:latin typeface="Helvetica Neue Light"/>
                  </a:rPr>
                  <a:t>maternal</a:t>
                </a:r>
              </a:p>
            </p:txBody>
          </p:sp>
        </p:grpSp>
        <p:grpSp>
          <p:nvGrpSpPr>
            <p:cNvPr id="36" name="Group 35"/>
            <p:cNvGrpSpPr/>
            <p:nvPr/>
          </p:nvGrpSpPr>
          <p:grpSpPr>
            <a:xfrm>
              <a:off x="2749297" y="1274025"/>
              <a:ext cx="2143371" cy="1652348"/>
              <a:chOff x="4355162" y="4665176"/>
              <a:chExt cx="3235536" cy="3272124"/>
            </a:xfrm>
          </p:grpSpPr>
          <p:cxnSp>
            <p:nvCxnSpPr>
              <p:cNvPr id="37" name="Straight Connector 36"/>
              <p:cNvCxnSpPr>
                <a:stCxn id="38" idx="2"/>
                <a:endCxn id="39" idx="0"/>
              </p:cNvCxnSpPr>
              <p:nvPr/>
            </p:nvCxnSpPr>
            <p:spPr bwMode="auto">
              <a:xfrm>
                <a:off x="5754090" y="5274663"/>
                <a:ext cx="182418" cy="138131"/>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8" name="TextBox 37"/>
              <p:cNvSpPr txBox="1"/>
              <p:nvPr/>
            </p:nvSpPr>
            <p:spPr>
              <a:xfrm>
                <a:off x="5476534" y="4665176"/>
                <a:ext cx="555110" cy="609487"/>
              </a:xfrm>
              <a:prstGeom prst="rect">
                <a:avLst/>
              </a:prstGeom>
              <a:noFill/>
            </p:spPr>
            <p:txBody>
              <a:bodyPr wrap="none" rtlCol="0">
                <a:spAutoFit/>
              </a:bodyPr>
              <a:lstStyle/>
              <a:p>
                <a:r>
                  <a:rPr lang="en-US" sz="1400" b="1" dirty="0">
                    <a:latin typeface="Helvetica Neue Light"/>
                  </a:rPr>
                  <a:t>S</a:t>
                </a:r>
                <a:r>
                  <a:rPr lang="en-US" sz="1400" b="1" baseline="-25000" dirty="0">
                    <a:latin typeface="Helvetica Neue Light"/>
                  </a:rPr>
                  <a:t>1  </a:t>
                </a:r>
                <a:endParaRPr lang="en-US" sz="1400" b="1" dirty="0">
                  <a:latin typeface="Helvetica Neue Light"/>
                </a:endParaRPr>
              </a:p>
            </p:txBody>
          </p:sp>
          <p:sp>
            <p:nvSpPr>
              <p:cNvPr id="39" name="TextBox 38"/>
              <p:cNvSpPr txBox="1"/>
              <p:nvPr/>
            </p:nvSpPr>
            <p:spPr>
              <a:xfrm>
                <a:off x="5631444" y="5412794"/>
                <a:ext cx="610127" cy="609487"/>
              </a:xfrm>
              <a:prstGeom prst="rect">
                <a:avLst/>
              </a:prstGeom>
              <a:noFill/>
            </p:spPr>
            <p:txBody>
              <a:bodyPr wrap="none" rtlCol="0">
                <a:spAutoFit/>
              </a:bodyPr>
              <a:lstStyle/>
              <a:p>
                <a:r>
                  <a:rPr lang="en-US" sz="1400" b="1" dirty="0">
                    <a:latin typeface="Helvetica Neue Light"/>
                  </a:rPr>
                  <a:t> X</a:t>
                </a:r>
                <a:r>
                  <a:rPr lang="en-US" sz="1400" b="1" baseline="-25000" dirty="0">
                    <a:latin typeface="Helvetica Neue Light"/>
                  </a:rPr>
                  <a:t>1</a:t>
                </a:r>
                <a:endParaRPr lang="en-US" sz="1400" b="1" dirty="0">
                  <a:latin typeface="Helvetica Neue Light"/>
                </a:endParaRPr>
              </a:p>
            </p:txBody>
          </p:sp>
          <p:cxnSp>
            <p:nvCxnSpPr>
              <p:cNvPr id="40" name="Straight Connector 39"/>
              <p:cNvCxnSpPr>
                <a:stCxn id="39" idx="2"/>
                <a:endCxn id="42" idx="0"/>
              </p:cNvCxnSpPr>
              <p:nvPr/>
            </p:nvCxnSpPr>
            <p:spPr bwMode="auto">
              <a:xfrm>
                <a:off x="5936508" y="6022281"/>
                <a:ext cx="74383" cy="542642"/>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 name="Straight Connector 40"/>
              <p:cNvCxnSpPr/>
              <p:nvPr/>
            </p:nvCxnSpPr>
            <p:spPr bwMode="auto">
              <a:xfrm>
                <a:off x="5960182" y="6024391"/>
                <a:ext cx="382150" cy="601579"/>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2" name="TextBox 41"/>
              <p:cNvSpPr txBox="1"/>
              <p:nvPr/>
            </p:nvSpPr>
            <p:spPr>
              <a:xfrm>
                <a:off x="5730896" y="6564923"/>
                <a:ext cx="559989" cy="609487"/>
              </a:xfrm>
              <a:prstGeom prst="rect">
                <a:avLst/>
              </a:prstGeom>
              <a:noFill/>
            </p:spPr>
            <p:txBody>
              <a:bodyPr wrap="none" rtlCol="0">
                <a:spAutoFit/>
              </a:bodyPr>
              <a:lstStyle/>
              <a:p>
                <a:r>
                  <a:rPr lang="en-US" sz="1400" b="1" dirty="0">
                    <a:latin typeface="Helvetica Neue Light"/>
                  </a:rPr>
                  <a:t>X</a:t>
                </a:r>
                <a:r>
                  <a:rPr lang="en-US" sz="1400" b="1" baseline="-25000" dirty="0">
                    <a:latin typeface="Helvetica Neue Light"/>
                  </a:rPr>
                  <a:t>2 </a:t>
                </a:r>
                <a:endParaRPr lang="en-US" sz="1400" b="1" dirty="0">
                  <a:latin typeface="Helvetica Neue Light"/>
                </a:endParaRPr>
              </a:p>
            </p:txBody>
          </p:sp>
          <p:sp>
            <p:nvSpPr>
              <p:cNvPr id="43" name="TextBox 42"/>
              <p:cNvSpPr txBox="1"/>
              <p:nvPr/>
            </p:nvSpPr>
            <p:spPr>
              <a:xfrm>
                <a:off x="6111704" y="6525706"/>
                <a:ext cx="1478994" cy="609487"/>
              </a:xfrm>
              <a:prstGeom prst="rect">
                <a:avLst/>
              </a:prstGeom>
              <a:noFill/>
            </p:spPr>
            <p:txBody>
              <a:bodyPr wrap="none" rtlCol="0">
                <a:spAutoFit/>
              </a:bodyPr>
              <a:lstStyle/>
              <a:p>
                <a:r>
                  <a:rPr lang="en-US" sz="1400" b="1" dirty="0">
                    <a:solidFill>
                      <a:srgbClr val="1A1AFF"/>
                    </a:solidFill>
                    <a:latin typeface="Helvetica Neue Light"/>
                  </a:rPr>
                  <a:t>en </a:t>
                </a:r>
                <a:r>
                  <a:rPr lang="en-US" sz="1400" b="1" dirty="0">
                    <a:solidFill>
                      <a:srgbClr val="0000FF"/>
                    </a:solidFill>
                    <a:latin typeface="Helvetica Neue Light"/>
                  </a:rPr>
                  <a:t>Europe</a:t>
                </a:r>
              </a:p>
            </p:txBody>
          </p:sp>
          <p:cxnSp>
            <p:nvCxnSpPr>
              <p:cNvPr id="44" name="Straight Connector 43"/>
              <p:cNvCxnSpPr>
                <a:stCxn id="39" idx="2"/>
                <a:endCxn id="43" idx="0"/>
              </p:cNvCxnSpPr>
              <p:nvPr/>
            </p:nvCxnSpPr>
            <p:spPr bwMode="auto">
              <a:xfrm>
                <a:off x="5936508" y="6022281"/>
                <a:ext cx="914694" cy="503425"/>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5" name="Straight Connector 44"/>
              <p:cNvCxnSpPr>
                <a:stCxn id="42" idx="2"/>
                <a:endCxn id="46" idx="0"/>
              </p:cNvCxnSpPr>
              <p:nvPr/>
            </p:nvCxnSpPr>
            <p:spPr bwMode="auto">
              <a:xfrm flipH="1">
                <a:off x="5888554" y="7174410"/>
                <a:ext cx="122337" cy="153403"/>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6" name="TextBox 45"/>
              <p:cNvSpPr txBox="1"/>
              <p:nvPr/>
            </p:nvSpPr>
            <p:spPr>
              <a:xfrm>
                <a:off x="5197453" y="7327813"/>
                <a:ext cx="1382201" cy="609487"/>
              </a:xfrm>
              <a:prstGeom prst="rect">
                <a:avLst/>
              </a:prstGeom>
              <a:noFill/>
            </p:spPr>
            <p:txBody>
              <a:bodyPr wrap="none" rtlCol="0">
                <a:spAutoFit/>
              </a:bodyPr>
              <a:lstStyle/>
              <a:p>
                <a:r>
                  <a:rPr lang="en-US" sz="1400" b="1" dirty="0" err="1">
                    <a:solidFill>
                      <a:schemeClr val="accent4"/>
                    </a:solidFill>
                    <a:latin typeface="Helvetica Neue Light"/>
                  </a:rPr>
                  <a:t>maternité</a:t>
                </a:r>
                <a:endParaRPr lang="en-US" sz="1400" b="1" dirty="0">
                  <a:solidFill>
                    <a:schemeClr val="accent4"/>
                  </a:solidFill>
                  <a:latin typeface="Helvetica Neue Light"/>
                </a:endParaRPr>
              </a:p>
            </p:txBody>
          </p:sp>
          <p:cxnSp>
            <p:nvCxnSpPr>
              <p:cNvPr id="47" name="Straight Connector 46"/>
              <p:cNvCxnSpPr>
                <a:stCxn id="39" idx="2"/>
                <a:endCxn id="48" idx="0"/>
              </p:cNvCxnSpPr>
              <p:nvPr/>
            </p:nvCxnSpPr>
            <p:spPr bwMode="auto">
              <a:xfrm flipH="1">
                <a:off x="5065622" y="6022281"/>
                <a:ext cx="870886" cy="503425"/>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8" name="TextBox 47"/>
              <p:cNvSpPr txBox="1"/>
              <p:nvPr/>
            </p:nvSpPr>
            <p:spPr>
              <a:xfrm>
                <a:off x="4355162" y="6525706"/>
                <a:ext cx="1420918" cy="609487"/>
              </a:xfrm>
              <a:prstGeom prst="rect">
                <a:avLst/>
              </a:prstGeom>
              <a:noFill/>
            </p:spPr>
            <p:txBody>
              <a:bodyPr wrap="none" rtlCol="0">
                <a:spAutoFit/>
              </a:bodyPr>
              <a:lstStyle/>
              <a:p>
                <a:r>
                  <a:rPr lang="en-US" sz="1400" b="1" dirty="0">
                    <a:solidFill>
                      <a:srgbClr val="008000"/>
                    </a:solidFill>
                    <a:latin typeface="Helvetica Neue Light"/>
                  </a:rPr>
                  <a:t>congé </a:t>
                </a:r>
                <a:r>
                  <a:rPr lang="en-US" sz="1400" b="1" dirty="0">
                    <a:latin typeface="Helvetica Neue Light"/>
                  </a:rPr>
                  <a:t>de</a:t>
                </a:r>
              </a:p>
            </p:txBody>
          </p:sp>
          <p:cxnSp>
            <p:nvCxnSpPr>
              <p:cNvPr id="49" name="Straight Connector 48"/>
              <p:cNvCxnSpPr>
                <a:stCxn id="39" idx="2"/>
              </p:cNvCxnSpPr>
              <p:nvPr/>
            </p:nvCxnSpPr>
            <p:spPr bwMode="auto">
              <a:xfrm flipH="1">
                <a:off x="5578040" y="6022281"/>
                <a:ext cx="358468" cy="603689"/>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61" name="Group 60"/>
            <p:cNvGrpSpPr/>
            <p:nvPr/>
          </p:nvGrpSpPr>
          <p:grpSpPr>
            <a:xfrm>
              <a:off x="4977043" y="1352831"/>
              <a:ext cx="2570214" cy="1518919"/>
              <a:chOff x="6574408" y="5740896"/>
              <a:chExt cx="3655418" cy="2160240"/>
            </a:xfrm>
          </p:grpSpPr>
          <p:sp>
            <p:nvSpPr>
              <p:cNvPr id="62" name="Rectangle 61"/>
              <p:cNvSpPr/>
              <p:nvPr/>
            </p:nvSpPr>
            <p:spPr>
              <a:xfrm>
                <a:off x="6921339" y="6342465"/>
                <a:ext cx="3308487" cy="919226"/>
              </a:xfrm>
              <a:prstGeom prst="rect">
                <a:avLst/>
              </a:prstGeom>
            </p:spPr>
            <p:txBody>
              <a:bodyPr wrap="none">
                <a:spAutoFit/>
              </a:bodyPr>
              <a:lstStyle/>
              <a:p>
                <a:pPr eaLnBrk="1" hangingPunct="1">
                  <a:defRPr/>
                </a:pPr>
                <a:r>
                  <a:rPr lang="en-US" b="1" dirty="0" smtClean="0">
                    <a:latin typeface="Helvetica Neue Light"/>
                  </a:rPr>
                  <a:t>Synchronous</a:t>
                </a:r>
              </a:p>
              <a:p>
                <a:pPr eaLnBrk="1" hangingPunct="1">
                  <a:defRPr/>
                </a:pPr>
                <a:r>
                  <a:rPr lang="en-US" b="1" dirty="0" smtClean="0">
                    <a:latin typeface="Helvetica Neue Light"/>
                  </a:rPr>
                  <a:t>hierarchical derivation</a:t>
                </a:r>
                <a:endParaRPr lang="en-US" b="1" dirty="0">
                  <a:latin typeface="Helvetica Neue Light"/>
                </a:endParaRPr>
              </a:p>
            </p:txBody>
          </p:sp>
          <p:sp>
            <p:nvSpPr>
              <p:cNvPr id="63" name="Right Brace 62"/>
              <p:cNvSpPr/>
              <p:nvPr/>
            </p:nvSpPr>
            <p:spPr bwMode="auto">
              <a:xfrm>
                <a:off x="6574408" y="5740896"/>
                <a:ext cx="288032" cy="2160240"/>
              </a:xfrm>
              <a:prstGeom prst="rightBrace">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642862" fontAlgn="base">
                  <a:spcBef>
                    <a:spcPct val="0"/>
                  </a:spcBef>
                  <a:spcAft>
                    <a:spcPct val="0"/>
                  </a:spcAft>
                </a:pPr>
                <a:endParaRPr lang="en-US" sz="3000">
                  <a:solidFill>
                    <a:srgbClr val="000000"/>
                  </a:solidFill>
                  <a:latin typeface="Helvetica Neue Light" charset="0"/>
                  <a:ea typeface="ヒラギノ角ゴ ProN W3" charset="0"/>
                  <a:cs typeface="ヒラギノ角ゴ ProN W3" charset="0"/>
                  <a:sym typeface="Helvetica Neue Light" charset="0"/>
                </a:endParaRPr>
              </a:p>
            </p:txBody>
          </p:sp>
        </p:grpSp>
      </p:grpSp>
      <p:grpSp>
        <p:nvGrpSpPr>
          <p:cNvPr id="64" name="Group 63"/>
          <p:cNvGrpSpPr/>
          <p:nvPr/>
        </p:nvGrpSpPr>
        <p:grpSpPr>
          <a:xfrm>
            <a:off x="6458100" y="3189655"/>
            <a:ext cx="1998774" cy="1629220"/>
            <a:chOff x="6494032" y="5758222"/>
            <a:chExt cx="2787646" cy="2044512"/>
          </a:xfrm>
        </p:grpSpPr>
        <p:sp>
          <p:nvSpPr>
            <p:cNvPr id="65" name="Rectangle 64"/>
            <p:cNvSpPr/>
            <p:nvPr/>
          </p:nvSpPr>
          <p:spPr>
            <a:xfrm>
              <a:off x="6752685" y="6110457"/>
              <a:ext cx="2528993" cy="1429049"/>
            </a:xfrm>
            <a:prstGeom prst="rect">
              <a:avLst/>
            </a:prstGeom>
          </p:spPr>
          <p:txBody>
            <a:bodyPr wrap="none">
              <a:spAutoFit/>
            </a:bodyPr>
            <a:lstStyle/>
            <a:p>
              <a:pPr eaLnBrk="1" hangingPunct="1">
                <a:defRPr/>
              </a:pPr>
              <a:r>
                <a:rPr lang="en-US" sz="1700" b="1" dirty="0">
                  <a:latin typeface="Helvetica Neue Light"/>
                </a:rPr>
                <a:t>Synchronous</a:t>
              </a:r>
            </a:p>
            <a:p>
              <a:pPr eaLnBrk="1" hangingPunct="1">
                <a:defRPr/>
              </a:pPr>
              <a:r>
                <a:rPr lang="en-US" sz="1700" b="1" dirty="0">
                  <a:latin typeface="Helvetica Neue Light"/>
                </a:rPr>
                <a:t>Context-Free</a:t>
              </a:r>
            </a:p>
            <a:p>
              <a:pPr eaLnBrk="1" hangingPunct="1">
                <a:defRPr/>
              </a:pPr>
              <a:r>
                <a:rPr lang="en-US" sz="1700" b="1" dirty="0" smtClean="0">
                  <a:latin typeface="Helvetica Neue Light"/>
                </a:rPr>
                <a:t>Grammar (SCFG)</a:t>
              </a:r>
              <a:endParaRPr lang="en-US" sz="1700" b="1" dirty="0">
                <a:latin typeface="Helvetica Neue Light"/>
              </a:endParaRPr>
            </a:p>
            <a:p>
              <a:pPr eaLnBrk="1" hangingPunct="1">
                <a:defRPr/>
              </a:pPr>
              <a:r>
                <a:rPr lang="en-US" sz="1700" dirty="0" smtClean="0">
                  <a:latin typeface="Helvetica Neue Light"/>
                </a:rPr>
                <a:t>[</a:t>
              </a:r>
              <a:r>
                <a:rPr lang="en-US" sz="1700" i="1" dirty="0">
                  <a:latin typeface="Helvetica Neue Light"/>
                </a:rPr>
                <a:t>Chiang</a:t>
              </a:r>
              <a:r>
                <a:rPr lang="en-US" sz="1700" dirty="0">
                  <a:latin typeface="Helvetica Neue Light"/>
                </a:rPr>
                <a:t>, </a:t>
              </a:r>
              <a:r>
                <a:rPr lang="en-US" sz="1700" i="1" dirty="0">
                  <a:latin typeface="Helvetica Neue Light"/>
                </a:rPr>
                <a:t>2007</a:t>
              </a:r>
              <a:r>
                <a:rPr lang="en-US" sz="1700" dirty="0">
                  <a:latin typeface="Helvetica Neue Light"/>
                </a:rPr>
                <a:t>]</a:t>
              </a:r>
            </a:p>
          </p:txBody>
        </p:sp>
        <p:sp>
          <p:nvSpPr>
            <p:cNvPr id="66" name="Right Brace 65"/>
            <p:cNvSpPr/>
            <p:nvPr/>
          </p:nvSpPr>
          <p:spPr bwMode="auto">
            <a:xfrm>
              <a:off x="6494032" y="5758222"/>
              <a:ext cx="288032" cy="2044512"/>
            </a:xfrm>
            <a:prstGeom prst="rightBrace">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642862" fontAlgn="base">
                <a:spcBef>
                  <a:spcPct val="0"/>
                </a:spcBef>
                <a:spcAft>
                  <a:spcPct val="0"/>
                </a:spcAft>
              </a:pPr>
              <a:endParaRPr lang="en-US" sz="3000">
                <a:solidFill>
                  <a:srgbClr val="000000"/>
                </a:solidFill>
                <a:latin typeface="Helvetica Neue Light" charset="0"/>
                <a:ea typeface="ヒラギノ角ゴ ProN W3" charset="0"/>
                <a:cs typeface="ヒラギノ角ゴ ProN W3" charset="0"/>
                <a:sym typeface="Helvetica Neue Light" charset="0"/>
              </a:endParaRPr>
            </a:p>
          </p:txBody>
        </p:sp>
      </p:grpSp>
      <p:graphicFrame>
        <p:nvGraphicFramePr>
          <p:cNvPr id="67" name="Object 3"/>
          <p:cNvGraphicFramePr>
            <a:graphicFrameLocks noChangeAspect="1"/>
          </p:cNvGraphicFramePr>
          <p:nvPr>
            <p:extLst>
              <p:ext uri="{D42A27DB-BD31-4B8C-83A1-F6EECF244321}">
                <p14:modId xmlns:p14="http://schemas.microsoft.com/office/powerpoint/2010/main" val="2605925291"/>
              </p:ext>
            </p:extLst>
          </p:nvPr>
        </p:nvGraphicFramePr>
        <p:xfrm>
          <a:off x="515938" y="5302250"/>
          <a:ext cx="4016375" cy="1389063"/>
        </p:xfrm>
        <a:graphic>
          <a:graphicData uri="http://schemas.openxmlformats.org/presentationml/2006/ole">
            <mc:AlternateContent xmlns:mc="http://schemas.openxmlformats.org/markup-compatibility/2006">
              <mc:Choice xmlns:v="urn:schemas-microsoft-com:vml" Requires="v">
                <p:oleObj spid="_x0000_s37898" name="Equation" r:id="rId5" imgW="1727200" imgH="596900" progId="Equation.3">
                  <p:embed/>
                </p:oleObj>
              </mc:Choice>
              <mc:Fallback>
                <p:oleObj name="Equation" r:id="rId5" imgW="1727200" imgH="596900" progId="Equation.3">
                  <p:embed/>
                  <p:pic>
                    <p:nvPicPr>
                      <p:cNvPr id="0" name=""/>
                      <p:cNvPicPr>
                        <a:picLocks noChangeAspect="1" noChangeArrowheads="1"/>
                      </p:cNvPicPr>
                      <p:nvPr/>
                    </p:nvPicPr>
                    <p:blipFill>
                      <a:blip r:embed="rId6"/>
                      <a:srcRect/>
                      <a:stretch>
                        <a:fillRect/>
                      </a:stretch>
                    </p:blipFill>
                    <p:spPr bwMode="auto">
                      <a:xfrm>
                        <a:off x="515938" y="5302250"/>
                        <a:ext cx="4016375"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2369757173"/>
      </p:ext>
    </p:extLst>
  </p:cSld>
  <p:clrMapOvr>
    <a:masterClrMapping/>
  </p:clrMapOvr>
  <mc:AlternateContent xmlns:mc="http://schemas.openxmlformats.org/markup-compatibility/2006" xmlns:p14="http://schemas.microsoft.com/office/powerpoint/2010/main">
    <mc:Choice Requires="p14">
      <p:transition spd="slow" p14:dur="2000" advTm="146820"/>
    </mc:Choice>
    <mc:Fallback xmlns="">
      <p:transition xmlns:p14="http://schemas.microsoft.com/office/powerpoint/2010/main" spd="slow" advTm="14682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626">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1584795" y="2201221"/>
            <a:ext cx="5050941" cy="4354233"/>
          </a:xfrm>
          <a:prstGeom prst="rect">
            <a:avLst/>
          </a:prstGeom>
          <a:solidFill>
            <a:srgbClr val="FFFFFF">
              <a:alpha val="76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64286" tIns="32143" rIns="64286" bIns="32143"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endParaRPr lang="en-US" sz="2000" b="1" dirty="0">
              <a:solidFill>
                <a:schemeClr val="bg1"/>
              </a:solidFill>
              <a:latin typeface="Helvetica Neue Light"/>
            </a:endParaRPr>
          </a:p>
        </p:txBody>
      </p:sp>
      <p:cxnSp>
        <p:nvCxnSpPr>
          <p:cNvPr id="31" name="Straight Arrow Connector 30"/>
          <p:cNvCxnSpPr>
            <a:endCxn id="46" idx="0"/>
          </p:cNvCxnSpPr>
          <p:nvPr/>
        </p:nvCxnSpPr>
        <p:spPr>
          <a:xfrm>
            <a:off x="2344252" y="1859451"/>
            <a:ext cx="0" cy="696184"/>
          </a:xfrm>
          <a:prstGeom prst="straightConnector1">
            <a:avLst/>
          </a:prstGeom>
          <a:ln w="38100" cmpd="sng">
            <a:solidFill>
              <a:schemeClr val="tx1"/>
            </a:solidFill>
            <a:prstDash val="dot"/>
            <a:tailEnd type="arrow"/>
          </a:ln>
          <a:effectLst/>
        </p:spPr>
        <p:style>
          <a:lnRef idx="2">
            <a:schemeClr val="accent1"/>
          </a:lnRef>
          <a:fillRef idx="0">
            <a:schemeClr val="accent1"/>
          </a:fillRef>
          <a:effectRef idx="1">
            <a:schemeClr val="accent1"/>
          </a:effectRef>
          <a:fontRef idx="minor">
            <a:schemeClr val="tx1"/>
          </a:fontRef>
        </p:style>
      </p:cxnSp>
      <p:sp>
        <p:nvSpPr>
          <p:cNvPr id="24577" name="Rectangle 1"/>
          <p:cNvSpPr>
            <a:spLocks noGrp="1" noChangeArrowheads="1"/>
          </p:cNvSpPr>
          <p:nvPr>
            <p:ph type="title"/>
          </p:nvPr>
        </p:nvSpPr>
        <p:spPr/>
        <p:txBody>
          <a:bodyPr/>
          <a:lstStyle/>
          <a:p>
            <a:pPr eaLnBrk="1" hangingPunct="1">
              <a:defRPr/>
            </a:pPr>
            <a:r>
              <a:rPr lang="en-US" dirty="0" smtClean="0"/>
              <a:t>MT for Context-Sensitive CLIR</a:t>
            </a:r>
          </a:p>
        </p:txBody>
      </p:sp>
      <p:sp>
        <p:nvSpPr>
          <p:cNvPr id="2" name="Slide Number Placeholder 1"/>
          <p:cNvSpPr>
            <a:spLocks noGrp="1"/>
          </p:cNvSpPr>
          <p:nvPr>
            <p:ph type="sldNum" sz="quarter" idx="4"/>
          </p:nvPr>
        </p:nvSpPr>
        <p:spPr>
          <a:xfrm>
            <a:off x="7010400" y="6356350"/>
            <a:ext cx="2133600" cy="365125"/>
          </a:xfrm>
          <a:prstGeom prst="rect">
            <a:avLst/>
          </a:prstGeom>
        </p:spPr>
        <p:txBody>
          <a:bodyPr lIns="64286" tIns="32143" rIns="64286" bIns="32143"/>
          <a:lstStyle/>
          <a:p>
            <a:fld id="{0A358137-3D84-6645-A1B9-9548E8CF6556}" type="slidenum">
              <a:rPr lang="en-US" smtClean="0"/>
              <a:t>44</a:t>
            </a:fld>
            <a:endParaRPr lang="en-US" dirty="0"/>
          </a:p>
        </p:txBody>
      </p:sp>
      <p:sp>
        <p:nvSpPr>
          <p:cNvPr id="44" name="TextBox 43"/>
          <p:cNvSpPr txBox="1"/>
          <p:nvPr/>
        </p:nvSpPr>
        <p:spPr>
          <a:xfrm>
            <a:off x="2648038" y="5707379"/>
            <a:ext cx="1265783" cy="680467"/>
          </a:xfrm>
          <a:prstGeom prst="rect">
            <a:avLst/>
          </a:prstGeom>
          <a:noFill/>
          <a:ln>
            <a:noFill/>
          </a:ln>
          <a:effectLst/>
        </p:spPr>
        <p:style>
          <a:lnRef idx="2">
            <a:schemeClr val="accent2">
              <a:shade val="50000"/>
            </a:schemeClr>
          </a:lnRef>
          <a:fillRef idx="1">
            <a:schemeClr val="accent2"/>
          </a:fillRef>
          <a:effectRef idx="0">
            <a:schemeClr val="accent2"/>
          </a:effectRef>
          <a:fontRef idx="minor">
            <a:schemeClr val="lt1"/>
          </a:fontRef>
        </p:style>
        <p:txBody>
          <a:bodyPr lIns="64286" tIns="32143" rIns="64286" bIns="32143">
            <a:sp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2000" dirty="0">
                <a:solidFill>
                  <a:srgbClr val="000000"/>
                </a:solidFill>
                <a:latin typeface="Helvetica Neue Light"/>
                <a:cs typeface="Helvetica Neue Light"/>
              </a:rPr>
              <a:t>language model</a:t>
            </a:r>
          </a:p>
        </p:txBody>
      </p:sp>
      <p:sp>
        <p:nvSpPr>
          <p:cNvPr id="30724" name="TextBox 44"/>
          <p:cNvSpPr txBox="1">
            <a:spLocks noChangeArrowheads="1"/>
          </p:cNvSpPr>
          <p:nvPr/>
        </p:nvSpPr>
        <p:spPr bwMode="auto">
          <a:xfrm>
            <a:off x="5787136" y="2201221"/>
            <a:ext cx="848599" cy="403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86" tIns="32143" rIns="64286" bIns="32143">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defRPr/>
            </a:pPr>
            <a:r>
              <a:rPr lang="en-US" sz="2200" b="1" dirty="0">
                <a:latin typeface="Helvetica Neue Light"/>
              </a:rPr>
              <a:t>MT</a:t>
            </a:r>
            <a:endParaRPr lang="en-US" sz="2000" b="1" dirty="0">
              <a:latin typeface="Helvetica Neue Light"/>
            </a:endParaRPr>
          </a:p>
        </p:txBody>
      </p:sp>
      <p:sp>
        <p:nvSpPr>
          <p:cNvPr id="46" name="TextBox 45"/>
          <p:cNvSpPr txBox="1"/>
          <p:nvPr/>
        </p:nvSpPr>
        <p:spPr>
          <a:xfrm>
            <a:off x="1837948" y="2555635"/>
            <a:ext cx="1033611" cy="680467"/>
          </a:xfrm>
          <a:prstGeom prst="rect">
            <a:avLst/>
          </a:prstGeom>
          <a:solidFill>
            <a:schemeClr val="bg2">
              <a:lumMod val="75000"/>
            </a:schemeClr>
          </a:solidFill>
          <a:ln>
            <a:solidFill>
              <a:schemeClr val="tx1"/>
            </a:solidFill>
          </a:ln>
          <a:effectLst/>
        </p:spPr>
        <p:style>
          <a:lnRef idx="2">
            <a:schemeClr val="accent2">
              <a:shade val="50000"/>
            </a:schemeClr>
          </a:lnRef>
          <a:fillRef idx="1">
            <a:schemeClr val="accent2"/>
          </a:fillRef>
          <a:effectRef idx="0">
            <a:schemeClr val="accent2"/>
          </a:effectRef>
          <a:fontRef idx="minor">
            <a:schemeClr val="lt1"/>
          </a:fontRef>
        </p:style>
        <p:txBody>
          <a:bodyPr lIns="64286" tIns="32143" rIns="64286" bIns="32143">
            <a:sp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sz="2000" b="1" dirty="0">
                <a:solidFill>
                  <a:srgbClr val="000000"/>
                </a:solidFill>
                <a:latin typeface="Helvetica Neue Light"/>
                <a:cs typeface="Helvetica Neue Light"/>
              </a:rPr>
              <a:t>token</a:t>
            </a:r>
          </a:p>
          <a:p>
            <a:pPr algn="ctr">
              <a:defRPr/>
            </a:pPr>
            <a:r>
              <a:rPr lang="en-US" sz="2000" b="1" dirty="0">
                <a:solidFill>
                  <a:srgbClr val="000000"/>
                </a:solidFill>
                <a:latin typeface="Helvetica Neue Light"/>
                <a:cs typeface="Helvetica Neue Light"/>
              </a:rPr>
              <a:t>aligner</a:t>
            </a:r>
          </a:p>
        </p:txBody>
      </p:sp>
      <p:sp>
        <p:nvSpPr>
          <p:cNvPr id="47" name="TextBox 46"/>
          <p:cNvSpPr txBox="1"/>
          <p:nvPr/>
        </p:nvSpPr>
        <p:spPr>
          <a:xfrm>
            <a:off x="3444714" y="4069741"/>
            <a:ext cx="1279178" cy="680467"/>
          </a:xfrm>
          <a:prstGeom prst="rect">
            <a:avLst/>
          </a:prstGeom>
          <a:solidFill>
            <a:schemeClr val="bg2">
              <a:lumMod val="75000"/>
            </a:schemeClr>
          </a:solidFill>
          <a:ln>
            <a:solidFill>
              <a:schemeClr val="tx1"/>
            </a:solidFill>
          </a:ln>
          <a:effectLst/>
        </p:spPr>
        <p:style>
          <a:lnRef idx="2">
            <a:schemeClr val="accent2">
              <a:shade val="50000"/>
            </a:schemeClr>
          </a:lnRef>
          <a:fillRef idx="1">
            <a:schemeClr val="accent2"/>
          </a:fillRef>
          <a:effectRef idx="0">
            <a:schemeClr val="accent2"/>
          </a:effectRef>
          <a:fontRef idx="minor">
            <a:schemeClr val="lt1"/>
          </a:fontRef>
        </p:style>
        <p:txBody>
          <a:bodyPr lIns="64286" tIns="32143" rIns="64286" bIns="32143" anchor="ctr">
            <a:sp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sz="2000" b="1" dirty="0">
                <a:solidFill>
                  <a:srgbClr val="000000"/>
                </a:solidFill>
                <a:latin typeface="Helvetica Neue Light"/>
                <a:cs typeface="Helvetica Neue Light"/>
              </a:rPr>
              <a:t>grammar </a:t>
            </a:r>
          </a:p>
          <a:p>
            <a:pPr algn="ctr">
              <a:defRPr/>
            </a:pPr>
            <a:r>
              <a:rPr lang="en-US" sz="2000" b="1" dirty="0">
                <a:solidFill>
                  <a:srgbClr val="000000"/>
                </a:solidFill>
                <a:latin typeface="Helvetica Neue Light"/>
                <a:cs typeface="Helvetica Neue Light"/>
              </a:rPr>
              <a:t>extractor</a:t>
            </a:r>
          </a:p>
        </p:txBody>
      </p:sp>
      <p:sp>
        <p:nvSpPr>
          <p:cNvPr id="30727" name="TextBox 47"/>
          <p:cNvSpPr txBox="1">
            <a:spLocks noChangeArrowheads="1"/>
          </p:cNvSpPr>
          <p:nvPr/>
        </p:nvSpPr>
        <p:spPr bwMode="auto">
          <a:xfrm>
            <a:off x="2344253" y="3365725"/>
            <a:ext cx="1518919" cy="68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86" tIns="32143" rIns="64286" bIns="32143">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eaLnBrk="1" hangingPunct="1">
              <a:defRPr/>
            </a:pPr>
            <a:r>
              <a:rPr lang="en-US" sz="2000" dirty="0">
                <a:latin typeface="Helvetica Neue Light"/>
                <a:cs typeface="Helvetica Neue Light"/>
              </a:rPr>
              <a:t>token</a:t>
            </a:r>
          </a:p>
          <a:p>
            <a:pPr algn="l" eaLnBrk="1" hangingPunct="1">
              <a:defRPr/>
            </a:pPr>
            <a:r>
              <a:rPr lang="en-US" sz="2000" dirty="0">
                <a:latin typeface="Helvetica Neue Light"/>
                <a:cs typeface="Helvetica Neue Light"/>
              </a:rPr>
              <a:t>alignments</a:t>
            </a:r>
          </a:p>
        </p:txBody>
      </p:sp>
      <p:sp>
        <p:nvSpPr>
          <p:cNvPr id="30729" name="TextBox 49"/>
          <p:cNvSpPr txBox="1">
            <a:spLocks noChangeArrowheads="1"/>
          </p:cNvSpPr>
          <p:nvPr/>
        </p:nvSpPr>
        <p:spPr bwMode="auto">
          <a:xfrm>
            <a:off x="2648037" y="4783382"/>
            <a:ext cx="1264989" cy="68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86" tIns="32143" rIns="64286" bIns="32143">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eaLnBrk="1" hangingPunct="1">
              <a:defRPr/>
            </a:pPr>
            <a:r>
              <a:rPr lang="en-US" sz="2000" dirty="0">
                <a:latin typeface="Helvetica Neue Light"/>
                <a:cs typeface="Helvetica Neue Light"/>
              </a:rPr>
              <a:t>translation</a:t>
            </a:r>
          </a:p>
          <a:p>
            <a:pPr algn="l" eaLnBrk="1" hangingPunct="1">
              <a:defRPr/>
            </a:pPr>
            <a:r>
              <a:rPr lang="en-US" sz="2000" dirty="0" smtClean="0">
                <a:latin typeface="Helvetica Neue Light"/>
                <a:cs typeface="Helvetica Neue Light"/>
              </a:rPr>
              <a:t>grammar</a:t>
            </a:r>
            <a:endParaRPr lang="en-US" sz="2000" dirty="0">
              <a:latin typeface="Helvetica Neue Light"/>
              <a:cs typeface="Helvetica Neue Light"/>
            </a:endParaRPr>
          </a:p>
        </p:txBody>
      </p:sp>
      <p:cxnSp>
        <p:nvCxnSpPr>
          <p:cNvPr id="52" name="Elbow Connector 51"/>
          <p:cNvCxnSpPr>
            <a:stCxn id="47" idx="2"/>
            <a:endCxn id="42" idx="1"/>
          </p:cNvCxnSpPr>
          <p:nvPr/>
        </p:nvCxnSpPr>
        <p:spPr>
          <a:xfrm rot="16200000" flipH="1">
            <a:off x="4197289" y="4637222"/>
            <a:ext cx="653359" cy="879330"/>
          </a:xfrm>
          <a:prstGeom prst="bentConnector2">
            <a:avLst/>
          </a:prstGeom>
          <a:ln w="38100" cmpd="sng">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30734" name="TextBox 54"/>
          <p:cNvSpPr txBox="1">
            <a:spLocks noChangeArrowheads="1"/>
          </p:cNvSpPr>
          <p:nvPr/>
        </p:nvSpPr>
        <p:spPr bwMode="auto">
          <a:xfrm>
            <a:off x="460194" y="4415032"/>
            <a:ext cx="775893" cy="37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86" tIns="32143" rIns="64286" bIns="32143">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defRPr/>
            </a:pPr>
            <a:r>
              <a:rPr lang="en-US" sz="2000" dirty="0">
                <a:latin typeface="Helvetica Neue Light"/>
                <a:cs typeface="Helvetica Neue Light"/>
              </a:rPr>
              <a:t>query</a:t>
            </a:r>
          </a:p>
        </p:txBody>
      </p:sp>
      <p:cxnSp>
        <p:nvCxnSpPr>
          <p:cNvPr id="61" name="Straight Arrow Connector 60"/>
          <p:cNvCxnSpPr>
            <a:stCxn id="30734" idx="3"/>
          </p:cNvCxnSpPr>
          <p:nvPr/>
        </p:nvCxnSpPr>
        <p:spPr>
          <a:xfrm flipV="1">
            <a:off x="1236087" y="4593506"/>
            <a:ext cx="2222041" cy="7871"/>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0733" name="TextBox 53"/>
          <p:cNvSpPr txBox="1">
            <a:spLocks noChangeArrowheads="1"/>
          </p:cNvSpPr>
          <p:nvPr/>
        </p:nvSpPr>
        <p:spPr bwMode="auto">
          <a:xfrm>
            <a:off x="1128938" y="1502636"/>
            <a:ext cx="3948750" cy="37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86" tIns="32143" rIns="64286" bIns="32143" anchor="ctr">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lvl="0" eaLnBrk="1" hangingPunct="1">
              <a:defRPr/>
            </a:pPr>
            <a:r>
              <a:rPr lang="en-US" sz="2000" dirty="0">
                <a:latin typeface="Helvetica Neue Light"/>
                <a:cs typeface="Helvetica Neue Light"/>
              </a:rPr>
              <a:t>sentence-aligned parallel corpus</a:t>
            </a:r>
          </a:p>
        </p:txBody>
      </p:sp>
      <p:sp>
        <p:nvSpPr>
          <p:cNvPr id="30739" name="TextBox 64"/>
          <p:cNvSpPr txBox="1">
            <a:spLocks noChangeArrowheads="1"/>
          </p:cNvSpPr>
          <p:nvPr/>
        </p:nvSpPr>
        <p:spPr bwMode="auto">
          <a:xfrm>
            <a:off x="217768" y="4783382"/>
            <a:ext cx="1378521" cy="988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86" tIns="32143" rIns="64286" bIns="32143">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defRPr/>
            </a:pPr>
            <a:r>
              <a:rPr lang="en-US" sz="2000" b="1" dirty="0">
                <a:solidFill>
                  <a:srgbClr val="C00202"/>
                </a:solidFill>
                <a:latin typeface="Helvetica Neue Light"/>
              </a:rPr>
              <a:t>“maternal leave in Europe”</a:t>
            </a:r>
          </a:p>
        </p:txBody>
      </p:sp>
      <p:sp>
        <p:nvSpPr>
          <p:cNvPr id="42" name="TextBox 41"/>
          <p:cNvSpPr txBox="1"/>
          <p:nvPr/>
        </p:nvSpPr>
        <p:spPr>
          <a:xfrm>
            <a:off x="4963633" y="5217222"/>
            <a:ext cx="1279178" cy="372690"/>
          </a:xfrm>
          <a:prstGeom prst="rect">
            <a:avLst/>
          </a:prstGeom>
          <a:solidFill>
            <a:schemeClr val="bg2">
              <a:lumMod val="75000"/>
            </a:schemeClr>
          </a:solidFill>
          <a:ln>
            <a:solidFill>
              <a:schemeClr val="tx1"/>
            </a:solidFill>
          </a:ln>
          <a:effectLst/>
        </p:spPr>
        <p:style>
          <a:lnRef idx="2">
            <a:schemeClr val="accent2">
              <a:shade val="50000"/>
            </a:schemeClr>
          </a:lnRef>
          <a:fillRef idx="1">
            <a:schemeClr val="accent2"/>
          </a:fillRef>
          <a:effectRef idx="0">
            <a:schemeClr val="accent2"/>
          </a:effectRef>
          <a:fontRef idx="minor">
            <a:schemeClr val="lt1"/>
          </a:fontRef>
        </p:style>
        <p:txBody>
          <a:bodyPr lIns="64286" tIns="32143" rIns="64286" bIns="32143" anchor="ctr">
            <a:sp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sz="2000" b="1" dirty="0">
                <a:solidFill>
                  <a:srgbClr val="000000"/>
                </a:solidFill>
                <a:latin typeface="Helvetica Neue Light"/>
                <a:cs typeface="Helvetica Neue Light"/>
              </a:rPr>
              <a:t>decoder</a:t>
            </a:r>
          </a:p>
        </p:txBody>
      </p:sp>
      <p:cxnSp>
        <p:nvCxnSpPr>
          <p:cNvPr id="45" name="Straight Arrow Connector 44"/>
          <p:cNvCxnSpPr/>
          <p:nvPr/>
        </p:nvCxnSpPr>
        <p:spPr>
          <a:xfrm>
            <a:off x="3711280" y="3872031"/>
            <a:ext cx="4556756" cy="0"/>
          </a:xfrm>
          <a:prstGeom prst="straightConnector1">
            <a:avLst/>
          </a:prstGeom>
          <a:ln w="38100" cmpd="sng">
            <a:solidFill>
              <a:schemeClr val="tx1"/>
            </a:solidFill>
            <a:prstDash val="dot"/>
            <a:tailEnd type="arrow"/>
          </a:ln>
          <a:effectLst/>
        </p:spPr>
        <p:style>
          <a:lnRef idx="2">
            <a:schemeClr val="accent1"/>
          </a:lnRef>
          <a:fillRef idx="0">
            <a:schemeClr val="accent1"/>
          </a:fillRef>
          <a:effectRef idx="1">
            <a:schemeClr val="accent1"/>
          </a:effectRef>
          <a:fontRef idx="minor">
            <a:schemeClr val="tx1"/>
          </a:fontRef>
        </p:style>
      </p:cxnSp>
      <p:sp>
        <p:nvSpPr>
          <p:cNvPr id="28" name="TextBox 53"/>
          <p:cNvSpPr txBox="1">
            <a:spLocks noChangeArrowheads="1"/>
          </p:cNvSpPr>
          <p:nvPr/>
        </p:nvSpPr>
        <p:spPr bwMode="auto">
          <a:xfrm>
            <a:off x="6632613" y="3196371"/>
            <a:ext cx="2040469" cy="68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86" tIns="32143" rIns="64286" bIns="32143" anchor="ctr">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defRPr/>
            </a:pPr>
            <a:r>
              <a:rPr lang="en-US" sz="2000" dirty="0">
                <a:latin typeface="Helvetica Neue Light"/>
                <a:cs typeface="Helvetica Neue Light"/>
              </a:rPr>
              <a:t>token translation </a:t>
            </a:r>
          </a:p>
          <a:p>
            <a:pPr eaLnBrk="1" hangingPunct="1">
              <a:defRPr/>
            </a:pPr>
            <a:r>
              <a:rPr lang="en-US" sz="2000" dirty="0">
                <a:latin typeface="Helvetica Neue Light"/>
                <a:cs typeface="Helvetica Neue Light"/>
              </a:rPr>
              <a:t>probabilities</a:t>
            </a:r>
          </a:p>
        </p:txBody>
      </p:sp>
      <p:cxnSp>
        <p:nvCxnSpPr>
          <p:cNvPr id="37" name="Elbow Connector 36"/>
          <p:cNvCxnSpPr>
            <a:stCxn id="46" idx="2"/>
            <a:endCxn id="47" idx="1"/>
          </p:cNvCxnSpPr>
          <p:nvPr/>
        </p:nvCxnSpPr>
        <p:spPr>
          <a:xfrm rot="16200000" flipH="1">
            <a:off x="2312798" y="3278058"/>
            <a:ext cx="1173873" cy="1089960"/>
          </a:xfrm>
          <a:prstGeom prst="bentConnector2">
            <a:avLst/>
          </a:prstGeom>
          <a:ln w="38100" cmpd="sng">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grpSp>
        <p:nvGrpSpPr>
          <p:cNvPr id="30743" name="Group 30742"/>
          <p:cNvGrpSpPr/>
          <p:nvPr/>
        </p:nvGrpSpPr>
        <p:grpSpPr>
          <a:xfrm>
            <a:off x="4723892" y="5589910"/>
            <a:ext cx="1468934" cy="1015232"/>
            <a:chOff x="6718424" y="7950094"/>
            <a:chExt cx="2089150" cy="1443885"/>
          </a:xfrm>
        </p:grpSpPr>
        <p:sp>
          <p:nvSpPr>
            <p:cNvPr id="30735" name="TextBox 58"/>
            <p:cNvSpPr txBox="1">
              <a:spLocks noChangeArrowheads="1"/>
            </p:cNvSpPr>
            <p:nvPr/>
          </p:nvSpPr>
          <p:spPr bwMode="auto">
            <a:xfrm>
              <a:off x="6718424" y="8387208"/>
              <a:ext cx="2089150" cy="100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defRPr/>
              </a:pPr>
              <a:r>
                <a:rPr lang="en-US" sz="2000" i="1" dirty="0">
                  <a:latin typeface="Helvetica Neue Light"/>
                  <a:cs typeface="Helvetica Neue Light"/>
                </a:rPr>
                <a:t>n </a:t>
              </a:r>
              <a:r>
                <a:rPr lang="en-US" sz="2000" dirty="0">
                  <a:latin typeface="Helvetica Neue Light"/>
                  <a:cs typeface="Helvetica Neue Light"/>
                </a:rPr>
                <a:t>best </a:t>
              </a:r>
            </a:p>
            <a:p>
              <a:pPr eaLnBrk="1" hangingPunct="1">
                <a:defRPr/>
              </a:pPr>
              <a:r>
                <a:rPr lang="en-US" sz="2000" dirty="0">
                  <a:latin typeface="Helvetica Neue Light"/>
                  <a:cs typeface="Helvetica Neue Light"/>
                </a:rPr>
                <a:t>translations</a:t>
              </a:r>
            </a:p>
          </p:txBody>
        </p:sp>
        <p:cxnSp>
          <p:nvCxnSpPr>
            <p:cNvPr id="48" name="Straight Arrow Connector 47"/>
            <p:cNvCxnSpPr>
              <a:stCxn id="42" idx="2"/>
            </p:cNvCxnSpPr>
            <p:nvPr/>
          </p:nvCxnSpPr>
          <p:spPr>
            <a:xfrm flipH="1">
              <a:off x="7959028" y="7950094"/>
              <a:ext cx="0" cy="490978"/>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79" name="Elbow Connector 78"/>
          <p:cNvCxnSpPr>
            <a:stCxn id="44" idx="3"/>
          </p:cNvCxnSpPr>
          <p:nvPr/>
        </p:nvCxnSpPr>
        <p:spPr>
          <a:xfrm flipV="1">
            <a:off x="3913821" y="5555488"/>
            <a:ext cx="1063225" cy="492125"/>
          </a:xfrm>
          <a:prstGeom prst="bentConnector3">
            <a:avLst>
              <a:gd name="adj1" fmla="val 50000"/>
            </a:avLst>
          </a:prstGeom>
          <a:ln w="38100" cmpd="sng">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grpSp>
        <p:nvGrpSpPr>
          <p:cNvPr id="87" name="Group 86"/>
          <p:cNvGrpSpPr/>
          <p:nvPr/>
        </p:nvGrpSpPr>
        <p:grpSpPr>
          <a:xfrm>
            <a:off x="7002271" y="4137828"/>
            <a:ext cx="1581357" cy="1611876"/>
            <a:chOff x="9958784" y="7235080"/>
            <a:chExt cx="2249041" cy="2292447"/>
          </a:xfrm>
        </p:grpSpPr>
        <p:sp>
          <p:nvSpPr>
            <p:cNvPr id="30741" name="TextBox 67"/>
            <p:cNvSpPr txBox="1">
              <a:spLocks noChangeArrowheads="1"/>
            </p:cNvSpPr>
            <p:nvPr/>
          </p:nvSpPr>
          <p:spPr bwMode="auto">
            <a:xfrm>
              <a:off x="10102800" y="7235080"/>
              <a:ext cx="2105025" cy="100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eaLnBrk="1" hangingPunct="1">
                <a:defRPr/>
              </a:pPr>
              <a:r>
                <a:rPr lang="en-US" sz="2000" dirty="0">
                  <a:latin typeface="Helvetica Neue Light"/>
                  <a:cs typeface="Helvetica Neue Light"/>
                </a:rPr>
                <a:t>1-best translation</a:t>
              </a:r>
              <a:endParaRPr lang="en-US" sz="2000" i="1" baseline="-25000" dirty="0">
                <a:latin typeface="Helvetica Neue Light"/>
                <a:cs typeface="Helvetica Neue Light"/>
              </a:endParaRPr>
            </a:p>
          </p:txBody>
        </p:sp>
        <p:sp>
          <p:nvSpPr>
            <p:cNvPr id="70" name="TextBox 64"/>
            <p:cNvSpPr txBox="1">
              <a:spLocks noChangeArrowheads="1"/>
            </p:cNvSpPr>
            <p:nvPr/>
          </p:nvSpPr>
          <p:spPr bwMode="auto">
            <a:xfrm>
              <a:off x="9958784" y="8083028"/>
              <a:ext cx="2088232" cy="1444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defRPr/>
              </a:pPr>
              <a:r>
                <a:rPr lang="en-US" sz="2000" b="1" dirty="0">
                  <a:solidFill>
                    <a:srgbClr val="C00202"/>
                  </a:solidFill>
                  <a:latin typeface="Helvetica Neue Light"/>
                </a:rPr>
                <a:t>“congé de </a:t>
              </a:r>
              <a:r>
                <a:rPr lang="en-US" sz="2000" b="1" dirty="0" err="1">
                  <a:solidFill>
                    <a:srgbClr val="C00202"/>
                  </a:solidFill>
                  <a:latin typeface="Helvetica Neue Light"/>
                </a:rPr>
                <a:t>maternité</a:t>
              </a:r>
              <a:r>
                <a:rPr lang="en-US" sz="2000" b="1" dirty="0">
                  <a:solidFill>
                    <a:srgbClr val="C00202"/>
                  </a:solidFill>
                  <a:latin typeface="Helvetica Neue Light"/>
                </a:rPr>
                <a:t> en Europe”</a:t>
              </a:r>
            </a:p>
          </p:txBody>
        </p:sp>
      </p:grpSp>
      <p:cxnSp>
        <p:nvCxnSpPr>
          <p:cNvPr id="32" name="Elbow Connector 31"/>
          <p:cNvCxnSpPr/>
          <p:nvPr/>
        </p:nvCxnSpPr>
        <p:spPr>
          <a:xfrm flipV="1">
            <a:off x="6242811" y="4694765"/>
            <a:ext cx="810090" cy="708800"/>
          </a:xfrm>
          <a:prstGeom prst="bentConnector3">
            <a:avLst>
              <a:gd name="adj1" fmla="val 32363"/>
            </a:avLst>
          </a:prstGeom>
          <a:ln w="38100" cmpd="sng">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9975564"/>
      </p:ext>
    </p:extLst>
  </p:cSld>
  <p:clrMapOvr>
    <a:masterClrMapping/>
  </p:clrMapOvr>
  <mc:AlternateContent xmlns:mc="http://schemas.openxmlformats.org/markup-compatibility/2006" xmlns:p14="http://schemas.microsoft.com/office/powerpoint/2010/main">
    <mc:Choice Requires="p14">
      <p:transition spd="slow" p14:dur="2000" advTm="2367"/>
    </mc:Choice>
    <mc:Fallback xmlns="">
      <p:transition xmlns:p14="http://schemas.microsoft.com/office/powerpoint/2010/main" spd="slow" advTm="236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42"/>
                                        </p:tgtEl>
                                        <p:attrNameLst>
                                          <p:attrName>style.opacity</p:attrName>
                                        </p:attrNameLst>
                                      </p:cBhvr>
                                      <p:to>
                                        <p:strVal val="0.5"/>
                                      </p:to>
                                    </p:set>
                                    <p:animEffect filter="image" prLst="opacity: 0.5">
                                      <p:cBhvr rctx="IE">
                                        <p:cTn id="7" dur="indefinite"/>
                                        <p:tgtEl>
                                          <p:spTgt spid="42"/>
                                        </p:tgtEl>
                                      </p:cBhvr>
                                    </p:animEffect>
                                  </p:childTnLst>
                                </p:cTn>
                              </p:par>
                              <p:par>
                                <p:cTn id="8" presetID="9" presetClass="emph" presetSubtype="0" nodeType="withEffect">
                                  <p:stCondLst>
                                    <p:cond delay="0"/>
                                  </p:stCondLst>
                                  <p:childTnLst>
                                    <p:set>
                                      <p:cBhvr rctx="PPT">
                                        <p:cTn id="9" dur="indefinite"/>
                                        <p:tgtEl>
                                          <p:spTgt spid="30743"/>
                                        </p:tgtEl>
                                        <p:attrNameLst>
                                          <p:attrName>style.opacity</p:attrName>
                                        </p:attrNameLst>
                                      </p:cBhvr>
                                      <p:to>
                                        <p:strVal val="0.5"/>
                                      </p:to>
                                    </p:set>
                                    <p:animEffect filter="image" prLst="opacity: 0.5">
                                      <p:cBhvr rctx="IE">
                                        <p:cTn id="10" dur="indefinite"/>
                                        <p:tgtEl>
                                          <p:spTgt spid="30743"/>
                                        </p:tgtEl>
                                      </p:cBhvr>
                                    </p:animEffect>
                                  </p:childTnLst>
                                </p:cTn>
                              </p:par>
                              <p:par>
                                <p:cTn id="11" presetID="9" presetClass="emph" presetSubtype="0" nodeType="withEffect">
                                  <p:stCondLst>
                                    <p:cond delay="0"/>
                                  </p:stCondLst>
                                  <p:childTnLst>
                                    <p:set>
                                      <p:cBhvr rctx="PPT">
                                        <p:cTn id="12" dur="indefinite"/>
                                        <p:tgtEl>
                                          <p:spTgt spid="79"/>
                                        </p:tgtEl>
                                        <p:attrNameLst>
                                          <p:attrName>style.opacity</p:attrName>
                                        </p:attrNameLst>
                                      </p:cBhvr>
                                      <p:to>
                                        <p:strVal val="0.5"/>
                                      </p:to>
                                    </p:set>
                                    <p:animEffect filter="image" prLst="opacity: 0.5">
                                      <p:cBhvr rctx="IE">
                                        <p:cTn id="13" dur="indefinite"/>
                                        <p:tgtEl>
                                          <p:spTgt spid="79"/>
                                        </p:tgtEl>
                                      </p:cBhvr>
                                    </p:animEffect>
                                  </p:childTnLst>
                                </p:cTn>
                              </p:par>
                              <p:par>
                                <p:cTn id="14" presetID="9" presetClass="emph" presetSubtype="0" grpId="0" nodeType="withEffect">
                                  <p:stCondLst>
                                    <p:cond delay="0"/>
                                  </p:stCondLst>
                                  <p:childTnLst>
                                    <p:set>
                                      <p:cBhvr rctx="PPT">
                                        <p:cTn id="15" dur="indefinite"/>
                                        <p:tgtEl>
                                          <p:spTgt spid="44"/>
                                        </p:tgtEl>
                                        <p:attrNameLst>
                                          <p:attrName>style.opacity</p:attrName>
                                        </p:attrNameLst>
                                      </p:cBhvr>
                                      <p:to>
                                        <p:strVal val="0.5"/>
                                      </p:to>
                                    </p:set>
                                    <p:animEffect filter="image" prLst="opacity: 0.5">
                                      <p:cBhvr rctx="IE">
                                        <p:cTn id="16" dur="indefinite"/>
                                        <p:tgtEl>
                                          <p:spTgt spid="44"/>
                                        </p:tgtEl>
                                      </p:cBhvr>
                                    </p:animEffect>
                                  </p:childTnLst>
                                </p:cTn>
                              </p:par>
                              <p:par>
                                <p:cTn id="17" presetID="9" presetClass="emph" presetSubtype="0" grpId="0" nodeType="withEffect">
                                  <p:stCondLst>
                                    <p:cond delay="0"/>
                                  </p:stCondLst>
                                  <p:childTnLst>
                                    <p:set>
                                      <p:cBhvr rctx="PPT">
                                        <p:cTn id="18" dur="indefinite"/>
                                        <p:tgtEl>
                                          <p:spTgt spid="28"/>
                                        </p:tgtEl>
                                        <p:attrNameLst>
                                          <p:attrName>style.opacity</p:attrName>
                                        </p:attrNameLst>
                                      </p:cBhvr>
                                      <p:to>
                                        <p:strVal val="0.5"/>
                                      </p:to>
                                    </p:set>
                                    <p:animEffect filter="image" prLst="opacity: 0.5">
                                      <p:cBhvr rctx="IE">
                                        <p:cTn id="19" dur="indefinite"/>
                                        <p:tgtEl>
                                          <p:spTgt spid="28"/>
                                        </p:tgtEl>
                                      </p:cBhvr>
                                    </p:animEffect>
                                  </p:childTnLst>
                                </p:cTn>
                              </p:par>
                              <p:par>
                                <p:cTn id="20" presetID="9" presetClass="emph" presetSubtype="0" nodeType="withEffect">
                                  <p:stCondLst>
                                    <p:cond delay="0"/>
                                  </p:stCondLst>
                                  <p:childTnLst>
                                    <p:set>
                                      <p:cBhvr rctx="PPT">
                                        <p:cTn id="21" dur="indefinite"/>
                                        <p:tgtEl>
                                          <p:spTgt spid="45"/>
                                        </p:tgtEl>
                                        <p:attrNameLst>
                                          <p:attrName>style.opacity</p:attrName>
                                        </p:attrNameLst>
                                      </p:cBhvr>
                                      <p:to>
                                        <p:strVal val="0.5"/>
                                      </p:to>
                                    </p:set>
                                    <p:animEffect filter="image" prLst="opacity: 0.5">
                                      <p:cBhvr rctx="IE">
                                        <p:cTn id="22" dur="indefinite"/>
                                        <p:tgtEl>
                                          <p:spTgt spid="45"/>
                                        </p:tgtEl>
                                      </p:cBhvr>
                                    </p:animEffect>
                                  </p:childTnLst>
                                </p:cTn>
                              </p:par>
                              <p:par>
                                <p:cTn id="23" presetID="9" presetClass="emph" presetSubtype="0" grpId="0" nodeType="withEffect">
                                  <p:stCondLst>
                                    <p:cond delay="0"/>
                                  </p:stCondLst>
                                  <p:childTnLst>
                                    <p:set>
                                      <p:cBhvr rctx="PPT">
                                        <p:cTn id="24" dur="indefinite"/>
                                        <p:tgtEl>
                                          <p:spTgt spid="46"/>
                                        </p:tgtEl>
                                        <p:attrNameLst>
                                          <p:attrName>style.opacity</p:attrName>
                                        </p:attrNameLst>
                                      </p:cBhvr>
                                      <p:to>
                                        <p:strVal val="0.5"/>
                                      </p:to>
                                    </p:set>
                                    <p:animEffect filter="image" prLst="opacity: 0.5">
                                      <p:cBhvr rctx="IE">
                                        <p:cTn id="25" dur="indefinite"/>
                                        <p:tgtEl>
                                          <p:spTgt spid="46"/>
                                        </p:tgtEl>
                                      </p:cBhvr>
                                    </p:animEffect>
                                  </p:childTnLst>
                                </p:cTn>
                              </p:par>
                              <p:par>
                                <p:cTn id="26" presetID="9" presetClass="emph" presetSubtype="0" nodeType="withEffect">
                                  <p:stCondLst>
                                    <p:cond delay="0"/>
                                  </p:stCondLst>
                                  <p:childTnLst>
                                    <p:set>
                                      <p:cBhvr rctx="PPT">
                                        <p:cTn id="27" dur="indefinite"/>
                                        <p:tgtEl>
                                          <p:spTgt spid="31"/>
                                        </p:tgtEl>
                                        <p:attrNameLst>
                                          <p:attrName>style.opacity</p:attrName>
                                        </p:attrNameLst>
                                      </p:cBhvr>
                                      <p:to>
                                        <p:strVal val="0.5"/>
                                      </p:to>
                                    </p:set>
                                    <p:animEffect filter="image" prLst="opacity: 0.5">
                                      <p:cBhvr rctx="IE">
                                        <p:cTn id="28" dur="indefinite"/>
                                        <p:tgtEl>
                                          <p:spTgt spid="31"/>
                                        </p:tgtEl>
                                      </p:cBhvr>
                                    </p:animEffect>
                                  </p:childTnLst>
                                </p:cTn>
                              </p:par>
                              <p:par>
                                <p:cTn id="29" presetID="9" presetClass="emph" presetSubtype="0" grpId="0" nodeType="withEffect">
                                  <p:stCondLst>
                                    <p:cond delay="0"/>
                                  </p:stCondLst>
                                  <p:childTnLst>
                                    <p:set>
                                      <p:cBhvr rctx="PPT">
                                        <p:cTn id="30" dur="indefinite"/>
                                        <p:tgtEl>
                                          <p:spTgt spid="30733"/>
                                        </p:tgtEl>
                                        <p:attrNameLst>
                                          <p:attrName>style.opacity</p:attrName>
                                        </p:attrNameLst>
                                      </p:cBhvr>
                                      <p:to>
                                        <p:strVal val="0.5"/>
                                      </p:to>
                                    </p:set>
                                    <p:animEffect filter="image" prLst="opacity: 0.5">
                                      <p:cBhvr rctx="IE">
                                        <p:cTn id="31" dur="indefinite"/>
                                        <p:tgtEl>
                                          <p:spTgt spid="30733"/>
                                        </p:tgtEl>
                                      </p:cBhvr>
                                    </p:animEffect>
                                  </p:childTnLst>
                                </p:cTn>
                              </p:par>
                              <p:par>
                                <p:cTn id="32" presetID="9" presetClass="emph" presetSubtype="0" nodeType="withEffect">
                                  <p:stCondLst>
                                    <p:cond delay="0"/>
                                  </p:stCondLst>
                                  <p:childTnLst>
                                    <p:set>
                                      <p:cBhvr rctx="PPT">
                                        <p:cTn id="33" dur="indefinite"/>
                                        <p:tgtEl>
                                          <p:spTgt spid="32"/>
                                        </p:tgtEl>
                                        <p:attrNameLst>
                                          <p:attrName>style.opacity</p:attrName>
                                        </p:attrNameLst>
                                      </p:cBhvr>
                                      <p:to>
                                        <p:strVal val="0.5"/>
                                      </p:to>
                                    </p:set>
                                    <p:animEffect filter="image" prLst="opacity: 0.5">
                                      <p:cBhvr rctx="IE">
                                        <p:cTn id="34" dur="indefinite"/>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animBg="1"/>
      <p:bldP spid="30733" grpId="0"/>
      <p:bldP spid="42" grpId="0" animBg="1"/>
      <p:bldP spid="2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1584795" y="2201221"/>
            <a:ext cx="5050941" cy="4354233"/>
          </a:xfrm>
          <a:prstGeom prst="rect">
            <a:avLst/>
          </a:prstGeom>
          <a:solidFill>
            <a:srgbClr val="FFFFFF">
              <a:alpha val="76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64286" tIns="32143" rIns="64286" bIns="32143"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endParaRPr lang="en-US" sz="2000" b="1" dirty="0">
              <a:solidFill>
                <a:schemeClr val="bg1"/>
              </a:solidFill>
              <a:latin typeface="Helvetica Neue Light"/>
            </a:endParaRPr>
          </a:p>
        </p:txBody>
      </p:sp>
      <p:cxnSp>
        <p:nvCxnSpPr>
          <p:cNvPr id="31" name="Straight Arrow Connector 30"/>
          <p:cNvCxnSpPr>
            <a:endCxn id="46" idx="0"/>
          </p:cNvCxnSpPr>
          <p:nvPr/>
        </p:nvCxnSpPr>
        <p:spPr>
          <a:xfrm>
            <a:off x="2344252" y="1859451"/>
            <a:ext cx="0" cy="696184"/>
          </a:xfrm>
          <a:prstGeom prst="straightConnector1">
            <a:avLst/>
          </a:prstGeom>
          <a:ln w="38100" cmpd="sng">
            <a:solidFill>
              <a:schemeClr val="tx1"/>
            </a:solidFill>
            <a:prstDash val="dot"/>
            <a:tailEnd type="arrow"/>
          </a:ln>
          <a:effectLst/>
        </p:spPr>
        <p:style>
          <a:lnRef idx="2">
            <a:schemeClr val="accent1"/>
          </a:lnRef>
          <a:fillRef idx="0">
            <a:schemeClr val="accent1"/>
          </a:fillRef>
          <a:effectRef idx="1">
            <a:schemeClr val="accent1"/>
          </a:effectRef>
          <a:fontRef idx="minor">
            <a:schemeClr val="tx1"/>
          </a:fontRef>
        </p:style>
      </p:cxnSp>
      <p:sp>
        <p:nvSpPr>
          <p:cNvPr id="24577" name="Rectangle 1"/>
          <p:cNvSpPr>
            <a:spLocks noGrp="1" noChangeArrowheads="1"/>
          </p:cNvSpPr>
          <p:nvPr>
            <p:ph type="title"/>
          </p:nvPr>
        </p:nvSpPr>
        <p:spPr/>
        <p:txBody>
          <a:bodyPr/>
          <a:lstStyle/>
          <a:p>
            <a:pPr eaLnBrk="1" hangingPunct="1">
              <a:defRPr/>
            </a:pPr>
            <a:r>
              <a:rPr lang="en-US" dirty="0" smtClean="0"/>
              <a:t>MT for Context-Sensitive CLIR</a:t>
            </a:r>
          </a:p>
        </p:txBody>
      </p:sp>
      <p:sp>
        <p:nvSpPr>
          <p:cNvPr id="2" name="Slide Number Placeholder 1"/>
          <p:cNvSpPr>
            <a:spLocks noGrp="1"/>
          </p:cNvSpPr>
          <p:nvPr>
            <p:ph type="sldNum" sz="quarter" idx="4"/>
          </p:nvPr>
        </p:nvSpPr>
        <p:spPr>
          <a:xfrm>
            <a:off x="7010400" y="6356350"/>
            <a:ext cx="2133600" cy="365125"/>
          </a:xfrm>
          <a:prstGeom prst="rect">
            <a:avLst/>
          </a:prstGeom>
        </p:spPr>
        <p:txBody>
          <a:bodyPr lIns="64286" tIns="32143" rIns="64286" bIns="32143"/>
          <a:lstStyle/>
          <a:p>
            <a:fld id="{0A358137-3D84-6645-A1B9-9548E8CF6556}" type="slidenum">
              <a:rPr lang="en-US" smtClean="0"/>
              <a:t>45</a:t>
            </a:fld>
            <a:endParaRPr lang="en-US" dirty="0"/>
          </a:p>
        </p:txBody>
      </p:sp>
      <p:sp>
        <p:nvSpPr>
          <p:cNvPr id="44" name="TextBox 43"/>
          <p:cNvSpPr txBox="1"/>
          <p:nvPr/>
        </p:nvSpPr>
        <p:spPr>
          <a:xfrm>
            <a:off x="2648038" y="5707379"/>
            <a:ext cx="1265783" cy="680467"/>
          </a:xfrm>
          <a:prstGeom prst="rect">
            <a:avLst/>
          </a:prstGeom>
          <a:noFill/>
          <a:ln>
            <a:noFill/>
          </a:ln>
          <a:effectLst/>
        </p:spPr>
        <p:style>
          <a:lnRef idx="2">
            <a:schemeClr val="accent2">
              <a:shade val="50000"/>
            </a:schemeClr>
          </a:lnRef>
          <a:fillRef idx="1">
            <a:schemeClr val="accent2"/>
          </a:fillRef>
          <a:effectRef idx="0">
            <a:schemeClr val="accent2"/>
          </a:effectRef>
          <a:fontRef idx="minor">
            <a:schemeClr val="lt1"/>
          </a:fontRef>
        </p:style>
        <p:txBody>
          <a:bodyPr lIns="64286" tIns="32143" rIns="64286" bIns="32143">
            <a:sp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2000" dirty="0">
                <a:solidFill>
                  <a:srgbClr val="000000"/>
                </a:solidFill>
                <a:latin typeface="Helvetica Neue Light"/>
                <a:cs typeface="Helvetica Neue Light"/>
              </a:rPr>
              <a:t>language model</a:t>
            </a:r>
          </a:p>
        </p:txBody>
      </p:sp>
      <p:sp>
        <p:nvSpPr>
          <p:cNvPr id="30724" name="TextBox 44"/>
          <p:cNvSpPr txBox="1">
            <a:spLocks noChangeArrowheads="1"/>
          </p:cNvSpPr>
          <p:nvPr/>
        </p:nvSpPr>
        <p:spPr bwMode="auto">
          <a:xfrm>
            <a:off x="5787136" y="2201221"/>
            <a:ext cx="848599" cy="403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86" tIns="32143" rIns="64286" bIns="32143">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defRPr/>
            </a:pPr>
            <a:r>
              <a:rPr lang="en-US" sz="2200" b="1" dirty="0">
                <a:latin typeface="Helvetica Neue Light"/>
              </a:rPr>
              <a:t>MT</a:t>
            </a:r>
            <a:endParaRPr lang="en-US" sz="2000" b="1" dirty="0">
              <a:latin typeface="Helvetica Neue Light"/>
            </a:endParaRPr>
          </a:p>
        </p:txBody>
      </p:sp>
      <p:sp>
        <p:nvSpPr>
          <p:cNvPr id="46" name="TextBox 45"/>
          <p:cNvSpPr txBox="1"/>
          <p:nvPr/>
        </p:nvSpPr>
        <p:spPr>
          <a:xfrm>
            <a:off x="1837948" y="2555635"/>
            <a:ext cx="1033611" cy="680467"/>
          </a:xfrm>
          <a:prstGeom prst="rect">
            <a:avLst/>
          </a:prstGeom>
          <a:solidFill>
            <a:schemeClr val="bg2">
              <a:lumMod val="75000"/>
            </a:schemeClr>
          </a:solidFill>
          <a:ln>
            <a:solidFill>
              <a:schemeClr val="tx1"/>
            </a:solidFill>
          </a:ln>
          <a:effectLst/>
        </p:spPr>
        <p:style>
          <a:lnRef idx="2">
            <a:schemeClr val="accent2">
              <a:shade val="50000"/>
            </a:schemeClr>
          </a:lnRef>
          <a:fillRef idx="1">
            <a:schemeClr val="accent2"/>
          </a:fillRef>
          <a:effectRef idx="0">
            <a:schemeClr val="accent2"/>
          </a:effectRef>
          <a:fontRef idx="minor">
            <a:schemeClr val="lt1"/>
          </a:fontRef>
        </p:style>
        <p:txBody>
          <a:bodyPr lIns="64286" tIns="32143" rIns="64286" bIns="32143">
            <a:sp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sz="2000" b="1" dirty="0" smtClean="0">
                <a:solidFill>
                  <a:srgbClr val="000000"/>
                </a:solidFill>
                <a:latin typeface="Helvetica Neue Light"/>
                <a:cs typeface="Helvetica Neue Light"/>
              </a:rPr>
              <a:t>token</a:t>
            </a:r>
            <a:endParaRPr lang="en-US" sz="2000" b="1" dirty="0">
              <a:solidFill>
                <a:srgbClr val="000000"/>
              </a:solidFill>
              <a:latin typeface="Helvetica Neue Light"/>
              <a:cs typeface="Helvetica Neue Light"/>
            </a:endParaRPr>
          </a:p>
          <a:p>
            <a:pPr algn="ctr">
              <a:defRPr/>
            </a:pPr>
            <a:r>
              <a:rPr lang="en-US" sz="2000" b="1" dirty="0">
                <a:solidFill>
                  <a:srgbClr val="000000"/>
                </a:solidFill>
                <a:latin typeface="Helvetica Neue Light"/>
                <a:cs typeface="Helvetica Neue Light"/>
              </a:rPr>
              <a:t>aligner</a:t>
            </a:r>
          </a:p>
        </p:txBody>
      </p:sp>
      <p:sp>
        <p:nvSpPr>
          <p:cNvPr id="47" name="TextBox 46"/>
          <p:cNvSpPr txBox="1"/>
          <p:nvPr/>
        </p:nvSpPr>
        <p:spPr>
          <a:xfrm>
            <a:off x="3444714" y="4069741"/>
            <a:ext cx="1279178" cy="680467"/>
          </a:xfrm>
          <a:prstGeom prst="rect">
            <a:avLst/>
          </a:prstGeom>
          <a:solidFill>
            <a:schemeClr val="bg2">
              <a:lumMod val="75000"/>
            </a:schemeClr>
          </a:solidFill>
          <a:ln>
            <a:solidFill>
              <a:schemeClr val="tx1"/>
            </a:solidFill>
          </a:ln>
          <a:effectLst/>
        </p:spPr>
        <p:style>
          <a:lnRef idx="2">
            <a:schemeClr val="accent2">
              <a:shade val="50000"/>
            </a:schemeClr>
          </a:lnRef>
          <a:fillRef idx="1">
            <a:schemeClr val="accent2"/>
          </a:fillRef>
          <a:effectRef idx="0">
            <a:schemeClr val="accent2"/>
          </a:effectRef>
          <a:fontRef idx="minor">
            <a:schemeClr val="lt1"/>
          </a:fontRef>
        </p:style>
        <p:txBody>
          <a:bodyPr lIns="64286" tIns="32143" rIns="64286" bIns="32143" anchor="ctr">
            <a:sp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sz="2000" b="1" dirty="0">
                <a:solidFill>
                  <a:srgbClr val="000000"/>
                </a:solidFill>
                <a:latin typeface="Helvetica Neue Light"/>
                <a:cs typeface="Helvetica Neue Light"/>
              </a:rPr>
              <a:t>grammar </a:t>
            </a:r>
          </a:p>
          <a:p>
            <a:pPr algn="ctr">
              <a:defRPr/>
            </a:pPr>
            <a:r>
              <a:rPr lang="en-US" sz="2000" b="1" dirty="0">
                <a:solidFill>
                  <a:srgbClr val="000000"/>
                </a:solidFill>
                <a:latin typeface="Helvetica Neue Light"/>
                <a:cs typeface="Helvetica Neue Light"/>
              </a:rPr>
              <a:t>extractor</a:t>
            </a:r>
          </a:p>
        </p:txBody>
      </p:sp>
      <p:sp>
        <p:nvSpPr>
          <p:cNvPr id="30727" name="TextBox 47"/>
          <p:cNvSpPr txBox="1">
            <a:spLocks noChangeArrowheads="1"/>
          </p:cNvSpPr>
          <p:nvPr/>
        </p:nvSpPr>
        <p:spPr bwMode="auto">
          <a:xfrm>
            <a:off x="2344253" y="3365725"/>
            <a:ext cx="1518919" cy="68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86" tIns="32143" rIns="64286" bIns="32143">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eaLnBrk="1" hangingPunct="1">
              <a:defRPr/>
            </a:pPr>
            <a:r>
              <a:rPr lang="en-US" sz="2000" dirty="0" smtClean="0">
                <a:latin typeface="Helvetica Neue Light"/>
                <a:cs typeface="Helvetica Neue Light"/>
              </a:rPr>
              <a:t>token</a:t>
            </a:r>
            <a:endParaRPr lang="en-US" sz="2000" dirty="0">
              <a:latin typeface="Helvetica Neue Light"/>
              <a:cs typeface="Helvetica Neue Light"/>
            </a:endParaRPr>
          </a:p>
          <a:p>
            <a:pPr algn="l" eaLnBrk="1" hangingPunct="1">
              <a:defRPr/>
            </a:pPr>
            <a:r>
              <a:rPr lang="en-US" sz="2000" dirty="0">
                <a:latin typeface="Helvetica Neue Light"/>
                <a:cs typeface="Helvetica Neue Light"/>
              </a:rPr>
              <a:t>alignments</a:t>
            </a:r>
          </a:p>
        </p:txBody>
      </p:sp>
      <p:sp>
        <p:nvSpPr>
          <p:cNvPr id="30729" name="TextBox 49"/>
          <p:cNvSpPr txBox="1">
            <a:spLocks noChangeArrowheads="1"/>
          </p:cNvSpPr>
          <p:nvPr/>
        </p:nvSpPr>
        <p:spPr bwMode="auto">
          <a:xfrm>
            <a:off x="2648037" y="4783382"/>
            <a:ext cx="1264989" cy="68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86" tIns="32143" rIns="64286" bIns="32143">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eaLnBrk="1" hangingPunct="1">
              <a:defRPr/>
            </a:pPr>
            <a:r>
              <a:rPr lang="en-US" sz="2000" dirty="0">
                <a:latin typeface="Helvetica Neue Light"/>
                <a:cs typeface="Helvetica Neue Light"/>
              </a:rPr>
              <a:t>translation</a:t>
            </a:r>
          </a:p>
          <a:p>
            <a:pPr algn="l" eaLnBrk="1" hangingPunct="1">
              <a:defRPr/>
            </a:pPr>
            <a:r>
              <a:rPr lang="en-US" sz="2000" dirty="0" smtClean="0">
                <a:latin typeface="Helvetica Neue Light"/>
                <a:cs typeface="Helvetica Neue Light"/>
              </a:rPr>
              <a:t>grammar</a:t>
            </a:r>
            <a:endParaRPr lang="en-US" sz="2000" dirty="0">
              <a:latin typeface="Helvetica Neue Light"/>
              <a:cs typeface="Helvetica Neue Light"/>
            </a:endParaRPr>
          </a:p>
        </p:txBody>
      </p:sp>
      <p:cxnSp>
        <p:nvCxnSpPr>
          <p:cNvPr id="52" name="Elbow Connector 51"/>
          <p:cNvCxnSpPr>
            <a:stCxn id="47" idx="2"/>
            <a:endCxn id="42" idx="1"/>
          </p:cNvCxnSpPr>
          <p:nvPr/>
        </p:nvCxnSpPr>
        <p:spPr>
          <a:xfrm rot="16200000" flipH="1">
            <a:off x="4197289" y="4637222"/>
            <a:ext cx="653359" cy="879330"/>
          </a:xfrm>
          <a:prstGeom prst="bentConnector2">
            <a:avLst/>
          </a:prstGeom>
          <a:ln w="38100" cmpd="sng">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30734" name="TextBox 54"/>
          <p:cNvSpPr txBox="1">
            <a:spLocks noChangeArrowheads="1"/>
          </p:cNvSpPr>
          <p:nvPr/>
        </p:nvSpPr>
        <p:spPr bwMode="auto">
          <a:xfrm>
            <a:off x="460194" y="4415032"/>
            <a:ext cx="775893" cy="37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86" tIns="32143" rIns="64286" bIns="32143">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defRPr/>
            </a:pPr>
            <a:r>
              <a:rPr lang="en-US" sz="2000" dirty="0">
                <a:latin typeface="Helvetica Neue Light"/>
                <a:cs typeface="Helvetica Neue Light"/>
              </a:rPr>
              <a:t>query</a:t>
            </a:r>
          </a:p>
        </p:txBody>
      </p:sp>
      <p:cxnSp>
        <p:nvCxnSpPr>
          <p:cNvPr id="61" name="Straight Arrow Connector 60"/>
          <p:cNvCxnSpPr>
            <a:stCxn id="30734" idx="3"/>
          </p:cNvCxnSpPr>
          <p:nvPr/>
        </p:nvCxnSpPr>
        <p:spPr>
          <a:xfrm flipV="1">
            <a:off x="1236087" y="4593506"/>
            <a:ext cx="2222041" cy="7871"/>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0733" name="TextBox 53"/>
          <p:cNvSpPr txBox="1">
            <a:spLocks noChangeArrowheads="1"/>
          </p:cNvSpPr>
          <p:nvPr/>
        </p:nvSpPr>
        <p:spPr bwMode="auto">
          <a:xfrm>
            <a:off x="1129118" y="1502636"/>
            <a:ext cx="3949189" cy="37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86" tIns="32143" rIns="64286" bIns="32143" anchor="ctr">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lvl="0" eaLnBrk="1" hangingPunct="1">
              <a:defRPr/>
            </a:pPr>
            <a:r>
              <a:rPr lang="en-US" sz="2000" dirty="0">
                <a:latin typeface="Helvetica Neue Light"/>
                <a:cs typeface="Helvetica Neue Light"/>
              </a:rPr>
              <a:t>sentence-aligned parallel corpus</a:t>
            </a:r>
          </a:p>
        </p:txBody>
      </p:sp>
      <p:sp>
        <p:nvSpPr>
          <p:cNvPr id="30739" name="TextBox 64"/>
          <p:cNvSpPr txBox="1">
            <a:spLocks noChangeArrowheads="1"/>
          </p:cNvSpPr>
          <p:nvPr/>
        </p:nvSpPr>
        <p:spPr bwMode="auto">
          <a:xfrm>
            <a:off x="217768" y="4783382"/>
            <a:ext cx="1378521" cy="988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86" tIns="32143" rIns="64286" bIns="32143">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defRPr/>
            </a:pPr>
            <a:r>
              <a:rPr lang="en-US" sz="2000" b="1" dirty="0">
                <a:solidFill>
                  <a:srgbClr val="C00202"/>
                </a:solidFill>
                <a:latin typeface="Helvetica Neue Light"/>
              </a:rPr>
              <a:t>“maternal leave in Europe”</a:t>
            </a:r>
          </a:p>
        </p:txBody>
      </p:sp>
      <p:sp>
        <p:nvSpPr>
          <p:cNvPr id="42" name="TextBox 41"/>
          <p:cNvSpPr txBox="1"/>
          <p:nvPr/>
        </p:nvSpPr>
        <p:spPr>
          <a:xfrm>
            <a:off x="4963633" y="5217222"/>
            <a:ext cx="1279178" cy="372690"/>
          </a:xfrm>
          <a:prstGeom prst="rect">
            <a:avLst/>
          </a:prstGeom>
          <a:solidFill>
            <a:schemeClr val="bg2">
              <a:lumMod val="75000"/>
            </a:schemeClr>
          </a:solidFill>
          <a:ln>
            <a:solidFill>
              <a:schemeClr val="tx1"/>
            </a:solidFill>
          </a:ln>
          <a:effectLst/>
        </p:spPr>
        <p:style>
          <a:lnRef idx="2">
            <a:schemeClr val="accent2">
              <a:shade val="50000"/>
            </a:schemeClr>
          </a:lnRef>
          <a:fillRef idx="1">
            <a:schemeClr val="accent2"/>
          </a:fillRef>
          <a:effectRef idx="0">
            <a:schemeClr val="accent2"/>
          </a:effectRef>
          <a:fontRef idx="minor">
            <a:schemeClr val="lt1"/>
          </a:fontRef>
        </p:style>
        <p:txBody>
          <a:bodyPr lIns="64286" tIns="32143" rIns="64286" bIns="32143" anchor="ctr">
            <a:sp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sz="2000" b="1" dirty="0">
                <a:solidFill>
                  <a:srgbClr val="000000"/>
                </a:solidFill>
                <a:latin typeface="Helvetica Neue Light"/>
                <a:cs typeface="Helvetica Neue Light"/>
              </a:rPr>
              <a:t>decoder</a:t>
            </a:r>
          </a:p>
        </p:txBody>
      </p:sp>
      <p:cxnSp>
        <p:nvCxnSpPr>
          <p:cNvPr id="45" name="Straight Arrow Connector 44"/>
          <p:cNvCxnSpPr/>
          <p:nvPr/>
        </p:nvCxnSpPr>
        <p:spPr>
          <a:xfrm>
            <a:off x="3711280" y="3872031"/>
            <a:ext cx="4556756" cy="0"/>
          </a:xfrm>
          <a:prstGeom prst="straightConnector1">
            <a:avLst/>
          </a:prstGeom>
          <a:ln w="38100" cmpd="sng">
            <a:solidFill>
              <a:schemeClr val="tx1"/>
            </a:solidFill>
            <a:prstDash val="dot"/>
            <a:tailEnd type="arrow"/>
          </a:ln>
          <a:effectLst/>
        </p:spPr>
        <p:style>
          <a:lnRef idx="2">
            <a:schemeClr val="accent1"/>
          </a:lnRef>
          <a:fillRef idx="0">
            <a:schemeClr val="accent1"/>
          </a:fillRef>
          <a:effectRef idx="1">
            <a:schemeClr val="accent1"/>
          </a:effectRef>
          <a:fontRef idx="minor">
            <a:schemeClr val="tx1"/>
          </a:fontRef>
        </p:style>
      </p:cxnSp>
      <p:sp>
        <p:nvSpPr>
          <p:cNvPr id="28" name="TextBox 53"/>
          <p:cNvSpPr txBox="1">
            <a:spLocks noChangeArrowheads="1"/>
          </p:cNvSpPr>
          <p:nvPr/>
        </p:nvSpPr>
        <p:spPr bwMode="auto">
          <a:xfrm>
            <a:off x="6632613" y="3196371"/>
            <a:ext cx="2040469" cy="68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86" tIns="32143" rIns="64286" bIns="32143" anchor="ctr">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defRPr/>
            </a:pPr>
            <a:r>
              <a:rPr lang="en-US" sz="2000" dirty="0">
                <a:latin typeface="Helvetica Neue Light"/>
                <a:cs typeface="Helvetica Neue Light"/>
              </a:rPr>
              <a:t>token translation </a:t>
            </a:r>
          </a:p>
          <a:p>
            <a:pPr eaLnBrk="1" hangingPunct="1">
              <a:defRPr/>
            </a:pPr>
            <a:r>
              <a:rPr lang="en-US" sz="2000" dirty="0">
                <a:latin typeface="Helvetica Neue Light"/>
                <a:cs typeface="Helvetica Neue Light"/>
              </a:rPr>
              <a:t>probabilities</a:t>
            </a:r>
          </a:p>
        </p:txBody>
      </p:sp>
      <p:cxnSp>
        <p:nvCxnSpPr>
          <p:cNvPr id="37" name="Elbow Connector 36"/>
          <p:cNvCxnSpPr>
            <a:stCxn id="46" idx="2"/>
            <a:endCxn id="47" idx="1"/>
          </p:cNvCxnSpPr>
          <p:nvPr/>
        </p:nvCxnSpPr>
        <p:spPr>
          <a:xfrm rot="16200000" flipH="1">
            <a:off x="2312798" y="3278058"/>
            <a:ext cx="1173873" cy="1089960"/>
          </a:xfrm>
          <a:prstGeom prst="bentConnector2">
            <a:avLst/>
          </a:prstGeom>
          <a:ln w="38100" cmpd="sng">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grpSp>
        <p:nvGrpSpPr>
          <p:cNvPr id="30743" name="Group 30742"/>
          <p:cNvGrpSpPr/>
          <p:nvPr/>
        </p:nvGrpSpPr>
        <p:grpSpPr>
          <a:xfrm>
            <a:off x="4723892" y="5589910"/>
            <a:ext cx="1468934" cy="1015232"/>
            <a:chOff x="6718424" y="7950094"/>
            <a:chExt cx="2089150" cy="1443885"/>
          </a:xfrm>
        </p:grpSpPr>
        <p:sp>
          <p:nvSpPr>
            <p:cNvPr id="30735" name="TextBox 58"/>
            <p:cNvSpPr txBox="1">
              <a:spLocks noChangeArrowheads="1"/>
            </p:cNvSpPr>
            <p:nvPr/>
          </p:nvSpPr>
          <p:spPr bwMode="auto">
            <a:xfrm>
              <a:off x="6718424" y="8387208"/>
              <a:ext cx="2089150" cy="100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defRPr/>
              </a:pPr>
              <a:r>
                <a:rPr lang="en-US" sz="2000" i="1" dirty="0">
                  <a:latin typeface="Helvetica Neue Light"/>
                  <a:cs typeface="Helvetica Neue Light"/>
                </a:rPr>
                <a:t>n </a:t>
              </a:r>
              <a:r>
                <a:rPr lang="en-US" sz="2000" dirty="0">
                  <a:latin typeface="Helvetica Neue Light"/>
                  <a:cs typeface="Helvetica Neue Light"/>
                </a:rPr>
                <a:t>best </a:t>
              </a:r>
            </a:p>
            <a:p>
              <a:pPr eaLnBrk="1" hangingPunct="1">
                <a:defRPr/>
              </a:pPr>
              <a:r>
                <a:rPr lang="en-US" sz="2000" dirty="0" smtClean="0">
                  <a:latin typeface="Helvetica Neue Light"/>
                  <a:cs typeface="Helvetica Neue Light"/>
                </a:rPr>
                <a:t>translations</a:t>
              </a:r>
              <a:endParaRPr lang="en-US" sz="2000" dirty="0">
                <a:latin typeface="Helvetica Neue Light"/>
                <a:cs typeface="Helvetica Neue Light"/>
              </a:endParaRPr>
            </a:p>
          </p:txBody>
        </p:sp>
        <p:cxnSp>
          <p:nvCxnSpPr>
            <p:cNvPr id="48" name="Straight Arrow Connector 47"/>
            <p:cNvCxnSpPr>
              <a:stCxn id="42" idx="2"/>
            </p:cNvCxnSpPr>
            <p:nvPr/>
          </p:nvCxnSpPr>
          <p:spPr>
            <a:xfrm flipH="1">
              <a:off x="7959028" y="7950094"/>
              <a:ext cx="0" cy="490978"/>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79" name="Elbow Connector 78"/>
          <p:cNvCxnSpPr>
            <a:stCxn id="44" idx="3"/>
          </p:cNvCxnSpPr>
          <p:nvPr/>
        </p:nvCxnSpPr>
        <p:spPr>
          <a:xfrm flipV="1">
            <a:off x="3913821" y="5555488"/>
            <a:ext cx="1063225" cy="492125"/>
          </a:xfrm>
          <a:prstGeom prst="bentConnector3">
            <a:avLst>
              <a:gd name="adj1" fmla="val 50000"/>
            </a:avLst>
          </a:prstGeom>
          <a:ln w="38100" cmpd="sng">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grpSp>
        <p:nvGrpSpPr>
          <p:cNvPr id="87" name="Group 86"/>
          <p:cNvGrpSpPr/>
          <p:nvPr/>
        </p:nvGrpSpPr>
        <p:grpSpPr>
          <a:xfrm>
            <a:off x="7002271" y="4137828"/>
            <a:ext cx="1581357" cy="1611876"/>
            <a:chOff x="9958784" y="7235080"/>
            <a:chExt cx="2249041" cy="2292447"/>
          </a:xfrm>
        </p:grpSpPr>
        <p:sp>
          <p:nvSpPr>
            <p:cNvPr id="30741" name="TextBox 67"/>
            <p:cNvSpPr txBox="1">
              <a:spLocks noChangeArrowheads="1"/>
            </p:cNvSpPr>
            <p:nvPr/>
          </p:nvSpPr>
          <p:spPr bwMode="auto">
            <a:xfrm>
              <a:off x="10102800" y="7235080"/>
              <a:ext cx="2105025" cy="100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eaLnBrk="1" hangingPunct="1">
                <a:defRPr/>
              </a:pPr>
              <a:r>
                <a:rPr lang="en-US" sz="2000" dirty="0">
                  <a:latin typeface="Helvetica Neue Light"/>
                  <a:cs typeface="Helvetica Neue Light"/>
                </a:rPr>
                <a:t>1-best translation</a:t>
              </a:r>
              <a:endParaRPr lang="en-US" sz="2000" i="1" baseline="-25000" dirty="0">
                <a:latin typeface="Helvetica Neue Light"/>
                <a:cs typeface="Helvetica Neue Light"/>
              </a:endParaRPr>
            </a:p>
          </p:txBody>
        </p:sp>
        <p:sp>
          <p:nvSpPr>
            <p:cNvPr id="70" name="TextBox 64"/>
            <p:cNvSpPr txBox="1">
              <a:spLocks noChangeArrowheads="1"/>
            </p:cNvSpPr>
            <p:nvPr/>
          </p:nvSpPr>
          <p:spPr bwMode="auto">
            <a:xfrm>
              <a:off x="9958784" y="8083028"/>
              <a:ext cx="2088232" cy="1444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defRPr/>
              </a:pPr>
              <a:r>
                <a:rPr lang="en-US" sz="2000" b="1" dirty="0">
                  <a:solidFill>
                    <a:srgbClr val="C00202"/>
                  </a:solidFill>
                  <a:latin typeface="Helvetica Neue Light"/>
                </a:rPr>
                <a:t>“congé de </a:t>
              </a:r>
              <a:r>
                <a:rPr lang="en-US" sz="2000" b="1" dirty="0" err="1">
                  <a:solidFill>
                    <a:srgbClr val="C00202"/>
                  </a:solidFill>
                  <a:latin typeface="Helvetica Neue Light"/>
                </a:rPr>
                <a:t>maternité</a:t>
              </a:r>
              <a:r>
                <a:rPr lang="en-US" sz="2000" b="1" dirty="0">
                  <a:solidFill>
                    <a:srgbClr val="C00202"/>
                  </a:solidFill>
                  <a:latin typeface="Helvetica Neue Light"/>
                </a:rPr>
                <a:t> en Europe”</a:t>
              </a:r>
            </a:p>
          </p:txBody>
        </p:sp>
      </p:grpSp>
      <p:cxnSp>
        <p:nvCxnSpPr>
          <p:cNvPr id="30" name="Elbow Connector 29"/>
          <p:cNvCxnSpPr/>
          <p:nvPr/>
        </p:nvCxnSpPr>
        <p:spPr>
          <a:xfrm flipV="1">
            <a:off x="6242811" y="4694765"/>
            <a:ext cx="810090" cy="708800"/>
          </a:xfrm>
          <a:prstGeom prst="bentConnector3">
            <a:avLst>
              <a:gd name="adj1" fmla="val 32363"/>
            </a:avLst>
          </a:prstGeom>
          <a:ln w="38100" cmpd="sng">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9559011"/>
      </p:ext>
    </p:extLst>
  </p:cSld>
  <p:clrMapOvr>
    <a:masterClrMapping/>
  </p:clrMapOvr>
  <mc:AlternateContent xmlns:mc="http://schemas.openxmlformats.org/markup-compatibility/2006" xmlns:p14="http://schemas.microsoft.com/office/powerpoint/2010/main">
    <mc:Choice Requires="p14">
      <p:transition spd="slow" p14:dur="2000" advTm="76335"/>
    </mc:Choice>
    <mc:Fallback xmlns="">
      <p:transition xmlns:p14="http://schemas.microsoft.com/office/powerpoint/2010/main" spd="slow" advTm="7633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8"/>
                                        </p:tgtEl>
                                        <p:attrNameLst>
                                          <p:attrName>style.opacity</p:attrName>
                                        </p:attrNameLst>
                                      </p:cBhvr>
                                      <p:to>
                                        <p:strVal val="0.5"/>
                                      </p:to>
                                    </p:set>
                                    <p:animEffect filter="image" prLst="opacity: 0.5">
                                      <p:cBhvr rctx="IE">
                                        <p:cTn id="7" dur="indefinite"/>
                                        <p:tgtEl>
                                          <p:spTgt spid="28"/>
                                        </p:tgtEl>
                                      </p:cBhvr>
                                    </p:animEffect>
                                  </p:childTnLst>
                                </p:cTn>
                              </p:par>
                              <p:par>
                                <p:cTn id="8" presetID="9" presetClass="emph" presetSubtype="0" nodeType="withEffect">
                                  <p:stCondLst>
                                    <p:cond delay="0"/>
                                  </p:stCondLst>
                                  <p:childTnLst>
                                    <p:set>
                                      <p:cBhvr rctx="PPT">
                                        <p:cTn id="9" dur="indefinite"/>
                                        <p:tgtEl>
                                          <p:spTgt spid="45"/>
                                        </p:tgtEl>
                                        <p:attrNameLst>
                                          <p:attrName>style.opacity</p:attrName>
                                        </p:attrNameLst>
                                      </p:cBhvr>
                                      <p:to>
                                        <p:strVal val="0.5"/>
                                      </p:to>
                                    </p:set>
                                    <p:animEffect filter="image" prLst="opacity: 0.5">
                                      <p:cBhvr rctx="IE">
                                        <p:cTn id="10" dur="indefinite"/>
                                        <p:tgtEl>
                                          <p:spTgt spid="45"/>
                                        </p:tgtEl>
                                      </p:cBhvr>
                                    </p:animEffect>
                                  </p:childTnLst>
                                </p:cTn>
                              </p:par>
                              <p:par>
                                <p:cTn id="11" presetID="9" presetClass="emph" presetSubtype="0" grpId="0" nodeType="withEffect">
                                  <p:stCondLst>
                                    <p:cond delay="0"/>
                                  </p:stCondLst>
                                  <p:childTnLst>
                                    <p:set>
                                      <p:cBhvr rctx="PPT">
                                        <p:cTn id="12" dur="indefinite"/>
                                        <p:tgtEl>
                                          <p:spTgt spid="46"/>
                                        </p:tgtEl>
                                        <p:attrNameLst>
                                          <p:attrName>style.opacity</p:attrName>
                                        </p:attrNameLst>
                                      </p:cBhvr>
                                      <p:to>
                                        <p:strVal val="0.5"/>
                                      </p:to>
                                    </p:set>
                                    <p:animEffect filter="image" prLst="opacity: 0.5">
                                      <p:cBhvr rctx="IE">
                                        <p:cTn id="13" dur="indefinite"/>
                                        <p:tgtEl>
                                          <p:spTgt spid="46"/>
                                        </p:tgtEl>
                                      </p:cBhvr>
                                    </p:animEffect>
                                  </p:childTnLst>
                                </p:cTn>
                              </p:par>
                              <p:par>
                                <p:cTn id="14" presetID="9" presetClass="emph" presetSubtype="0" nodeType="withEffect">
                                  <p:stCondLst>
                                    <p:cond delay="0"/>
                                  </p:stCondLst>
                                  <p:childTnLst>
                                    <p:set>
                                      <p:cBhvr rctx="PPT">
                                        <p:cTn id="15" dur="indefinite"/>
                                        <p:tgtEl>
                                          <p:spTgt spid="31"/>
                                        </p:tgtEl>
                                        <p:attrNameLst>
                                          <p:attrName>style.opacity</p:attrName>
                                        </p:attrNameLst>
                                      </p:cBhvr>
                                      <p:to>
                                        <p:strVal val="0.5"/>
                                      </p:to>
                                    </p:set>
                                    <p:animEffect filter="image" prLst="opacity: 0.5">
                                      <p:cBhvr rctx="IE">
                                        <p:cTn id="16" dur="indefinite"/>
                                        <p:tgtEl>
                                          <p:spTgt spid="31"/>
                                        </p:tgtEl>
                                      </p:cBhvr>
                                    </p:animEffect>
                                  </p:childTnLst>
                                </p:cTn>
                              </p:par>
                              <p:par>
                                <p:cTn id="17" presetID="9" presetClass="emph" presetSubtype="0" grpId="0" nodeType="withEffect">
                                  <p:stCondLst>
                                    <p:cond delay="0"/>
                                  </p:stCondLst>
                                  <p:childTnLst>
                                    <p:set>
                                      <p:cBhvr rctx="PPT">
                                        <p:cTn id="18" dur="indefinite"/>
                                        <p:tgtEl>
                                          <p:spTgt spid="30733"/>
                                        </p:tgtEl>
                                        <p:attrNameLst>
                                          <p:attrName>style.opacity</p:attrName>
                                        </p:attrNameLst>
                                      </p:cBhvr>
                                      <p:to>
                                        <p:strVal val="0.5"/>
                                      </p:to>
                                    </p:set>
                                    <p:animEffect filter="image" prLst="opacity: 0.5">
                                      <p:cBhvr rctx="IE">
                                        <p:cTn id="19" dur="indefinite"/>
                                        <p:tgtEl>
                                          <p:spTgt spid="30733"/>
                                        </p:tgtEl>
                                      </p:cBhvr>
                                    </p:animEffect>
                                  </p:childTnLst>
                                </p:cTn>
                              </p:par>
                              <p:par>
                                <p:cTn id="20" presetID="9" presetClass="emph" presetSubtype="0" grpId="0" nodeType="withEffect">
                                  <p:stCondLst>
                                    <p:cond delay="0"/>
                                  </p:stCondLst>
                                  <p:childTnLst>
                                    <p:set>
                                      <p:cBhvr rctx="PPT">
                                        <p:cTn id="21" dur="indefinite"/>
                                        <p:tgtEl>
                                          <p:spTgt spid="47"/>
                                        </p:tgtEl>
                                        <p:attrNameLst>
                                          <p:attrName>style.opacity</p:attrName>
                                        </p:attrNameLst>
                                      </p:cBhvr>
                                      <p:to>
                                        <p:strVal val="0.5"/>
                                      </p:to>
                                    </p:set>
                                    <p:animEffect filter="image" prLst="opacity: 0.5">
                                      <p:cBhvr rctx="IE">
                                        <p:cTn id="22" dur="indefinite"/>
                                        <p:tgtEl>
                                          <p:spTgt spid="47"/>
                                        </p:tgtEl>
                                      </p:cBhvr>
                                    </p:animEffect>
                                  </p:childTnLst>
                                </p:cTn>
                              </p:par>
                              <p:par>
                                <p:cTn id="23" presetID="9" presetClass="emph" presetSubtype="0" nodeType="withEffect">
                                  <p:stCondLst>
                                    <p:cond delay="0"/>
                                  </p:stCondLst>
                                  <p:childTnLst>
                                    <p:set>
                                      <p:cBhvr rctx="PPT">
                                        <p:cTn id="24" dur="indefinite"/>
                                        <p:tgtEl>
                                          <p:spTgt spid="37"/>
                                        </p:tgtEl>
                                        <p:attrNameLst>
                                          <p:attrName>style.opacity</p:attrName>
                                        </p:attrNameLst>
                                      </p:cBhvr>
                                      <p:to>
                                        <p:strVal val="0.5"/>
                                      </p:to>
                                    </p:set>
                                    <p:animEffect filter="image" prLst="opacity: 0.5">
                                      <p:cBhvr rctx="IE">
                                        <p:cTn id="25" dur="indefinite"/>
                                        <p:tgtEl>
                                          <p:spTgt spid="37"/>
                                        </p:tgtEl>
                                      </p:cBhvr>
                                    </p:animEffect>
                                  </p:childTnLst>
                                </p:cTn>
                              </p:par>
                              <p:par>
                                <p:cTn id="26" presetID="9" presetClass="emph" presetSubtype="0" grpId="0" nodeType="withEffect">
                                  <p:stCondLst>
                                    <p:cond delay="0"/>
                                  </p:stCondLst>
                                  <p:childTnLst>
                                    <p:set>
                                      <p:cBhvr rctx="PPT">
                                        <p:cTn id="27" dur="indefinite"/>
                                        <p:tgtEl>
                                          <p:spTgt spid="30727"/>
                                        </p:tgtEl>
                                        <p:attrNameLst>
                                          <p:attrName>style.opacity</p:attrName>
                                        </p:attrNameLst>
                                      </p:cBhvr>
                                      <p:to>
                                        <p:strVal val="0.5"/>
                                      </p:to>
                                    </p:set>
                                    <p:animEffect filter="image" prLst="opacity: 0.5">
                                      <p:cBhvr rctx="IE">
                                        <p:cTn id="28" dur="indefinite"/>
                                        <p:tgtEl>
                                          <p:spTgt spid="30727"/>
                                        </p:tgtEl>
                                      </p:cBhvr>
                                    </p:animEffect>
                                  </p:childTnLst>
                                </p:cTn>
                              </p:par>
                              <p:par>
                                <p:cTn id="29" presetID="9" presetClass="emph" presetSubtype="0" nodeType="withEffect">
                                  <p:stCondLst>
                                    <p:cond delay="0"/>
                                  </p:stCondLst>
                                  <p:childTnLst>
                                    <p:set>
                                      <p:cBhvr rctx="PPT">
                                        <p:cTn id="30" dur="indefinite"/>
                                        <p:tgtEl>
                                          <p:spTgt spid="61"/>
                                        </p:tgtEl>
                                        <p:attrNameLst>
                                          <p:attrName>style.opacity</p:attrName>
                                        </p:attrNameLst>
                                      </p:cBhvr>
                                      <p:to>
                                        <p:strVal val="0.5"/>
                                      </p:to>
                                    </p:set>
                                    <p:animEffect filter="image" prLst="opacity: 0.5">
                                      <p:cBhvr rctx="IE">
                                        <p:cTn id="31" dur="indefinite"/>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30727" grpId="0"/>
      <p:bldP spid="30733" grpId="0"/>
      <p:bldP spid="2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p:txBody>
          <a:bodyPr/>
          <a:lstStyle/>
          <a:p>
            <a:pPr eaLnBrk="1" hangingPunct="1">
              <a:defRPr/>
            </a:pPr>
            <a:r>
              <a:rPr lang="en-US" dirty="0">
                <a:solidFill>
                  <a:srgbClr val="000000"/>
                </a:solidFill>
              </a:rPr>
              <a:t>CLIR from </a:t>
            </a:r>
            <a:r>
              <a:rPr lang="en-US" i="1" dirty="0">
                <a:solidFill>
                  <a:srgbClr val="000000"/>
                </a:solidFill>
              </a:rPr>
              <a:t>n</a:t>
            </a:r>
            <a:r>
              <a:rPr lang="en-US" dirty="0">
                <a:solidFill>
                  <a:srgbClr val="000000"/>
                </a:solidFill>
              </a:rPr>
              <a:t>-best derivations</a:t>
            </a:r>
          </a:p>
        </p:txBody>
      </p:sp>
      <p:sp>
        <p:nvSpPr>
          <p:cNvPr id="2" name="Slide Number Placeholder 1"/>
          <p:cNvSpPr>
            <a:spLocks noGrp="1"/>
          </p:cNvSpPr>
          <p:nvPr>
            <p:ph type="sldNum" sz="quarter" idx="4"/>
          </p:nvPr>
        </p:nvSpPr>
        <p:spPr>
          <a:xfrm>
            <a:off x="7010400" y="6356350"/>
            <a:ext cx="2133600" cy="365125"/>
          </a:xfrm>
          <a:prstGeom prst="rect">
            <a:avLst/>
          </a:prstGeom>
        </p:spPr>
        <p:txBody>
          <a:bodyPr lIns="64286" tIns="32143" rIns="64286" bIns="32143"/>
          <a:lstStyle/>
          <a:p>
            <a:fld id="{0A358137-3D84-6645-A1B9-9548E8CF6556}" type="slidenum">
              <a:rPr lang="en-US" smtClean="0"/>
              <a:t>46</a:t>
            </a:fld>
            <a:endParaRPr lang="en-US" dirty="0"/>
          </a:p>
        </p:txBody>
      </p:sp>
      <p:sp>
        <p:nvSpPr>
          <p:cNvPr id="34826" name="TextBox 1"/>
          <p:cNvSpPr txBox="1">
            <a:spLocks noChangeArrowheads="1"/>
          </p:cNvSpPr>
          <p:nvPr/>
        </p:nvSpPr>
        <p:spPr bwMode="auto">
          <a:xfrm>
            <a:off x="1168754" y="1911307"/>
            <a:ext cx="4643884" cy="44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86" tIns="32143" rIns="64286" bIns="32143">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2500" b="1" dirty="0">
                <a:latin typeface="Helvetica Neue Light"/>
                <a:sym typeface="Wingdings" charset="0"/>
              </a:rPr>
              <a:t>t</a:t>
            </a:r>
            <a:r>
              <a:rPr lang="en-US" sz="2500" b="1" baseline="30000" dirty="0">
                <a:latin typeface="Helvetica Neue Light"/>
                <a:sym typeface="Wingdings" charset="0"/>
              </a:rPr>
              <a:t>(1)</a:t>
            </a:r>
            <a:r>
              <a:rPr lang="en-US" sz="2500" b="1" dirty="0">
                <a:latin typeface="Helvetica Neue Light"/>
                <a:sym typeface="Wingdings" charset="0"/>
              </a:rPr>
              <a:t>: {                                  , 0.8 }</a:t>
            </a:r>
            <a:endParaRPr lang="en-US" sz="2500" b="1" dirty="0">
              <a:latin typeface="Helvetica Neue Light"/>
            </a:endParaRPr>
          </a:p>
        </p:txBody>
      </p:sp>
      <p:sp>
        <p:nvSpPr>
          <p:cNvPr id="13" name="TextBox 12"/>
          <p:cNvSpPr txBox="1">
            <a:spLocks noChangeArrowheads="1"/>
          </p:cNvSpPr>
          <p:nvPr/>
        </p:nvSpPr>
        <p:spPr bwMode="auto">
          <a:xfrm>
            <a:off x="1490773" y="3682155"/>
            <a:ext cx="5187975" cy="44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86" tIns="32143" rIns="64286" bIns="32143">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2500" b="1" dirty="0">
                <a:latin typeface="Helvetica Neue Light"/>
                <a:sym typeface="Wingdings" charset="0"/>
              </a:rPr>
              <a:t>t</a:t>
            </a:r>
            <a:r>
              <a:rPr lang="en-US" sz="2500" b="1" baseline="30000" dirty="0">
                <a:latin typeface="Helvetica Neue Light"/>
                <a:sym typeface="Wingdings" charset="0"/>
              </a:rPr>
              <a:t>(k)</a:t>
            </a:r>
            <a:r>
              <a:rPr lang="en-US" sz="2500" dirty="0">
                <a:latin typeface="Helvetica Neue Light"/>
                <a:sym typeface="Wingdings" charset="0"/>
              </a:rPr>
              <a:t>: { </a:t>
            </a:r>
            <a:r>
              <a:rPr lang="en-US" sz="2500" i="1" dirty="0" err="1">
                <a:latin typeface="Helvetica Neue Light"/>
                <a:sym typeface="Wingdings" charset="0"/>
              </a:rPr>
              <a:t>k</a:t>
            </a:r>
            <a:r>
              <a:rPr lang="en-US" sz="2500" baseline="30000" dirty="0" err="1">
                <a:latin typeface="Helvetica Neue Light"/>
                <a:sym typeface="Wingdings" charset="0"/>
              </a:rPr>
              <a:t>th</a:t>
            </a:r>
            <a:r>
              <a:rPr lang="en-US" sz="2500" dirty="0">
                <a:latin typeface="Helvetica Neue Light"/>
                <a:sym typeface="Wingdings" charset="0"/>
              </a:rPr>
              <a:t> best derivation , score(t</a:t>
            </a:r>
            <a:r>
              <a:rPr lang="en-US" sz="2500" baseline="30000" dirty="0">
                <a:latin typeface="Helvetica Neue Light"/>
                <a:sym typeface="Wingdings" charset="0"/>
              </a:rPr>
              <a:t>(k)</a:t>
            </a:r>
            <a:r>
              <a:rPr lang="en-US" sz="2500" dirty="0">
                <a:latin typeface="Helvetica Neue Light"/>
                <a:sym typeface="Wingdings" charset="0"/>
              </a:rPr>
              <a:t>|s) }</a:t>
            </a:r>
            <a:endParaRPr lang="en-US" sz="2500" dirty="0">
              <a:latin typeface="Helvetica Neue Light"/>
            </a:endParaRPr>
          </a:p>
        </p:txBody>
      </p:sp>
      <p:sp>
        <p:nvSpPr>
          <p:cNvPr id="34824" name="TextBox 15"/>
          <p:cNvSpPr txBox="1">
            <a:spLocks noChangeArrowheads="1"/>
          </p:cNvSpPr>
          <p:nvPr/>
        </p:nvSpPr>
        <p:spPr bwMode="auto">
          <a:xfrm>
            <a:off x="1177553" y="1910083"/>
            <a:ext cx="5092725" cy="44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86" tIns="32143" rIns="64286" bIns="32143">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2500" b="1" dirty="0">
                <a:latin typeface="Helvetica Neue Light"/>
                <a:sym typeface="Wingdings" charset="0"/>
              </a:rPr>
              <a:t>t</a:t>
            </a:r>
            <a:r>
              <a:rPr lang="en-US" sz="2500" b="1" baseline="30000" dirty="0">
                <a:latin typeface="Helvetica Neue Light"/>
                <a:sym typeface="Wingdings" charset="0"/>
              </a:rPr>
              <a:t>(2)</a:t>
            </a:r>
            <a:r>
              <a:rPr lang="en-US" sz="2500" b="1" dirty="0">
                <a:latin typeface="Helvetica Neue Light"/>
                <a:sym typeface="Wingdings" charset="0"/>
              </a:rPr>
              <a:t>: {                                     , 0.11 }</a:t>
            </a:r>
            <a:endParaRPr lang="en-US" sz="2500" b="1" dirty="0">
              <a:latin typeface="Helvetica Neue Light"/>
            </a:endParaRPr>
          </a:p>
        </p:txBody>
      </p:sp>
      <p:sp>
        <p:nvSpPr>
          <p:cNvPr id="15" name="Rectangle 2"/>
          <p:cNvSpPr txBox="1">
            <a:spLocks noChangeArrowheads="1"/>
          </p:cNvSpPr>
          <p:nvPr/>
        </p:nvSpPr>
        <p:spPr bwMode="auto">
          <a:xfrm>
            <a:off x="484644" y="3993576"/>
            <a:ext cx="8340328" cy="247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714" tIns="35714" rIns="35714" bIns="35714" numCol="1" anchor="t" anchorCtr="0" compatLnSpc="1">
            <a:prstTxWarp prst="textNoShape">
              <a:avLst/>
            </a:prstTxWarp>
          </a:bodyPr>
          <a:lst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a:lstStyle>
          <a:p>
            <a:pPr eaLnBrk="1" hangingPunct="1">
              <a:lnSpc>
                <a:spcPct val="300000"/>
              </a:lnSpc>
              <a:defRPr/>
            </a:pPr>
            <a:r>
              <a:rPr lang="en-US" sz="2000" dirty="0">
                <a:solidFill>
                  <a:srgbClr val="000000"/>
                </a:solidFill>
                <a:latin typeface="Helvetica Neue Light"/>
              </a:rPr>
              <a:t>Token translation formula</a:t>
            </a:r>
          </a:p>
        </p:txBody>
      </p:sp>
      <p:sp>
        <p:nvSpPr>
          <p:cNvPr id="4" name="TextBox 3"/>
          <p:cNvSpPr txBox="1"/>
          <p:nvPr/>
        </p:nvSpPr>
        <p:spPr>
          <a:xfrm>
            <a:off x="3316262" y="3175847"/>
            <a:ext cx="179739" cy="406033"/>
          </a:xfrm>
          <a:prstGeom prst="rect">
            <a:avLst/>
          </a:prstGeom>
          <a:noFill/>
        </p:spPr>
        <p:txBody>
          <a:bodyPr wrap="none" lIns="64286" tIns="32143" rIns="64286" bIns="32143" rtlCol="0">
            <a:spAutoFit/>
          </a:bodyPr>
          <a:lstStyle/>
          <a:p>
            <a:pPr>
              <a:lnSpc>
                <a:spcPct val="50000"/>
              </a:lnSpc>
            </a:pPr>
            <a:r>
              <a:rPr lang="en-US" sz="1400" b="1" dirty="0">
                <a:latin typeface="Helvetica Neue Light"/>
              </a:rPr>
              <a:t>.</a:t>
            </a:r>
          </a:p>
          <a:p>
            <a:pPr>
              <a:lnSpc>
                <a:spcPct val="50000"/>
              </a:lnSpc>
            </a:pPr>
            <a:r>
              <a:rPr lang="en-US" sz="1400" b="1" dirty="0">
                <a:latin typeface="Helvetica Neue Light"/>
              </a:rPr>
              <a:t>.</a:t>
            </a:r>
          </a:p>
          <a:p>
            <a:pPr>
              <a:lnSpc>
                <a:spcPct val="50000"/>
              </a:lnSpc>
            </a:pPr>
            <a:r>
              <a:rPr lang="en-US" sz="1400" b="1" dirty="0">
                <a:latin typeface="Helvetica Neue Light"/>
              </a:rPr>
              <a:t>.</a:t>
            </a:r>
          </a:p>
        </p:txBody>
      </p:sp>
      <p:grpSp>
        <p:nvGrpSpPr>
          <p:cNvPr id="16" name="Group 15"/>
          <p:cNvGrpSpPr/>
          <p:nvPr/>
        </p:nvGrpSpPr>
        <p:grpSpPr>
          <a:xfrm>
            <a:off x="5019655" y="5142803"/>
            <a:ext cx="2894193" cy="1012613"/>
            <a:chOff x="6358384" y="5740896"/>
            <a:chExt cx="4116187" cy="1440160"/>
          </a:xfrm>
        </p:grpSpPr>
        <p:sp>
          <p:nvSpPr>
            <p:cNvPr id="17" name="Rectangle 16"/>
            <p:cNvSpPr/>
            <p:nvPr/>
          </p:nvSpPr>
          <p:spPr>
            <a:xfrm>
              <a:off x="6714277" y="5837281"/>
              <a:ext cx="3760294" cy="1225635"/>
            </a:xfrm>
            <a:prstGeom prst="rect">
              <a:avLst/>
            </a:prstGeom>
          </p:spPr>
          <p:txBody>
            <a:bodyPr wrap="none">
              <a:spAutoFit/>
            </a:bodyPr>
            <a:lstStyle/>
            <a:p>
              <a:pPr eaLnBrk="1" hangingPunct="1">
                <a:defRPr/>
              </a:pPr>
              <a:r>
                <a:rPr lang="en-US" sz="2500" b="1" i="1" dirty="0" smtClean="0">
                  <a:latin typeface="Helvetica Neue Light"/>
                </a:rPr>
                <a:t>Translation</a:t>
              </a:r>
              <a:r>
                <a:rPr lang="en-US" sz="2500" dirty="0" smtClean="0">
                  <a:latin typeface="Helvetica Neue Light"/>
                </a:rPr>
                <a:t>-</a:t>
              </a:r>
              <a:r>
                <a:rPr lang="en-US" sz="2500" dirty="0">
                  <a:latin typeface="Helvetica Neue Light"/>
                </a:rPr>
                <a:t>based </a:t>
              </a:r>
              <a:endParaRPr lang="en-US" sz="2500" dirty="0" smtClean="0">
                <a:latin typeface="Helvetica Neue Light"/>
              </a:endParaRPr>
            </a:p>
            <a:p>
              <a:pPr eaLnBrk="1" hangingPunct="1">
                <a:defRPr/>
              </a:pPr>
              <a:r>
                <a:rPr lang="en-US" sz="2500" dirty="0" smtClean="0">
                  <a:latin typeface="Helvetica Neue Light"/>
                </a:rPr>
                <a:t>probabilities</a:t>
              </a:r>
              <a:endParaRPr lang="en-US" sz="2500" dirty="0">
                <a:latin typeface="Helvetica Neue Light"/>
              </a:endParaRPr>
            </a:p>
          </p:txBody>
        </p:sp>
        <p:sp>
          <p:nvSpPr>
            <p:cNvPr id="18" name="Right Brace 17"/>
            <p:cNvSpPr/>
            <p:nvPr/>
          </p:nvSpPr>
          <p:spPr bwMode="auto">
            <a:xfrm>
              <a:off x="6358384" y="5740896"/>
              <a:ext cx="360040" cy="1440160"/>
            </a:xfrm>
            <a:prstGeom prst="rightBrace">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642862" fontAlgn="base">
                <a:spcBef>
                  <a:spcPct val="0"/>
                </a:spcBef>
                <a:spcAft>
                  <a:spcPct val="0"/>
                </a:spcAft>
              </a:pPr>
              <a:endParaRPr lang="en-US" sz="3000">
                <a:solidFill>
                  <a:srgbClr val="000000"/>
                </a:solidFill>
                <a:latin typeface="Helvetica Neue Light" charset="0"/>
                <a:ea typeface="ヒラギノ角ゴ ProN W3" charset="0"/>
                <a:cs typeface="ヒラギノ角ゴ ProN W3" charset="0"/>
                <a:sym typeface="Helvetica Neue Light" charset="0"/>
              </a:endParaRPr>
            </a:p>
          </p:txBody>
        </p:sp>
      </p:grpSp>
      <p:grpSp>
        <p:nvGrpSpPr>
          <p:cNvPr id="14" name="Group 13"/>
          <p:cNvGrpSpPr/>
          <p:nvPr/>
        </p:nvGrpSpPr>
        <p:grpSpPr>
          <a:xfrm>
            <a:off x="1281011" y="1505038"/>
            <a:ext cx="4117967" cy="1776541"/>
            <a:chOff x="1749872" y="2140496"/>
            <a:chExt cx="5856663" cy="2526637"/>
          </a:xfrm>
        </p:grpSpPr>
        <p:grpSp>
          <p:nvGrpSpPr>
            <p:cNvPr id="42" name="Group 41"/>
            <p:cNvGrpSpPr/>
            <p:nvPr/>
          </p:nvGrpSpPr>
          <p:grpSpPr>
            <a:xfrm>
              <a:off x="1749872" y="2140498"/>
              <a:ext cx="2852212" cy="2460869"/>
              <a:chOff x="1791108" y="4516760"/>
              <a:chExt cx="2704349" cy="3065570"/>
            </a:xfrm>
          </p:grpSpPr>
          <p:cxnSp>
            <p:nvCxnSpPr>
              <p:cNvPr id="43" name="Straight Connector 42"/>
              <p:cNvCxnSpPr>
                <a:stCxn id="44" idx="2"/>
                <a:endCxn id="45" idx="0"/>
              </p:cNvCxnSpPr>
              <p:nvPr/>
            </p:nvCxnSpPr>
            <p:spPr bwMode="auto">
              <a:xfrm flipH="1">
                <a:off x="3102085" y="5062049"/>
                <a:ext cx="419185" cy="156207"/>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4" name="TextBox 43"/>
              <p:cNvSpPr txBox="1"/>
              <p:nvPr/>
            </p:nvSpPr>
            <p:spPr>
              <a:xfrm>
                <a:off x="3239677" y="4516760"/>
                <a:ext cx="563187" cy="545289"/>
              </a:xfrm>
              <a:prstGeom prst="rect">
                <a:avLst/>
              </a:prstGeom>
              <a:noFill/>
            </p:spPr>
            <p:txBody>
              <a:bodyPr wrap="none" rtlCol="0">
                <a:spAutoFit/>
              </a:bodyPr>
              <a:lstStyle/>
              <a:p>
                <a:r>
                  <a:rPr lang="en-US" sz="1400" b="1" dirty="0">
                    <a:latin typeface="Helvetica Neue Light"/>
                  </a:rPr>
                  <a:t> S</a:t>
                </a:r>
                <a:r>
                  <a:rPr lang="en-US" sz="1400" b="1" baseline="-25000" dirty="0">
                    <a:latin typeface="Helvetica Neue Light"/>
                  </a:rPr>
                  <a:t>1</a:t>
                </a:r>
                <a:endParaRPr lang="en-US" sz="1400" b="1" dirty="0">
                  <a:latin typeface="Helvetica Neue Light"/>
                </a:endParaRPr>
              </a:p>
            </p:txBody>
          </p:sp>
          <p:sp>
            <p:nvSpPr>
              <p:cNvPr id="45" name="TextBox 44"/>
              <p:cNvSpPr txBox="1"/>
              <p:nvPr/>
            </p:nvSpPr>
            <p:spPr>
              <a:xfrm>
                <a:off x="2851964" y="5218256"/>
                <a:ext cx="500241" cy="545289"/>
              </a:xfrm>
              <a:prstGeom prst="rect">
                <a:avLst/>
              </a:prstGeom>
              <a:noFill/>
            </p:spPr>
            <p:txBody>
              <a:bodyPr wrap="none" rtlCol="0">
                <a:spAutoFit/>
              </a:bodyPr>
              <a:lstStyle/>
              <a:p>
                <a:r>
                  <a:rPr lang="en-US" sz="1400" b="1" dirty="0">
                    <a:latin typeface="Helvetica Neue Light"/>
                  </a:rPr>
                  <a:t>X</a:t>
                </a:r>
                <a:r>
                  <a:rPr lang="en-US" sz="1400" b="1" baseline="-25000" dirty="0">
                    <a:latin typeface="Helvetica Neue Light"/>
                  </a:rPr>
                  <a:t>1 </a:t>
                </a:r>
                <a:endParaRPr lang="en-US" sz="1400" b="1" dirty="0">
                  <a:latin typeface="Helvetica Neue Light"/>
                </a:endParaRPr>
              </a:p>
            </p:txBody>
          </p:sp>
          <p:cxnSp>
            <p:nvCxnSpPr>
              <p:cNvPr id="46" name="Straight Connector 45"/>
              <p:cNvCxnSpPr>
                <a:stCxn id="45" idx="2"/>
                <a:endCxn id="49" idx="0"/>
              </p:cNvCxnSpPr>
              <p:nvPr/>
            </p:nvCxnSpPr>
            <p:spPr bwMode="auto">
              <a:xfrm flipH="1">
                <a:off x="2510221" y="5763545"/>
                <a:ext cx="591864" cy="553414"/>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7" name="Straight Connector 46"/>
              <p:cNvCxnSpPr>
                <a:stCxn id="45" idx="2"/>
              </p:cNvCxnSpPr>
              <p:nvPr/>
            </p:nvCxnSpPr>
            <p:spPr bwMode="auto">
              <a:xfrm>
                <a:off x="3102085" y="5763545"/>
                <a:ext cx="303973" cy="553414"/>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8" name="Straight Connector 47"/>
              <p:cNvCxnSpPr>
                <a:endCxn id="45" idx="2"/>
              </p:cNvCxnSpPr>
              <p:nvPr/>
            </p:nvCxnSpPr>
            <p:spPr bwMode="auto">
              <a:xfrm flipV="1">
                <a:off x="3046016" y="5763545"/>
                <a:ext cx="56069" cy="553418"/>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9" name="TextBox 48"/>
              <p:cNvSpPr txBox="1"/>
              <p:nvPr/>
            </p:nvSpPr>
            <p:spPr>
              <a:xfrm>
                <a:off x="2260100" y="6316959"/>
                <a:ext cx="500241" cy="545289"/>
              </a:xfrm>
              <a:prstGeom prst="rect">
                <a:avLst/>
              </a:prstGeom>
              <a:noFill/>
            </p:spPr>
            <p:txBody>
              <a:bodyPr wrap="none" rtlCol="0">
                <a:spAutoFit/>
              </a:bodyPr>
              <a:lstStyle/>
              <a:p>
                <a:r>
                  <a:rPr lang="en-US" sz="1400" b="1" dirty="0">
                    <a:latin typeface="Helvetica Neue Light"/>
                  </a:rPr>
                  <a:t>X</a:t>
                </a:r>
                <a:r>
                  <a:rPr lang="en-US" sz="1400" b="1" baseline="-25000" dirty="0">
                    <a:latin typeface="Helvetica Neue Light"/>
                  </a:rPr>
                  <a:t>2 </a:t>
                </a:r>
                <a:endParaRPr lang="en-US" sz="1400" b="1" dirty="0">
                  <a:latin typeface="Helvetica Neue Light"/>
                </a:endParaRPr>
              </a:p>
            </p:txBody>
          </p:sp>
          <p:sp>
            <p:nvSpPr>
              <p:cNvPr id="50" name="TextBox 49"/>
              <p:cNvSpPr txBox="1"/>
              <p:nvPr/>
            </p:nvSpPr>
            <p:spPr>
              <a:xfrm>
                <a:off x="2638179" y="6316958"/>
                <a:ext cx="1857278" cy="545289"/>
              </a:xfrm>
              <a:prstGeom prst="rect">
                <a:avLst/>
              </a:prstGeom>
              <a:noFill/>
            </p:spPr>
            <p:txBody>
              <a:bodyPr wrap="none" rtlCol="0">
                <a:spAutoFit/>
              </a:bodyPr>
              <a:lstStyle/>
              <a:p>
                <a:r>
                  <a:rPr lang="en-US" sz="1400" b="1" dirty="0">
                    <a:solidFill>
                      <a:srgbClr val="008000"/>
                    </a:solidFill>
                    <a:latin typeface="Helvetica Neue Light"/>
                  </a:rPr>
                  <a:t>leave</a:t>
                </a:r>
                <a:r>
                  <a:rPr lang="en-US" sz="1400" b="1" dirty="0">
                    <a:latin typeface="Helvetica Neue Light"/>
                  </a:rPr>
                  <a:t> </a:t>
                </a:r>
                <a:r>
                  <a:rPr lang="en-US" sz="1400" b="1" dirty="0">
                    <a:solidFill>
                      <a:schemeClr val="accent1">
                        <a:lumMod val="60000"/>
                        <a:lumOff val="40000"/>
                      </a:schemeClr>
                    </a:solidFill>
                    <a:latin typeface="Helvetica Neue Light"/>
                  </a:rPr>
                  <a:t>in Europe</a:t>
                </a:r>
              </a:p>
            </p:txBody>
          </p:sp>
          <p:cxnSp>
            <p:nvCxnSpPr>
              <p:cNvPr id="51" name="Straight Connector 50"/>
              <p:cNvCxnSpPr>
                <a:stCxn id="45" idx="2"/>
              </p:cNvCxnSpPr>
              <p:nvPr/>
            </p:nvCxnSpPr>
            <p:spPr bwMode="auto">
              <a:xfrm>
                <a:off x="3102085" y="5763545"/>
                <a:ext cx="736019" cy="553414"/>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2" name="Straight Connector 51"/>
              <p:cNvCxnSpPr>
                <a:stCxn id="49" idx="2"/>
                <a:endCxn id="53" idx="0"/>
              </p:cNvCxnSpPr>
              <p:nvPr/>
            </p:nvCxnSpPr>
            <p:spPr bwMode="auto">
              <a:xfrm flipH="1">
                <a:off x="2373886" y="6862247"/>
                <a:ext cx="136335" cy="174794"/>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3" name="TextBox 52"/>
              <p:cNvSpPr txBox="1"/>
              <p:nvPr/>
            </p:nvSpPr>
            <p:spPr>
              <a:xfrm>
                <a:off x="1791108" y="7037041"/>
                <a:ext cx="1165554" cy="545289"/>
              </a:xfrm>
              <a:prstGeom prst="rect">
                <a:avLst/>
              </a:prstGeom>
              <a:noFill/>
            </p:spPr>
            <p:txBody>
              <a:bodyPr wrap="none" rtlCol="0">
                <a:spAutoFit/>
              </a:bodyPr>
              <a:lstStyle/>
              <a:p>
                <a:r>
                  <a:rPr lang="en-US" sz="1400" b="1" dirty="0">
                    <a:solidFill>
                      <a:srgbClr val="BE0204"/>
                    </a:solidFill>
                    <a:latin typeface="Helvetica Neue Light"/>
                  </a:rPr>
                  <a:t>maternal</a:t>
                </a:r>
              </a:p>
            </p:txBody>
          </p:sp>
        </p:grpSp>
        <p:grpSp>
          <p:nvGrpSpPr>
            <p:cNvPr id="54" name="Group 53"/>
            <p:cNvGrpSpPr/>
            <p:nvPr/>
          </p:nvGrpSpPr>
          <p:grpSpPr>
            <a:xfrm>
              <a:off x="4702198" y="2140496"/>
              <a:ext cx="2904337" cy="2526637"/>
              <a:chOff x="4462173" y="4520443"/>
              <a:chExt cx="3082678" cy="3518063"/>
            </a:xfrm>
          </p:grpSpPr>
          <p:cxnSp>
            <p:nvCxnSpPr>
              <p:cNvPr id="55" name="Straight Connector 54"/>
              <p:cNvCxnSpPr>
                <a:stCxn id="56" idx="2"/>
                <a:endCxn id="57" idx="0"/>
              </p:cNvCxnSpPr>
              <p:nvPr/>
            </p:nvCxnSpPr>
            <p:spPr bwMode="auto">
              <a:xfrm>
                <a:off x="5592110" y="5129930"/>
                <a:ext cx="344396" cy="282862"/>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6" name="TextBox 55"/>
              <p:cNvSpPr txBox="1"/>
              <p:nvPr/>
            </p:nvSpPr>
            <p:spPr>
              <a:xfrm>
                <a:off x="5314555" y="4520443"/>
                <a:ext cx="555110" cy="609487"/>
              </a:xfrm>
              <a:prstGeom prst="rect">
                <a:avLst/>
              </a:prstGeom>
              <a:noFill/>
            </p:spPr>
            <p:txBody>
              <a:bodyPr wrap="none" rtlCol="0">
                <a:spAutoFit/>
              </a:bodyPr>
              <a:lstStyle/>
              <a:p>
                <a:r>
                  <a:rPr lang="en-US" sz="1400" b="1" dirty="0">
                    <a:latin typeface="Helvetica Neue Light"/>
                  </a:rPr>
                  <a:t>S</a:t>
                </a:r>
                <a:r>
                  <a:rPr lang="en-US" sz="1400" b="1" baseline="-25000" dirty="0">
                    <a:latin typeface="Helvetica Neue Light"/>
                  </a:rPr>
                  <a:t>1  </a:t>
                </a:r>
                <a:endParaRPr lang="en-US" sz="1400" b="1" dirty="0">
                  <a:latin typeface="Helvetica Neue Light"/>
                </a:endParaRPr>
              </a:p>
            </p:txBody>
          </p:sp>
          <p:sp>
            <p:nvSpPr>
              <p:cNvPr id="57" name="TextBox 56"/>
              <p:cNvSpPr txBox="1"/>
              <p:nvPr/>
            </p:nvSpPr>
            <p:spPr>
              <a:xfrm>
                <a:off x="5631441" y="5412793"/>
                <a:ext cx="610127" cy="609487"/>
              </a:xfrm>
              <a:prstGeom prst="rect">
                <a:avLst/>
              </a:prstGeom>
              <a:noFill/>
            </p:spPr>
            <p:txBody>
              <a:bodyPr wrap="none" rtlCol="0">
                <a:spAutoFit/>
              </a:bodyPr>
              <a:lstStyle/>
              <a:p>
                <a:r>
                  <a:rPr lang="en-US" sz="1400" b="1" dirty="0">
                    <a:latin typeface="Helvetica Neue Light"/>
                  </a:rPr>
                  <a:t> X</a:t>
                </a:r>
                <a:r>
                  <a:rPr lang="en-US" sz="1400" b="1" baseline="-25000" dirty="0">
                    <a:latin typeface="Helvetica Neue Light"/>
                  </a:rPr>
                  <a:t>1</a:t>
                </a:r>
                <a:endParaRPr lang="en-US" sz="1400" b="1" dirty="0">
                  <a:latin typeface="Helvetica Neue Light"/>
                </a:endParaRPr>
              </a:p>
            </p:txBody>
          </p:sp>
          <p:cxnSp>
            <p:nvCxnSpPr>
              <p:cNvPr id="58" name="Straight Connector 57"/>
              <p:cNvCxnSpPr>
                <a:stCxn id="57" idx="2"/>
                <a:endCxn id="60" idx="0"/>
              </p:cNvCxnSpPr>
              <p:nvPr/>
            </p:nvCxnSpPr>
            <p:spPr bwMode="auto">
              <a:xfrm>
                <a:off x="5936506" y="6022280"/>
                <a:ext cx="27980" cy="542643"/>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9" name="Straight Connector 58"/>
              <p:cNvCxnSpPr>
                <a:stCxn id="57" idx="2"/>
              </p:cNvCxnSpPr>
              <p:nvPr/>
            </p:nvCxnSpPr>
            <p:spPr bwMode="auto">
              <a:xfrm>
                <a:off x="5936506" y="6022280"/>
                <a:ext cx="359982" cy="603691"/>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0" name="TextBox 59"/>
              <p:cNvSpPr txBox="1"/>
              <p:nvPr/>
            </p:nvSpPr>
            <p:spPr>
              <a:xfrm>
                <a:off x="5684490" y="6564922"/>
                <a:ext cx="559989" cy="609487"/>
              </a:xfrm>
              <a:prstGeom prst="rect">
                <a:avLst/>
              </a:prstGeom>
              <a:noFill/>
            </p:spPr>
            <p:txBody>
              <a:bodyPr wrap="none" rtlCol="0">
                <a:spAutoFit/>
              </a:bodyPr>
              <a:lstStyle/>
              <a:p>
                <a:r>
                  <a:rPr lang="en-US" sz="1400" b="1" dirty="0">
                    <a:latin typeface="Helvetica Neue Light"/>
                  </a:rPr>
                  <a:t>X</a:t>
                </a:r>
                <a:r>
                  <a:rPr lang="en-US" sz="1400" b="1" baseline="-25000" dirty="0">
                    <a:latin typeface="Helvetica Neue Light"/>
                  </a:rPr>
                  <a:t>2 </a:t>
                </a:r>
                <a:endParaRPr lang="en-US" sz="1400" b="1" dirty="0">
                  <a:latin typeface="Helvetica Neue Light"/>
                </a:endParaRPr>
              </a:p>
            </p:txBody>
          </p:sp>
          <p:sp>
            <p:nvSpPr>
              <p:cNvPr id="61" name="TextBox 60"/>
              <p:cNvSpPr txBox="1"/>
              <p:nvPr/>
            </p:nvSpPr>
            <p:spPr>
              <a:xfrm>
                <a:off x="6065858" y="6525706"/>
                <a:ext cx="1478993" cy="609487"/>
              </a:xfrm>
              <a:prstGeom prst="rect">
                <a:avLst/>
              </a:prstGeom>
              <a:noFill/>
            </p:spPr>
            <p:txBody>
              <a:bodyPr wrap="none" rtlCol="0">
                <a:spAutoFit/>
              </a:bodyPr>
              <a:lstStyle/>
              <a:p>
                <a:r>
                  <a:rPr lang="en-US" sz="1400" b="1" dirty="0">
                    <a:solidFill>
                      <a:srgbClr val="1A1AFF"/>
                    </a:solidFill>
                    <a:latin typeface="Helvetica Neue Light"/>
                  </a:rPr>
                  <a:t>en Europe</a:t>
                </a:r>
              </a:p>
            </p:txBody>
          </p:sp>
          <p:cxnSp>
            <p:nvCxnSpPr>
              <p:cNvPr id="62" name="Straight Connector 61"/>
              <p:cNvCxnSpPr>
                <a:stCxn id="57" idx="2"/>
              </p:cNvCxnSpPr>
              <p:nvPr/>
            </p:nvCxnSpPr>
            <p:spPr bwMode="auto">
              <a:xfrm>
                <a:off x="5936506" y="6022280"/>
                <a:ext cx="742130" cy="503427"/>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3" name="Straight Connector 62"/>
              <p:cNvCxnSpPr>
                <a:stCxn id="60" idx="2"/>
                <a:endCxn id="64" idx="0"/>
              </p:cNvCxnSpPr>
              <p:nvPr/>
            </p:nvCxnSpPr>
            <p:spPr bwMode="auto">
              <a:xfrm flipH="1">
                <a:off x="5835681" y="7174409"/>
                <a:ext cx="128804" cy="254610"/>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4" name="TextBox 63"/>
              <p:cNvSpPr txBox="1"/>
              <p:nvPr/>
            </p:nvSpPr>
            <p:spPr>
              <a:xfrm>
                <a:off x="5144580" y="7429019"/>
                <a:ext cx="1382200" cy="609487"/>
              </a:xfrm>
              <a:prstGeom prst="rect">
                <a:avLst/>
              </a:prstGeom>
              <a:noFill/>
            </p:spPr>
            <p:txBody>
              <a:bodyPr wrap="none" rtlCol="0">
                <a:spAutoFit/>
              </a:bodyPr>
              <a:lstStyle/>
              <a:p>
                <a:r>
                  <a:rPr lang="en-US" sz="1400" b="1" dirty="0" err="1">
                    <a:solidFill>
                      <a:srgbClr val="C00202"/>
                    </a:solidFill>
                    <a:latin typeface="Helvetica Neue Light"/>
                  </a:rPr>
                  <a:t>maternité</a:t>
                </a:r>
                <a:endParaRPr lang="en-US" sz="1400" b="1" dirty="0">
                  <a:solidFill>
                    <a:srgbClr val="C00202"/>
                  </a:solidFill>
                  <a:latin typeface="Helvetica Neue Light"/>
                </a:endParaRPr>
              </a:p>
            </p:txBody>
          </p:sp>
          <p:cxnSp>
            <p:nvCxnSpPr>
              <p:cNvPr id="65" name="Straight Connector 64"/>
              <p:cNvCxnSpPr>
                <a:stCxn id="57" idx="2"/>
                <a:endCxn id="66" idx="0"/>
              </p:cNvCxnSpPr>
              <p:nvPr/>
            </p:nvCxnSpPr>
            <p:spPr bwMode="auto">
              <a:xfrm flipH="1">
                <a:off x="5172632" y="6022280"/>
                <a:ext cx="763873" cy="503427"/>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6" name="TextBox 65"/>
              <p:cNvSpPr txBox="1"/>
              <p:nvPr/>
            </p:nvSpPr>
            <p:spPr>
              <a:xfrm>
                <a:off x="4462173" y="6525706"/>
                <a:ext cx="1420917" cy="609487"/>
              </a:xfrm>
              <a:prstGeom prst="rect">
                <a:avLst/>
              </a:prstGeom>
              <a:noFill/>
            </p:spPr>
            <p:txBody>
              <a:bodyPr wrap="none" rtlCol="0">
                <a:spAutoFit/>
              </a:bodyPr>
              <a:lstStyle/>
              <a:p>
                <a:r>
                  <a:rPr lang="en-US" sz="1400" b="1" dirty="0">
                    <a:solidFill>
                      <a:srgbClr val="008000"/>
                    </a:solidFill>
                    <a:latin typeface="Helvetica Neue Light"/>
                  </a:rPr>
                  <a:t>congé </a:t>
                </a:r>
                <a:r>
                  <a:rPr lang="en-US" sz="1400" b="1" dirty="0">
                    <a:latin typeface="Helvetica Neue Light"/>
                  </a:rPr>
                  <a:t>de</a:t>
                </a:r>
              </a:p>
            </p:txBody>
          </p:sp>
          <p:cxnSp>
            <p:nvCxnSpPr>
              <p:cNvPr id="67" name="Straight Connector 66"/>
              <p:cNvCxnSpPr>
                <a:stCxn id="57" idx="2"/>
              </p:cNvCxnSpPr>
              <p:nvPr/>
            </p:nvCxnSpPr>
            <p:spPr bwMode="auto">
              <a:xfrm flipH="1">
                <a:off x="5608628" y="6022280"/>
                <a:ext cx="327878" cy="503427"/>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grpSp>
        <p:nvGrpSpPr>
          <p:cNvPr id="12" name="Group 11"/>
          <p:cNvGrpSpPr/>
          <p:nvPr/>
        </p:nvGrpSpPr>
        <p:grpSpPr>
          <a:xfrm>
            <a:off x="1432901" y="1578124"/>
            <a:ext cx="3702157" cy="1269759"/>
            <a:chOff x="7525824" y="3652664"/>
            <a:chExt cx="5265289" cy="1805880"/>
          </a:xfrm>
        </p:grpSpPr>
        <p:grpSp>
          <p:nvGrpSpPr>
            <p:cNvPr id="69" name="Group 68"/>
            <p:cNvGrpSpPr/>
            <p:nvPr/>
          </p:nvGrpSpPr>
          <p:grpSpPr>
            <a:xfrm>
              <a:off x="7525824" y="3652664"/>
              <a:ext cx="2870963" cy="1805880"/>
              <a:chOff x="1790558" y="4516760"/>
              <a:chExt cx="2722126" cy="2249634"/>
            </a:xfrm>
          </p:grpSpPr>
          <p:cxnSp>
            <p:nvCxnSpPr>
              <p:cNvPr id="82" name="Straight Connector 81"/>
              <p:cNvCxnSpPr>
                <a:stCxn id="83" idx="2"/>
                <a:endCxn id="84" idx="0"/>
              </p:cNvCxnSpPr>
              <p:nvPr/>
            </p:nvCxnSpPr>
            <p:spPr bwMode="auto">
              <a:xfrm flipH="1">
                <a:off x="3102086" y="5062049"/>
                <a:ext cx="419184" cy="301818"/>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3" name="TextBox 82"/>
              <p:cNvSpPr txBox="1"/>
              <p:nvPr/>
            </p:nvSpPr>
            <p:spPr>
              <a:xfrm>
                <a:off x="3239677" y="4516760"/>
                <a:ext cx="563186" cy="545289"/>
              </a:xfrm>
              <a:prstGeom prst="rect">
                <a:avLst/>
              </a:prstGeom>
              <a:noFill/>
            </p:spPr>
            <p:txBody>
              <a:bodyPr wrap="none" rtlCol="0">
                <a:spAutoFit/>
              </a:bodyPr>
              <a:lstStyle/>
              <a:p>
                <a:r>
                  <a:rPr lang="en-US" sz="1400" b="1" dirty="0">
                    <a:latin typeface="Helvetica Neue Light"/>
                  </a:rPr>
                  <a:t> S</a:t>
                </a:r>
                <a:r>
                  <a:rPr lang="en-US" sz="1400" b="1" baseline="-25000" dirty="0">
                    <a:latin typeface="Helvetica Neue Light"/>
                  </a:rPr>
                  <a:t>1</a:t>
                </a:r>
                <a:endParaRPr lang="en-US" sz="1400" b="1" dirty="0">
                  <a:latin typeface="Helvetica Neue Light"/>
                </a:endParaRPr>
              </a:p>
            </p:txBody>
          </p:sp>
          <p:sp>
            <p:nvSpPr>
              <p:cNvPr id="84" name="TextBox 83"/>
              <p:cNvSpPr txBox="1"/>
              <p:nvPr/>
            </p:nvSpPr>
            <p:spPr>
              <a:xfrm>
                <a:off x="2851966" y="5363867"/>
                <a:ext cx="500240" cy="545289"/>
              </a:xfrm>
              <a:prstGeom prst="rect">
                <a:avLst/>
              </a:prstGeom>
              <a:noFill/>
            </p:spPr>
            <p:txBody>
              <a:bodyPr wrap="none" rtlCol="0">
                <a:spAutoFit/>
              </a:bodyPr>
              <a:lstStyle/>
              <a:p>
                <a:r>
                  <a:rPr lang="en-US" sz="1400" b="1" dirty="0">
                    <a:latin typeface="Helvetica Neue Light"/>
                  </a:rPr>
                  <a:t>X</a:t>
                </a:r>
                <a:r>
                  <a:rPr lang="en-US" sz="1400" b="1" baseline="-25000" dirty="0">
                    <a:latin typeface="Helvetica Neue Light"/>
                  </a:rPr>
                  <a:t>1 </a:t>
                </a:r>
                <a:endParaRPr lang="en-US" sz="1400" b="1" dirty="0">
                  <a:latin typeface="Helvetica Neue Light"/>
                </a:endParaRPr>
              </a:p>
            </p:txBody>
          </p:sp>
          <p:cxnSp>
            <p:nvCxnSpPr>
              <p:cNvPr id="85" name="Straight Connector 84"/>
              <p:cNvCxnSpPr>
                <a:stCxn id="84" idx="2"/>
              </p:cNvCxnSpPr>
              <p:nvPr/>
            </p:nvCxnSpPr>
            <p:spPr bwMode="auto">
              <a:xfrm flipH="1">
                <a:off x="2527066" y="5909156"/>
                <a:ext cx="575021" cy="401650"/>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6" name="Straight Connector 85"/>
              <p:cNvCxnSpPr>
                <a:stCxn id="83" idx="2"/>
              </p:cNvCxnSpPr>
              <p:nvPr/>
            </p:nvCxnSpPr>
            <p:spPr bwMode="auto">
              <a:xfrm>
                <a:off x="3521270" y="5062049"/>
                <a:ext cx="7484" cy="351734"/>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7" name="Straight Connector 86"/>
              <p:cNvCxnSpPr>
                <a:endCxn id="84" idx="2"/>
              </p:cNvCxnSpPr>
              <p:nvPr/>
            </p:nvCxnSpPr>
            <p:spPr bwMode="auto">
              <a:xfrm flipH="1" flipV="1">
                <a:off x="3102086" y="5909156"/>
                <a:ext cx="39451" cy="401654"/>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8" name="TextBox 87"/>
              <p:cNvSpPr txBox="1"/>
              <p:nvPr/>
            </p:nvSpPr>
            <p:spPr>
              <a:xfrm>
                <a:off x="3260666" y="5413783"/>
                <a:ext cx="1252018" cy="545289"/>
              </a:xfrm>
              <a:prstGeom prst="rect">
                <a:avLst/>
              </a:prstGeom>
              <a:noFill/>
            </p:spPr>
            <p:txBody>
              <a:bodyPr wrap="none" rtlCol="0">
                <a:spAutoFit/>
              </a:bodyPr>
              <a:lstStyle/>
              <a:p>
                <a:r>
                  <a:rPr lang="en-US" sz="1400" b="1" dirty="0">
                    <a:solidFill>
                      <a:schemeClr val="accent1">
                        <a:lumMod val="60000"/>
                        <a:lumOff val="40000"/>
                      </a:schemeClr>
                    </a:solidFill>
                    <a:latin typeface="Helvetica Neue Light"/>
                  </a:rPr>
                  <a:t>in Europe</a:t>
                </a:r>
              </a:p>
            </p:txBody>
          </p:sp>
          <p:cxnSp>
            <p:nvCxnSpPr>
              <p:cNvPr id="89" name="Straight Connector 88"/>
              <p:cNvCxnSpPr>
                <a:stCxn id="83" idx="2"/>
              </p:cNvCxnSpPr>
              <p:nvPr/>
            </p:nvCxnSpPr>
            <p:spPr bwMode="auto">
              <a:xfrm>
                <a:off x="3521270" y="5062049"/>
                <a:ext cx="280583" cy="351734"/>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0" name="TextBox 89"/>
              <p:cNvSpPr txBox="1"/>
              <p:nvPr/>
            </p:nvSpPr>
            <p:spPr>
              <a:xfrm>
                <a:off x="1790558" y="6221105"/>
                <a:ext cx="1839984" cy="545289"/>
              </a:xfrm>
              <a:prstGeom prst="rect">
                <a:avLst/>
              </a:prstGeom>
              <a:noFill/>
            </p:spPr>
            <p:txBody>
              <a:bodyPr wrap="none" rtlCol="0">
                <a:spAutoFit/>
              </a:bodyPr>
              <a:lstStyle/>
              <a:p>
                <a:r>
                  <a:rPr lang="en-US" sz="1400" b="1" dirty="0">
                    <a:solidFill>
                      <a:schemeClr val="accent4"/>
                    </a:solidFill>
                    <a:latin typeface="Helvetica Neue Light"/>
                  </a:rPr>
                  <a:t>maternal </a:t>
                </a:r>
                <a:r>
                  <a:rPr lang="en-US" sz="1400" b="1" dirty="0">
                    <a:solidFill>
                      <a:srgbClr val="008000"/>
                    </a:solidFill>
                    <a:latin typeface="Helvetica Neue Light"/>
                  </a:rPr>
                  <a:t>leave</a:t>
                </a:r>
              </a:p>
            </p:txBody>
          </p:sp>
        </p:grpSp>
        <p:grpSp>
          <p:nvGrpSpPr>
            <p:cNvPr id="70" name="Group 69"/>
            <p:cNvGrpSpPr/>
            <p:nvPr/>
          </p:nvGrpSpPr>
          <p:grpSpPr>
            <a:xfrm>
              <a:off x="9792464" y="3652664"/>
              <a:ext cx="2998649" cy="1790976"/>
              <a:chOff x="4426233" y="2212504"/>
              <a:chExt cx="2998649" cy="1790976"/>
            </a:xfrm>
          </p:grpSpPr>
          <p:cxnSp>
            <p:nvCxnSpPr>
              <p:cNvPr id="71" name="Straight Connector 70"/>
              <p:cNvCxnSpPr>
                <a:endCxn id="73" idx="0"/>
              </p:cNvCxnSpPr>
              <p:nvPr/>
            </p:nvCxnSpPr>
            <p:spPr bwMode="auto">
              <a:xfrm flipH="1">
                <a:off x="5875219" y="2644552"/>
                <a:ext cx="123133" cy="280836"/>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2" name="TextBox 71"/>
              <p:cNvSpPr txBox="1"/>
              <p:nvPr/>
            </p:nvSpPr>
            <p:spPr>
              <a:xfrm>
                <a:off x="5770617" y="2212504"/>
                <a:ext cx="522995" cy="437727"/>
              </a:xfrm>
              <a:prstGeom prst="rect">
                <a:avLst/>
              </a:prstGeom>
              <a:noFill/>
            </p:spPr>
            <p:txBody>
              <a:bodyPr wrap="none" rtlCol="0">
                <a:spAutoFit/>
              </a:bodyPr>
              <a:lstStyle/>
              <a:p>
                <a:r>
                  <a:rPr lang="en-US" sz="1400" b="1" dirty="0">
                    <a:latin typeface="Helvetica Neue Light"/>
                  </a:rPr>
                  <a:t>S</a:t>
                </a:r>
                <a:r>
                  <a:rPr lang="en-US" sz="1400" b="1" baseline="-25000" dirty="0">
                    <a:latin typeface="Helvetica Neue Light"/>
                  </a:rPr>
                  <a:t>1  </a:t>
                </a:r>
                <a:endParaRPr lang="en-US" sz="1400" b="1" dirty="0">
                  <a:latin typeface="Helvetica Neue Light"/>
                </a:endParaRPr>
              </a:p>
            </p:txBody>
          </p:sp>
          <p:sp>
            <p:nvSpPr>
              <p:cNvPr id="73" name="TextBox 72"/>
              <p:cNvSpPr txBox="1"/>
              <p:nvPr/>
            </p:nvSpPr>
            <p:spPr>
              <a:xfrm>
                <a:off x="5587803" y="2925389"/>
                <a:ext cx="574830" cy="437727"/>
              </a:xfrm>
              <a:prstGeom prst="rect">
                <a:avLst/>
              </a:prstGeom>
              <a:noFill/>
            </p:spPr>
            <p:txBody>
              <a:bodyPr wrap="none" rtlCol="0">
                <a:spAutoFit/>
              </a:bodyPr>
              <a:lstStyle/>
              <a:p>
                <a:r>
                  <a:rPr lang="en-US" sz="1400" b="1" dirty="0">
                    <a:latin typeface="Helvetica Neue Light"/>
                  </a:rPr>
                  <a:t> X</a:t>
                </a:r>
                <a:r>
                  <a:rPr lang="en-US" sz="1400" b="1" baseline="-25000" dirty="0">
                    <a:latin typeface="Helvetica Neue Light"/>
                  </a:rPr>
                  <a:t>1</a:t>
                </a:r>
                <a:endParaRPr lang="en-US" sz="1400" b="1" dirty="0">
                  <a:latin typeface="Helvetica Neue Light"/>
                </a:endParaRPr>
              </a:p>
            </p:txBody>
          </p:sp>
          <p:cxnSp>
            <p:nvCxnSpPr>
              <p:cNvPr id="74" name="Straight Connector 73"/>
              <p:cNvCxnSpPr>
                <a:stCxn id="73" idx="2"/>
                <a:endCxn id="76" idx="0"/>
              </p:cNvCxnSpPr>
              <p:nvPr/>
            </p:nvCxnSpPr>
            <p:spPr bwMode="auto">
              <a:xfrm>
                <a:off x="5875219" y="3363116"/>
                <a:ext cx="672878" cy="202637"/>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5" name="Straight Connector 74"/>
              <p:cNvCxnSpPr/>
              <p:nvPr/>
            </p:nvCxnSpPr>
            <p:spPr bwMode="auto">
              <a:xfrm>
                <a:off x="5998344" y="2644552"/>
                <a:ext cx="269698" cy="323906"/>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6" name="TextBox 75"/>
              <p:cNvSpPr txBox="1"/>
              <p:nvPr/>
            </p:nvSpPr>
            <p:spPr>
              <a:xfrm>
                <a:off x="5896977" y="3565753"/>
                <a:ext cx="1302237" cy="437727"/>
              </a:xfrm>
              <a:prstGeom prst="rect">
                <a:avLst/>
              </a:prstGeom>
              <a:noFill/>
            </p:spPr>
            <p:txBody>
              <a:bodyPr wrap="none" rtlCol="0">
                <a:spAutoFit/>
              </a:bodyPr>
              <a:lstStyle/>
              <a:p>
                <a:r>
                  <a:rPr lang="en-US" sz="1400" b="1" dirty="0" err="1">
                    <a:solidFill>
                      <a:srgbClr val="C00202"/>
                    </a:solidFill>
                    <a:latin typeface="Helvetica Neue Light"/>
                  </a:rPr>
                  <a:t>maternité</a:t>
                </a:r>
                <a:endParaRPr lang="en-US" sz="1400" b="1" dirty="0">
                  <a:latin typeface="Helvetica Neue Light"/>
                </a:endParaRPr>
              </a:p>
            </p:txBody>
          </p:sp>
          <p:sp>
            <p:nvSpPr>
              <p:cNvPr id="77" name="TextBox 76"/>
              <p:cNvSpPr txBox="1"/>
              <p:nvPr/>
            </p:nvSpPr>
            <p:spPr>
              <a:xfrm>
                <a:off x="6031453" y="2932584"/>
                <a:ext cx="1393429" cy="437727"/>
              </a:xfrm>
              <a:prstGeom prst="rect">
                <a:avLst/>
              </a:prstGeom>
              <a:noFill/>
            </p:spPr>
            <p:txBody>
              <a:bodyPr wrap="none" rtlCol="0">
                <a:spAutoFit/>
              </a:bodyPr>
              <a:lstStyle/>
              <a:p>
                <a:r>
                  <a:rPr lang="en-US" sz="1400" b="1" dirty="0">
                    <a:solidFill>
                      <a:srgbClr val="1A1AFF"/>
                    </a:solidFill>
                    <a:latin typeface="Helvetica Neue Light"/>
                  </a:rPr>
                  <a:t>en Europe</a:t>
                </a:r>
              </a:p>
            </p:txBody>
          </p:sp>
          <p:cxnSp>
            <p:nvCxnSpPr>
              <p:cNvPr id="78" name="Straight Connector 77"/>
              <p:cNvCxnSpPr/>
              <p:nvPr/>
            </p:nvCxnSpPr>
            <p:spPr bwMode="auto">
              <a:xfrm>
                <a:off x="5998344" y="2644552"/>
                <a:ext cx="676751" cy="323906"/>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9" name="Straight Connector 78"/>
              <p:cNvCxnSpPr>
                <a:stCxn id="73" idx="2"/>
              </p:cNvCxnSpPr>
              <p:nvPr/>
            </p:nvCxnSpPr>
            <p:spPr bwMode="auto">
              <a:xfrm flipH="1">
                <a:off x="5236612" y="3363116"/>
                <a:ext cx="638606" cy="286289"/>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0" name="TextBox 79"/>
              <p:cNvSpPr txBox="1"/>
              <p:nvPr/>
            </p:nvSpPr>
            <p:spPr>
              <a:xfrm>
                <a:off x="4426233" y="3565753"/>
                <a:ext cx="1448145" cy="437727"/>
              </a:xfrm>
              <a:prstGeom prst="rect">
                <a:avLst/>
              </a:prstGeom>
              <a:noFill/>
            </p:spPr>
            <p:txBody>
              <a:bodyPr wrap="none" rtlCol="0">
                <a:spAutoFit/>
              </a:bodyPr>
              <a:lstStyle/>
              <a:p>
                <a:r>
                  <a:rPr lang="en-US" sz="1400" b="1" dirty="0">
                    <a:solidFill>
                      <a:srgbClr val="008000"/>
                    </a:solidFill>
                    <a:latin typeface="Helvetica Neue Light"/>
                  </a:rPr>
                  <a:t>congé   </a:t>
                </a:r>
                <a:r>
                  <a:rPr lang="en-US" sz="1400" b="1" dirty="0">
                    <a:latin typeface="Helvetica Neue Light"/>
                  </a:rPr>
                  <a:t>de</a:t>
                </a:r>
              </a:p>
            </p:txBody>
          </p:sp>
          <p:cxnSp>
            <p:nvCxnSpPr>
              <p:cNvPr id="81" name="Straight Connector 80"/>
              <p:cNvCxnSpPr>
                <a:stCxn id="73" idx="2"/>
              </p:cNvCxnSpPr>
              <p:nvPr/>
            </p:nvCxnSpPr>
            <p:spPr bwMode="auto">
              <a:xfrm flipH="1">
                <a:off x="5677279" y="3363116"/>
                <a:ext cx="197939" cy="289549"/>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graphicFrame>
        <p:nvGraphicFramePr>
          <p:cNvPr id="68" name="Object 3"/>
          <p:cNvGraphicFramePr>
            <a:graphicFrameLocks noChangeAspect="1"/>
          </p:cNvGraphicFramePr>
          <p:nvPr>
            <p:extLst>
              <p:ext uri="{D42A27DB-BD31-4B8C-83A1-F6EECF244321}">
                <p14:modId xmlns:p14="http://schemas.microsoft.com/office/powerpoint/2010/main" val="3427091177"/>
              </p:ext>
            </p:extLst>
          </p:nvPr>
        </p:nvGraphicFramePr>
        <p:xfrm>
          <a:off x="434782" y="4945756"/>
          <a:ext cx="4491633" cy="1419820"/>
        </p:xfrm>
        <a:graphic>
          <a:graphicData uri="http://schemas.openxmlformats.org/presentationml/2006/ole">
            <mc:AlternateContent xmlns:mc="http://schemas.openxmlformats.org/markup-compatibility/2006">
              <mc:Choice xmlns:v="urn:schemas-microsoft-com:vml" Requires="v">
                <p:oleObj spid="_x0000_s38922" name="Equation" r:id="rId5" imgW="1930400" imgH="609600" progId="Equation.3">
                  <p:embed/>
                </p:oleObj>
              </mc:Choice>
              <mc:Fallback>
                <p:oleObj name="Equation" r:id="rId5" imgW="1930400" imgH="609600" progId="Equation.3">
                  <p:embed/>
                  <p:pic>
                    <p:nvPicPr>
                      <p:cNvPr id="0" name=""/>
                      <p:cNvPicPr>
                        <a:picLocks noChangeAspect="1" noChangeArrowheads="1"/>
                      </p:cNvPicPr>
                      <p:nvPr/>
                    </p:nvPicPr>
                    <p:blipFill>
                      <a:blip r:embed="rId6"/>
                      <a:srcRect/>
                      <a:stretch>
                        <a:fillRect/>
                      </a:stretch>
                    </p:blipFill>
                    <p:spPr bwMode="auto">
                      <a:xfrm>
                        <a:off x="434782" y="4945756"/>
                        <a:ext cx="4491633" cy="1419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2388621397"/>
      </p:ext>
    </p:extLst>
  </p:cSld>
  <p:clrMapOvr>
    <a:masterClrMapping/>
  </p:clrMapOvr>
  <mc:AlternateContent xmlns:mc="http://schemas.openxmlformats.org/markup-compatibility/2006" xmlns:p14="http://schemas.microsoft.com/office/powerpoint/2010/main">
    <mc:Choice Requires="p14">
      <p:transition spd="slow" p14:dur="2000" advTm="34430"/>
    </mc:Choice>
    <mc:Fallback xmlns="">
      <p:transition xmlns:p14="http://schemas.microsoft.com/office/powerpoint/2010/main" spd="slow" advTm="34430"/>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48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824"/>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3482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p:bldP spid="34826" grpId="1"/>
      <p:bldP spid="13" grpId="0"/>
      <p:bldP spid="34824" grpId="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an 16"/>
          <p:cNvSpPr>
            <a:spLocks noChangeArrowheads="1"/>
          </p:cNvSpPr>
          <p:nvPr/>
        </p:nvSpPr>
        <p:spPr bwMode="auto">
          <a:xfrm rot="5400000">
            <a:off x="4185111" y="-1488885"/>
            <a:ext cx="984498" cy="6769819"/>
          </a:xfrm>
          <a:prstGeom prst="can">
            <a:avLst>
              <a:gd name="adj" fmla="val 24991"/>
            </a:avLst>
          </a:prstGeom>
          <a:solidFill>
            <a:srgbClr val="BFBFBF">
              <a:alpha val="61960"/>
            </a:srgbClr>
          </a:solidFill>
          <a:ln w="25400">
            <a:solidFill>
              <a:srgbClr val="000000"/>
            </a:solidFill>
            <a:round/>
            <a:headEnd/>
            <a:tailEnd/>
          </a:ln>
        </p:spPr>
        <p:txBody>
          <a:bodyPr lIns="64286" tIns="32143" rIns="64286" bIns="32143"/>
          <a:lstStyle/>
          <a:p>
            <a:endParaRPr lang="en-US" dirty="0">
              <a:latin typeface="Helvetica Neue Light"/>
            </a:endParaRPr>
          </a:p>
        </p:txBody>
      </p:sp>
      <p:sp>
        <p:nvSpPr>
          <p:cNvPr id="24577" name="Rectangle 1"/>
          <p:cNvSpPr>
            <a:spLocks noGrp="1" noChangeArrowheads="1"/>
          </p:cNvSpPr>
          <p:nvPr>
            <p:ph type="title"/>
          </p:nvPr>
        </p:nvSpPr>
        <p:spPr/>
        <p:txBody>
          <a:bodyPr/>
          <a:lstStyle/>
          <a:p>
            <a:pPr eaLnBrk="1" hangingPunct="1">
              <a:defRPr/>
            </a:pPr>
            <a:r>
              <a:rPr lang="en-US" dirty="0" smtClean="0"/>
              <a:t>MT for Context-Sensitive CLIR</a:t>
            </a:r>
          </a:p>
        </p:txBody>
      </p:sp>
      <p:sp>
        <p:nvSpPr>
          <p:cNvPr id="2" name="Slide Number Placeholder 1"/>
          <p:cNvSpPr>
            <a:spLocks noGrp="1"/>
          </p:cNvSpPr>
          <p:nvPr>
            <p:ph type="sldNum" sz="quarter" idx="4"/>
          </p:nvPr>
        </p:nvSpPr>
        <p:spPr>
          <a:xfrm>
            <a:off x="7010400" y="6356350"/>
            <a:ext cx="2133600" cy="365125"/>
          </a:xfrm>
          <a:prstGeom prst="rect">
            <a:avLst/>
          </a:prstGeom>
        </p:spPr>
        <p:txBody>
          <a:bodyPr lIns="64286" tIns="32143" rIns="64286" bIns="32143"/>
          <a:lstStyle/>
          <a:p>
            <a:fld id="{0A358137-3D84-6645-A1B9-9548E8CF6556}" type="slidenum">
              <a:rPr lang="en-US" smtClean="0"/>
              <a:t>47</a:t>
            </a:fld>
            <a:endParaRPr lang="en-US" dirty="0"/>
          </a:p>
        </p:txBody>
      </p:sp>
      <p:cxnSp>
        <p:nvCxnSpPr>
          <p:cNvPr id="4" name="Straight Arrow Connector 3"/>
          <p:cNvCxnSpPr/>
          <p:nvPr/>
        </p:nvCxnSpPr>
        <p:spPr bwMode="auto">
          <a:xfrm flipV="1">
            <a:off x="1227483" y="2156521"/>
            <a:ext cx="0" cy="4100959"/>
          </a:xfrm>
          <a:prstGeom prst="straightConnector1">
            <a:avLst/>
          </a:prstGeom>
          <a:solidFill>
            <a:srgbClr val="BFBFBF"/>
          </a:solidFill>
          <a:ln w="381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 name="Straight Arrow Connector 28"/>
          <p:cNvCxnSpPr/>
          <p:nvPr/>
        </p:nvCxnSpPr>
        <p:spPr bwMode="auto">
          <a:xfrm>
            <a:off x="1227483" y="6257478"/>
            <a:ext cx="5774787" cy="0"/>
          </a:xfrm>
          <a:prstGeom prst="straightConnector1">
            <a:avLst/>
          </a:prstGeom>
          <a:solidFill>
            <a:srgbClr val="BFBFBF"/>
          </a:solidFill>
          <a:ln w="381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5844" name="TextBox 8"/>
          <p:cNvSpPr txBox="1">
            <a:spLocks noChangeArrowheads="1"/>
          </p:cNvSpPr>
          <p:nvPr/>
        </p:nvSpPr>
        <p:spPr bwMode="auto">
          <a:xfrm>
            <a:off x="1688479" y="6257479"/>
            <a:ext cx="2624782" cy="403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86" tIns="32143" rIns="64286" bIns="32143">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2200"/>
              <a:t>Ambiguity preserved</a:t>
            </a:r>
          </a:p>
        </p:txBody>
      </p:sp>
      <p:sp>
        <p:nvSpPr>
          <p:cNvPr id="35845" name="TextBox 33"/>
          <p:cNvSpPr txBox="1">
            <a:spLocks noChangeArrowheads="1"/>
          </p:cNvSpPr>
          <p:nvPr/>
        </p:nvSpPr>
        <p:spPr bwMode="auto">
          <a:xfrm rot="-5400000">
            <a:off x="-231354" y="4090656"/>
            <a:ext cx="2322736" cy="403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86" tIns="32143" rIns="64286" bIns="32143">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2200"/>
              <a:t>Context sensitivity</a:t>
            </a:r>
          </a:p>
        </p:txBody>
      </p:sp>
      <p:grpSp>
        <p:nvGrpSpPr>
          <p:cNvPr id="9" name="Group 8"/>
          <p:cNvGrpSpPr>
            <a:grpSpLocks/>
          </p:cNvGrpSpPr>
          <p:nvPr/>
        </p:nvGrpSpPr>
        <p:grpSpPr bwMode="auto">
          <a:xfrm>
            <a:off x="1130041" y="3428722"/>
            <a:ext cx="961058" cy="810369"/>
            <a:chOff x="1534145" y="2500313"/>
            <a:chExt cx="1366837" cy="1152525"/>
          </a:xfrm>
          <a:solidFill>
            <a:schemeClr val="bg2"/>
          </a:solidFill>
        </p:grpSpPr>
        <p:sp>
          <p:nvSpPr>
            <p:cNvPr id="10" name="Oval 9"/>
            <p:cNvSpPr/>
            <p:nvPr/>
          </p:nvSpPr>
          <p:spPr bwMode="auto">
            <a:xfrm>
              <a:off x="1605583" y="2500313"/>
              <a:ext cx="1295399" cy="1152525"/>
            </a:xfrm>
            <a:prstGeom prst="ellipse">
              <a:avLst/>
            </a:prstGeom>
            <a:grpFill/>
            <a:ln>
              <a:solidFill>
                <a:schemeClr val="tx1"/>
              </a:solidFill>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a:lstStyle/>
            <a:p>
              <a:pPr>
                <a:defRPr/>
              </a:pPr>
              <a:endParaRPr lang="en-US" sz="1100" b="1" dirty="0">
                <a:solidFill>
                  <a:srgbClr val="000000"/>
                </a:solidFill>
                <a:latin typeface="Helvetica Neue Light" charset="0"/>
                <a:ea typeface="ヒラギノ角ゴ ProN W3" charset="0"/>
                <a:cs typeface="ヒラギノ角ゴ ProN W3" charset="0"/>
              </a:endParaRPr>
            </a:p>
          </p:txBody>
        </p:sp>
        <p:sp>
          <p:nvSpPr>
            <p:cNvPr id="35864" name="TextBox 10"/>
            <p:cNvSpPr txBox="1">
              <a:spLocks noChangeArrowheads="1"/>
            </p:cNvSpPr>
            <p:nvPr/>
          </p:nvSpPr>
          <p:spPr bwMode="auto">
            <a:xfrm>
              <a:off x="1534145" y="2627313"/>
              <a:ext cx="1366837" cy="1006771"/>
            </a:xfrm>
            <a:prstGeom prst="rect">
              <a:avLst/>
            </a:prstGeom>
            <a:noFill/>
            <a:ln w="9525">
              <a:noFill/>
              <a:miter lim="800000"/>
              <a:headEnd/>
              <a:tailEnd/>
            </a:ln>
            <a:extLst/>
          </p:spPr>
          <p:txBody>
            <a:bodyPr>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ctr" eaLnBrk="1" hangingPunct="1"/>
              <a:r>
                <a:rPr lang="en-US" sz="2000" b="1" dirty="0"/>
                <a:t>1-best </a:t>
              </a:r>
            </a:p>
            <a:p>
              <a:pPr algn="ctr" eaLnBrk="1" hangingPunct="1"/>
              <a:r>
                <a:rPr lang="en-US" sz="2000" b="1" dirty="0"/>
                <a:t>MT</a:t>
              </a:r>
            </a:p>
          </p:txBody>
        </p:sp>
      </p:grpSp>
      <p:grpSp>
        <p:nvGrpSpPr>
          <p:cNvPr id="6" name="Group 5"/>
          <p:cNvGrpSpPr>
            <a:grpSpLocks/>
          </p:cNvGrpSpPr>
          <p:nvPr/>
        </p:nvGrpSpPr>
        <p:grpSpPr bwMode="auto">
          <a:xfrm>
            <a:off x="5786943" y="5454225"/>
            <a:ext cx="962174" cy="860598"/>
            <a:chOff x="6069632" y="7108825"/>
            <a:chExt cx="1368425" cy="1223963"/>
          </a:xfrm>
          <a:solidFill>
            <a:schemeClr val="bg2"/>
          </a:solidFill>
        </p:grpSpPr>
        <p:sp>
          <p:nvSpPr>
            <p:cNvPr id="37" name="Oval 36"/>
            <p:cNvSpPr/>
            <p:nvPr/>
          </p:nvSpPr>
          <p:spPr bwMode="auto">
            <a:xfrm>
              <a:off x="6069632" y="7108825"/>
              <a:ext cx="1368425" cy="1223963"/>
            </a:xfrm>
            <a:prstGeom prst="ellipse">
              <a:avLst/>
            </a:prstGeom>
            <a:grpFill/>
            <a:ln>
              <a:solidFill>
                <a:schemeClr val="tx1"/>
              </a:solidFill>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a:lstStyle/>
            <a:p>
              <a:pPr>
                <a:defRPr/>
              </a:pPr>
              <a:endParaRPr lang="en-US" sz="1100" dirty="0">
                <a:solidFill>
                  <a:srgbClr val="000000"/>
                </a:solidFill>
                <a:latin typeface="Helvetica Neue Light" charset="0"/>
                <a:ea typeface="ヒラギノ角ゴ ProN W3" charset="0"/>
                <a:cs typeface="ヒラギノ角ゴ ProN W3" charset="0"/>
              </a:endParaRPr>
            </a:p>
          </p:txBody>
        </p:sp>
        <p:sp>
          <p:nvSpPr>
            <p:cNvPr id="35862" name="TextBox 37"/>
            <p:cNvSpPr txBox="1">
              <a:spLocks noChangeArrowheads="1"/>
            </p:cNvSpPr>
            <p:nvPr/>
          </p:nvSpPr>
          <p:spPr bwMode="auto">
            <a:xfrm>
              <a:off x="6142657" y="7235825"/>
              <a:ext cx="1295400" cy="1006772"/>
            </a:xfrm>
            <a:prstGeom prst="rect">
              <a:avLst/>
            </a:prstGeom>
            <a:noFill/>
            <a:ln w="9525">
              <a:noFill/>
              <a:miter lim="800000"/>
              <a:headEnd/>
              <a:tailEnd/>
            </a:ln>
            <a:extLst/>
          </p:spPr>
          <p:txBody>
            <a:bodyPr>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ctr" eaLnBrk="1" hangingPunct="1"/>
              <a:r>
                <a:rPr lang="en-US" sz="2000" b="1" dirty="0"/>
                <a:t>token</a:t>
              </a:r>
            </a:p>
            <a:p>
              <a:pPr algn="ctr" eaLnBrk="1" hangingPunct="1"/>
              <a:r>
                <a:rPr lang="en-US" sz="2000" b="1" dirty="0"/>
                <a:t>based</a:t>
              </a:r>
            </a:p>
          </p:txBody>
        </p:sp>
      </p:grpSp>
      <p:sp>
        <p:nvSpPr>
          <p:cNvPr id="40" name="TextBox 58"/>
          <p:cNvSpPr txBox="1">
            <a:spLocks noChangeArrowheads="1"/>
          </p:cNvSpPr>
          <p:nvPr/>
        </p:nvSpPr>
        <p:spPr bwMode="auto">
          <a:xfrm>
            <a:off x="2595698" y="1543022"/>
            <a:ext cx="1467818" cy="68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86" tIns="32143" rIns="64286" bIns="32143">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defRPr/>
            </a:pPr>
            <a:r>
              <a:rPr lang="en-US" sz="2000" i="1" dirty="0">
                <a:latin typeface="Helvetica Neue Light"/>
                <a:cs typeface="Helvetica Neue Light"/>
              </a:rPr>
              <a:t>n</a:t>
            </a:r>
            <a:r>
              <a:rPr lang="en-US" sz="2000" dirty="0">
                <a:latin typeface="Helvetica Neue Light"/>
                <a:cs typeface="Helvetica Neue Light"/>
              </a:rPr>
              <a:t> best </a:t>
            </a:r>
          </a:p>
          <a:p>
            <a:pPr eaLnBrk="1" hangingPunct="1">
              <a:defRPr/>
            </a:pPr>
            <a:r>
              <a:rPr lang="en-US" sz="2000" dirty="0">
                <a:latin typeface="Helvetica Neue Light"/>
                <a:cs typeface="Helvetica Neue Light"/>
              </a:rPr>
              <a:t>derivations</a:t>
            </a:r>
          </a:p>
        </p:txBody>
      </p:sp>
      <p:sp>
        <p:nvSpPr>
          <p:cNvPr id="41" name="TextBox 47"/>
          <p:cNvSpPr txBox="1">
            <a:spLocks noChangeArrowheads="1"/>
          </p:cNvSpPr>
          <p:nvPr/>
        </p:nvSpPr>
        <p:spPr bwMode="auto">
          <a:xfrm>
            <a:off x="5569203" y="1555667"/>
            <a:ext cx="1418704" cy="68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86" tIns="32143" rIns="64286" bIns="32143">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eaLnBrk="1" hangingPunct="1">
              <a:defRPr/>
            </a:pPr>
            <a:r>
              <a:rPr lang="en-US" sz="2000" dirty="0">
                <a:latin typeface="Helvetica Neue Light"/>
                <a:cs typeface="Helvetica Neue Light"/>
              </a:rPr>
              <a:t>token</a:t>
            </a:r>
          </a:p>
          <a:p>
            <a:pPr eaLnBrk="1" hangingPunct="1">
              <a:defRPr/>
            </a:pPr>
            <a:r>
              <a:rPr lang="en-US" sz="2000" dirty="0">
                <a:latin typeface="Helvetica Neue Light"/>
                <a:cs typeface="Helvetica Neue Light"/>
              </a:rPr>
              <a:t>alignments</a:t>
            </a:r>
          </a:p>
        </p:txBody>
      </p:sp>
      <p:sp>
        <p:nvSpPr>
          <p:cNvPr id="45" name="TextBox 49"/>
          <p:cNvSpPr txBox="1">
            <a:spLocks noChangeArrowheads="1"/>
          </p:cNvSpPr>
          <p:nvPr/>
        </p:nvSpPr>
        <p:spPr bwMode="auto">
          <a:xfrm>
            <a:off x="4165248" y="1555667"/>
            <a:ext cx="1264989" cy="68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86" tIns="32143" rIns="64286" bIns="32143">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eaLnBrk="1" hangingPunct="1">
              <a:defRPr/>
            </a:pPr>
            <a:r>
              <a:rPr lang="en-US" sz="2000" dirty="0">
                <a:latin typeface="Helvetica Neue Light"/>
                <a:cs typeface="Helvetica Neue Light"/>
              </a:rPr>
              <a:t>translation</a:t>
            </a:r>
          </a:p>
          <a:p>
            <a:pPr algn="l" eaLnBrk="1" hangingPunct="1">
              <a:defRPr/>
            </a:pPr>
            <a:r>
              <a:rPr lang="en-US" sz="2000" dirty="0">
                <a:latin typeface="Helvetica Neue Light"/>
                <a:cs typeface="Helvetica Neue Light"/>
              </a:rPr>
              <a:t>grammar</a:t>
            </a:r>
          </a:p>
        </p:txBody>
      </p:sp>
      <p:sp>
        <p:nvSpPr>
          <p:cNvPr id="48" name="TextBox 53"/>
          <p:cNvSpPr txBox="1">
            <a:spLocks noChangeArrowheads="1"/>
          </p:cNvSpPr>
          <p:nvPr/>
        </p:nvSpPr>
        <p:spPr bwMode="auto">
          <a:xfrm>
            <a:off x="7033402" y="1550855"/>
            <a:ext cx="2126382" cy="68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86" tIns="32143" rIns="64286" bIns="32143" anchor="ctr">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defRPr/>
            </a:pPr>
            <a:r>
              <a:rPr lang="en-US" sz="2000" dirty="0">
                <a:latin typeface="Helvetica Neue Light"/>
                <a:cs typeface="Helvetica Neue Light"/>
              </a:rPr>
              <a:t>sentence-aligned</a:t>
            </a:r>
          </a:p>
          <a:p>
            <a:pPr eaLnBrk="1" hangingPunct="1">
              <a:defRPr/>
            </a:pPr>
            <a:r>
              <a:rPr lang="en-US" sz="2000" dirty="0" err="1">
                <a:latin typeface="Helvetica Neue Light"/>
                <a:cs typeface="Helvetica Neue Light"/>
              </a:rPr>
              <a:t>bitext</a:t>
            </a:r>
            <a:endParaRPr lang="en-US" sz="2000" dirty="0">
              <a:latin typeface="Helvetica Neue Light"/>
              <a:cs typeface="Helvetica Neue Light"/>
            </a:endParaRPr>
          </a:p>
        </p:txBody>
      </p:sp>
      <p:sp>
        <p:nvSpPr>
          <p:cNvPr id="49" name="TextBox 67"/>
          <p:cNvSpPr txBox="1">
            <a:spLocks noChangeArrowheads="1"/>
          </p:cNvSpPr>
          <p:nvPr/>
        </p:nvSpPr>
        <p:spPr bwMode="auto">
          <a:xfrm>
            <a:off x="1329932" y="1555998"/>
            <a:ext cx="1480096" cy="68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86" tIns="32143" rIns="64286" bIns="32143">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eaLnBrk="1" hangingPunct="1">
              <a:defRPr/>
            </a:pPr>
            <a:r>
              <a:rPr lang="en-US" sz="2000" dirty="0">
                <a:latin typeface="Helvetica Neue Light"/>
                <a:cs typeface="Helvetica Neue Light"/>
              </a:rPr>
              <a:t>1-best translation</a:t>
            </a:r>
            <a:endParaRPr lang="en-US" sz="2000" i="1" baseline="-25000" dirty="0">
              <a:latin typeface="Helvetica Neue Light"/>
              <a:cs typeface="Helvetica Neue Light"/>
            </a:endParaRPr>
          </a:p>
        </p:txBody>
      </p:sp>
      <p:sp>
        <p:nvSpPr>
          <p:cNvPr id="31760" name="TextBox 52"/>
          <p:cNvSpPr txBox="1">
            <a:spLocks noChangeArrowheads="1"/>
          </p:cNvSpPr>
          <p:nvPr/>
        </p:nvSpPr>
        <p:spPr bwMode="auto">
          <a:xfrm>
            <a:off x="3801223" y="2315128"/>
            <a:ext cx="2797224" cy="71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86" tIns="32143" rIns="64286" bIns="32143">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b="1" dirty="0">
                <a:solidFill>
                  <a:schemeClr val="accent2"/>
                </a:solidFill>
              </a:rPr>
              <a:t>MT </a:t>
            </a:r>
            <a:r>
              <a:rPr lang="en-US" b="1" dirty="0" smtClean="0">
                <a:solidFill>
                  <a:schemeClr val="accent2"/>
                </a:solidFill>
              </a:rPr>
              <a:t>pipeline</a:t>
            </a:r>
            <a:endParaRPr lang="en-US" b="1" dirty="0">
              <a:solidFill>
                <a:schemeClr val="accent2"/>
              </a:solidFill>
            </a:endParaRPr>
          </a:p>
        </p:txBody>
      </p:sp>
      <p:grpSp>
        <p:nvGrpSpPr>
          <p:cNvPr id="7" name="Group 6"/>
          <p:cNvGrpSpPr>
            <a:grpSpLocks/>
          </p:cNvGrpSpPr>
          <p:nvPr/>
        </p:nvGrpSpPr>
        <p:grpSpPr bwMode="auto">
          <a:xfrm>
            <a:off x="4318653" y="4492244"/>
            <a:ext cx="1250548" cy="860598"/>
            <a:chOff x="4701207" y="5597525"/>
            <a:chExt cx="1778558" cy="1223963"/>
          </a:xfrm>
          <a:solidFill>
            <a:schemeClr val="bg2"/>
          </a:solidFill>
        </p:grpSpPr>
        <p:sp>
          <p:nvSpPr>
            <p:cNvPr id="54" name="Oval 53"/>
            <p:cNvSpPr/>
            <p:nvPr/>
          </p:nvSpPr>
          <p:spPr bwMode="auto">
            <a:xfrm>
              <a:off x="4701207" y="5597525"/>
              <a:ext cx="1778558" cy="1223963"/>
            </a:xfrm>
            <a:prstGeom prst="ellipse">
              <a:avLst/>
            </a:prstGeom>
            <a:grpFill/>
            <a:ln>
              <a:solidFill>
                <a:schemeClr val="tx1"/>
              </a:solidFill>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a:lstStyle/>
            <a:p>
              <a:pPr>
                <a:defRPr/>
              </a:pPr>
              <a:endParaRPr lang="en-US" sz="1100" dirty="0">
                <a:solidFill>
                  <a:srgbClr val="000000"/>
                </a:solidFill>
                <a:latin typeface="Helvetica Neue Light" charset="0"/>
                <a:ea typeface="ヒラギノ角ゴ ProN W3" charset="0"/>
                <a:cs typeface="ヒラギノ角ゴ ProN W3" charset="0"/>
              </a:endParaRPr>
            </a:p>
          </p:txBody>
        </p:sp>
        <p:sp>
          <p:nvSpPr>
            <p:cNvPr id="35860" name="TextBox 55"/>
            <p:cNvSpPr txBox="1">
              <a:spLocks noChangeArrowheads="1"/>
            </p:cNvSpPr>
            <p:nvPr/>
          </p:nvSpPr>
          <p:spPr bwMode="auto">
            <a:xfrm>
              <a:off x="4774232" y="5722938"/>
              <a:ext cx="1705533" cy="100677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ctr" eaLnBrk="1" hangingPunct="1"/>
              <a:r>
                <a:rPr lang="en-US" sz="2000" b="1" dirty="0" smtClean="0"/>
                <a:t>grammar</a:t>
              </a:r>
              <a:endParaRPr lang="en-US" sz="2000" b="1" dirty="0"/>
            </a:p>
            <a:p>
              <a:pPr algn="ctr" eaLnBrk="1" hangingPunct="1"/>
              <a:r>
                <a:rPr lang="en-US" sz="2000" b="1" dirty="0"/>
                <a:t>based</a:t>
              </a:r>
            </a:p>
          </p:txBody>
        </p:sp>
      </p:grpSp>
      <p:grpSp>
        <p:nvGrpSpPr>
          <p:cNvPr id="8" name="Group 7"/>
          <p:cNvGrpSpPr>
            <a:grpSpLocks/>
          </p:cNvGrpSpPr>
          <p:nvPr/>
        </p:nvGrpSpPr>
        <p:grpSpPr bwMode="auto">
          <a:xfrm>
            <a:off x="2677730" y="3429001"/>
            <a:ext cx="1487518" cy="860599"/>
            <a:chOff x="3118470" y="4084638"/>
            <a:chExt cx="1366837" cy="1223962"/>
          </a:xfrm>
          <a:solidFill>
            <a:schemeClr val="bg2"/>
          </a:solidFill>
        </p:grpSpPr>
        <p:sp>
          <p:nvSpPr>
            <p:cNvPr id="58" name="Oval 57"/>
            <p:cNvSpPr/>
            <p:nvPr/>
          </p:nvSpPr>
          <p:spPr bwMode="auto">
            <a:xfrm>
              <a:off x="3118470" y="4084638"/>
              <a:ext cx="1366837" cy="1223962"/>
            </a:xfrm>
            <a:prstGeom prst="ellipse">
              <a:avLst/>
            </a:prstGeom>
            <a:grpFill/>
            <a:ln>
              <a:solidFill>
                <a:srgbClr val="000000"/>
              </a:solidFill>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a:lstStyle/>
            <a:p>
              <a:pPr>
                <a:defRPr/>
              </a:pPr>
              <a:endParaRPr lang="en-US" sz="1100" b="1" dirty="0">
                <a:solidFill>
                  <a:srgbClr val="000000"/>
                </a:solidFill>
                <a:latin typeface="Helvetica Neue Light" charset="0"/>
                <a:ea typeface="ヒラギノ角ゴ ProN W3" charset="0"/>
                <a:cs typeface="ヒラギノ角ゴ ProN W3" charset="0"/>
              </a:endParaRPr>
            </a:p>
          </p:txBody>
        </p:sp>
        <p:sp>
          <p:nvSpPr>
            <p:cNvPr id="35858" name="TextBox 58"/>
            <p:cNvSpPr txBox="1">
              <a:spLocks noChangeArrowheads="1"/>
            </p:cNvSpPr>
            <p:nvPr/>
          </p:nvSpPr>
          <p:spPr bwMode="auto">
            <a:xfrm>
              <a:off x="3163975" y="4210049"/>
              <a:ext cx="1295400" cy="1006770"/>
            </a:xfrm>
            <a:prstGeom prst="rect">
              <a:avLst/>
            </a:prstGeom>
            <a:noFill/>
            <a:ln w="9525">
              <a:noFill/>
              <a:miter lim="800000"/>
              <a:headEnd/>
              <a:tailEnd/>
            </a:ln>
            <a:extLst/>
          </p:spPr>
          <p:txBody>
            <a:bodyPr>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ctr" eaLnBrk="1" hangingPunct="1"/>
              <a:r>
                <a:rPr lang="en-US" sz="2000" b="1" dirty="0" smtClean="0"/>
                <a:t>translation</a:t>
              </a:r>
              <a:endParaRPr lang="en-US" sz="2000" b="1" dirty="0"/>
            </a:p>
            <a:p>
              <a:pPr algn="ctr" eaLnBrk="1" hangingPunct="1"/>
              <a:r>
                <a:rPr lang="en-US" sz="2000" b="1" dirty="0"/>
                <a:t>based</a:t>
              </a:r>
            </a:p>
          </p:txBody>
        </p:sp>
      </p:grpSp>
      <p:sp>
        <p:nvSpPr>
          <p:cNvPr id="3" name="TextBox 2"/>
          <p:cNvSpPr txBox="1"/>
          <p:nvPr/>
        </p:nvSpPr>
        <p:spPr>
          <a:xfrm>
            <a:off x="2936884" y="3014292"/>
            <a:ext cx="864339" cy="400110"/>
          </a:xfrm>
          <a:prstGeom prst="rect">
            <a:avLst/>
          </a:prstGeom>
          <a:noFill/>
        </p:spPr>
        <p:txBody>
          <a:bodyPr wrap="none" rtlCol="0">
            <a:spAutoFit/>
          </a:bodyPr>
          <a:lstStyle/>
          <a:p>
            <a:r>
              <a:rPr lang="en-US" sz="2000" b="1" dirty="0" err="1" smtClean="0">
                <a:latin typeface="+mj-lt"/>
              </a:rPr>
              <a:t>Pr</a:t>
            </a:r>
            <a:r>
              <a:rPr lang="en-US" sz="2000" baseline="-25000" dirty="0" err="1" smtClean="0">
                <a:latin typeface="+mj-lt"/>
              </a:rPr>
              <a:t>nbest</a:t>
            </a:r>
            <a:endParaRPr lang="en-US" sz="2000" dirty="0">
              <a:latin typeface="+mj-lt"/>
            </a:endParaRPr>
          </a:p>
        </p:txBody>
      </p:sp>
      <p:sp>
        <p:nvSpPr>
          <p:cNvPr id="28" name="TextBox 27"/>
          <p:cNvSpPr txBox="1"/>
          <p:nvPr/>
        </p:nvSpPr>
        <p:spPr>
          <a:xfrm>
            <a:off x="4531797" y="4092134"/>
            <a:ext cx="898440" cy="400110"/>
          </a:xfrm>
          <a:prstGeom prst="rect">
            <a:avLst/>
          </a:prstGeom>
          <a:noFill/>
        </p:spPr>
        <p:txBody>
          <a:bodyPr wrap="none" rtlCol="0">
            <a:spAutoFit/>
          </a:bodyPr>
          <a:lstStyle/>
          <a:p>
            <a:r>
              <a:rPr lang="en-US" sz="2000" dirty="0" err="1" smtClean="0"/>
              <a:t>Pr</a:t>
            </a:r>
            <a:r>
              <a:rPr lang="en-US" sz="2000" baseline="-25000" dirty="0" err="1" smtClean="0"/>
              <a:t>SCFG</a:t>
            </a:r>
            <a:endParaRPr lang="en-US" sz="2000" dirty="0"/>
          </a:p>
        </p:txBody>
      </p:sp>
      <p:sp>
        <p:nvSpPr>
          <p:cNvPr id="30" name="TextBox 29"/>
          <p:cNvSpPr txBox="1"/>
          <p:nvPr/>
        </p:nvSpPr>
        <p:spPr>
          <a:xfrm>
            <a:off x="5838289" y="5053648"/>
            <a:ext cx="863901" cy="400110"/>
          </a:xfrm>
          <a:prstGeom prst="rect">
            <a:avLst/>
          </a:prstGeom>
          <a:noFill/>
        </p:spPr>
        <p:txBody>
          <a:bodyPr wrap="none" rtlCol="0">
            <a:spAutoFit/>
          </a:bodyPr>
          <a:lstStyle/>
          <a:p>
            <a:r>
              <a:rPr lang="en-US" sz="2000" dirty="0" err="1" smtClean="0"/>
              <a:t>Pr</a:t>
            </a:r>
            <a:r>
              <a:rPr lang="en-US" sz="2000" baseline="-25000" dirty="0" err="1" smtClean="0"/>
              <a:t>token</a:t>
            </a:r>
            <a:endParaRPr lang="en-US" sz="2000" dirty="0"/>
          </a:p>
        </p:txBody>
      </p:sp>
    </p:spTree>
    <p:custDataLst>
      <p:tags r:id="rId1"/>
    </p:custDataLst>
    <p:extLst>
      <p:ext uri="{BB962C8B-B14F-4D97-AF65-F5344CB8AC3E}">
        <p14:creationId xmlns:p14="http://schemas.microsoft.com/office/powerpoint/2010/main" val="1585988060"/>
      </p:ext>
    </p:extLst>
  </p:cSld>
  <p:clrMapOvr>
    <a:masterClrMapping/>
  </p:clrMapOvr>
  <mc:AlternateContent xmlns:mc="http://schemas.openxmlformats.org/markup-compatibility/2006" xmlns:p14="http://schemas.microsoft.com/office/powerpoint/2010/main">
    <mc:Choice Requires="p14">
      <p:transition spd="slow" p14:dur="2000" advTm="144844"/>
    </mc:Choice>
    <mc:Fallback xmlns="">
      <p:transition xmlns:p14="http://schemas.microsoft.com/office/powerpoint/2010/main" spd="slow" advTm="144844"/>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6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0" grpId="0"/>
      <p:bldP spid="41" grpId="0"/>
      <p:bldP spid="45" grpId="0"/>
      <p:bldP spid="48" grpId="0"/>
      <p:bldP spid="49" grpId="0"/>
      <p:bldP spid="31760" grpId="0"/>
      <p:bldP spid="3" grpId="0"/>
      <p:bldP spid="28" grpId="0"/>
      <p:bldP spid="3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p:txBody>
          <a:bodyPr/>
          <a:lstStyle/>
          <a:p>
            <a:pPr eaLnBrk="1" hangingPunct="1">
              <a:defRPr/>
            </a:pPr>
            <a:r>
              <a:rPr lang="en-US" dirty="0" smtClean="0"/>
              <a:t>Combining Evidence</a:t>
            </a:r>
          </a:p>
        </p:txBody>
      </p:sp>
      <p:sp>
        <p:nvSpPr>
          <p:cNvPr id="27650" name="Rectangle 2"/>
          <p:cNvSpPr>
            <a:spLocks noGrp="1" noChangeArrowheads="1"/>
          </p:cNvSpPr>
          <p:nvPr>
            <p:ph idx="1"/>
          </p:nvPr>
        </p:nvSpPr>
        <p:spPr>
          <a:xfrm>
            <a:off x="471041" y="1505036"/>
            <a:ext cx="8340328" cy="4616648"/>
          </a:xfrm>
        </p:spPr>
        <p:txBody>
          <a:bodyPr/>
          <a:lstStyle/>
          <a:p>
            <a:pPr eaLnBrk="1" hangingPunct="1">
              <a:defRPr/>
            </a:pPr>
            <a:r>
              <a:rPr lang="en-US" sz="2000" dirty="0">
                <a:solidFill>
                  <a:srgbClr val="000000"/>
                </a:solidFill>
              </a:rPr>
              <a:t>For best results, we compute an </a:t>
            </a:r>
            <a:r>
              <a:rPr lang="en-US" sz="2000" b="1" dirty="0">
                <a:solidFill>
                  <a:srgbClr val="000000"/>
                </a:solidFill>
              </a:rPr>
              <a:t>interpolated probability distribution</a:t>
            </a:r>
            <a:r>
              <a:rPr lang="en-US" sz="2000" dirty="0">
                <a:solidFill>
                  <a:srgbClr val="000000"/>
                </a:solidFill>
              </a:rPr>
              <a:t>: </a:t>
            </a:r>
          </a:p>
        </p:txBody>
      </p:sp>
      <p:sp>
        <p:nvSpPr>
          <p:cNvPr id="2" name="Slide Number Placeholder 1"/>
          <p:cNvSpPr>
            <a:spLocks noGrp="1"/>
          </p:cNvSpPr>
          <p:nvPr>
            <p:ph type="sldNum" sz="quarter" idx="4"/>
          </p:nvPr>
        </p:nvSpPr>
        <p:spPr>
          <a:xfrm>
            <a:off x="7010400" y="6356350"/>
            <a:ext cx="2133600" cy="365125"/>
          </a:xfrm>
          <a:prstGeom prst="rect">
            <a:avLst/>
          </a:prstGeom>
        </p:spPr>
        <p:txBody>
          <a:bodyPr lIns="64286" tIns="32143" rIns="64286" bIns="32143"/>
          <a:lstStyle/>
          <a:p>
            <a:fld id="{0A358137-3D84-6645-A1B9-9548E8CF6556}" type="slidenum">
              <a:rPr lang="en-US" smtClean="0"/>
              <a:t>48</a:t>
            </a:fld>
            <a:endParaRPr lang="en-US" dirty="0"/>
          </a:p>
        </p:txBody>
      </p:sp>
      <p:grpSp>
        <p:nvGrpSpPr>
          <p:cNvPr id="27663" name="Group 27662"/>
          <p:cNvGrpSpPr/>
          <p:nvPr/>
        </p:nvGrpSpPr>
        <p:grpSpPr>
          <a:xfrm>
            <a:off x="1230380" y="1960712"/>
            <a:ext cx="6430089" cy="2240780"/>
            <a:chOff x="1749872" y="2788568"/>
            <a:chExt cx="9145016" cy="3186887"/>
          </a:xfrm>
        </p:grpSpPr>
        <p:grpSp>
          <p:nvGrpSpPr>
            <p:cNvPr id="27660" name="Group 27659"/>
            <p:cNvGrpSpPr/>
            <p:nvPr/>
          </p:nvGrpSpPr>
          <p:grpSpPr>
            <a:xfrm>
              <a:off x="1749872" y="3436640"/>
              <a:ext cx="9145016" cy="2538815"/>
              <a:chOff x="1749872" y="3220616"/>
              <a:chExt cx="9145016" cy="2538815"/>
            </a:xfrm>
          </p:grpSpPr>
          <p:sp>
            <p:nvSpPr>
              <p:cNvPr id="7" name="TextBox 6"/>
              <p:cNvSpPr txBox="1"/>
              <p:nvPr/>
            </p:nvSpPr>
            <p:spPr>
              <a:xfrm>
                <a:off x="5134248" y="3220616"/>
                <a:ext cx="2376265" cy="2538815"/>
              </a:xfrm>
              <a:prstGeom prst="rect">
                <a:avLst/>
              </a:prstGeom>
              <a:noFill/>
              <a:ln>
                <a:solidFill>
                  <a:srgbClr val="000000"/>
                </a:solidFill>
              </a:ln>
            </p:spPr>
            <p:txBody>
              <a:bodyPr wrap="square">
                <a:spAutoFit/>
              </a:bodyPr>
              <a:lstStyle/>
              <a:p>
                <a:pPr>
                  <a:defRPr/>
                </a:pPr>
                <a:r>
                  <a:rPr lang="en-US" sz="2200" b="1" dirty="0">
                    <a:latin typeface="Helvetica Neue Light"/>
                  </a:rPr>
                  <a:t>leave </a:t>
                </a:r>
              </a:p>
              <a:p>
                <a:pPr>
                  <a:defRPr/>
                </a:pPr>
                <a:r>
                  <a:rPr lang="en-US" sz="2200" dirty="0">
                    <a:latin typeface="Helvetica Neue Light"/>
                  </a:rPr>
                  <a:t>laisser 0.14 </a:t>
                </a:r>
              </a:p>
              <a:p>
                <a:pPr>
                  <a:defRPr/>
                </a:pPr>
                <a:r>
                  <a:rPr lang="en-US" sz="2200" dirty="0">
                    <a:latin typeface="Helvetica Neue Light"/>
                  </a:rPr>
                  <a:t>congé 0.70</a:t>
                </a:r>
              </a:p>
              <a:p>
                <a:pPr>
                  <a:defRPr/>
                </a:pPr>
                <a:r>
                  <a:rPr lang="en-US" sz="2200" dirty="0">
                    <a:latin typeface="Helvetica Neue Light"/>
                  </a:rPr>
                  <a:t>quitter 0.06</a:t>
                </a:r>
              </a:p>
              <a:p>
                <a:pPr>
                  <a:defRPr/>
                </a:pPr>
                <a:r>
                  <a:rPr lang="en-US" sz="2200" dirty="0">
                    <a:latin typeface="Helvetica Neue Light"/>
                  </a:rPr>
                  <a:t>… </a:t>
                </a:r>
                <a:endParaRPr lang="en-US" sz="2200" b="1" dirty="0">
                  <a:latin typeface="Helvetica Neue Light"/>
                </a:endParaRPr>
              </a:p>
            </p:txBody>
          </p:sp>
          <p:sp>
            <p:nvSpPr>
              <p:cNvPr id="10" name="TextBox 9"/>
              <p:cNvSpPr txBox="1"/>
              <p:nvPr/>
            </p:nvSpPr>
            <p:spPr>
              <a:xfrm>
                <a:off x="1749872" y="3220616"/>
                <a:ext cx="2376265" cy="2538815"/>
              </a:xfrm>
              <a:prstGeom prst="rect">
                <a:avLst/>
              </a:prstGeom>
              <a:noFill/>
              <a:ln>
                <a:solidFill>
                  <a:schemeClr val="tx1"/>
                </a:solidFill>
              </a:ln>
            </p:spPr>
            <p:txBody>
              <a:bodyPr wrap="square">
                <a:spAutoFit/>
              </a:bodyPr>
              <a:lstStyle/>
              <a:p>
                <a:pPr>
                  <a:defRPr/>
                </a:pPr>
                <a:r>
                  <a:rPr lang="en-US" sz="2200" b="1" dirty="0">
                    <a:latin typeface="Helvetica Neue Light"/>
                  </a:rPr>
                  <a:t>leave </a:t>
                </a:r>
              </a:p>
              <a:p>
                <a:pPr>
                  <a:defRPr/>
                </a:pPr>
                <a:r>
                  <a:rPr lang="en-US" sz="2200" dirty="0">
                    <a:latin typeface="Helvetica Neue Light"/>
                  </a:rPr>
                  <a:t>laisser 0.72 </a:t>
                </a:r>
              </a:p>
              <a:p>
                <a:pPr>
                  <a:defRPr/>
                </a:pPr>
                <a:r>
                  <a:rPr lang="en-US" sz="2200" dirty="0">
                    <a:latin typeface="Helvetica Neue Light"/>
                  </a:rPr>
                  <a:t>congé 0.10</a:t>
                </a:r>
              </a:p>
              <a:p>
                <a:pPr>
                  <a:defRPr/>
                </a:pPr>
                <a:r>
                  <a:rPr lang="en-US" sz="2200" dirty="0">
                    <a:latin typeface="Helvetica Neue Light"/>
                  </a:rPr>
                  <a:t>quitter 0.09</a:t>
                </a:r>
              </a:p>
              <a:p>
                <a:pPr>
                  <a:defRPr/>
                </a:pPr>
                <a:r>
                  <a:rPr lang="en-US" sz="2200" dirty="0">
                    <a:latin typeface="Helvetica Neue Light"/>
                  </a:rPr>
                  <a:t>… </a:t>
                </a:r>
                <a:endParaRPr lang="en-US" sz="2200" b="1" dirty="0">
                  <a:latin typeface="Helvetica Neue Light"/>
                </a:endParaRPr>
              </a:p>
            </p:txBody>
          </p:sp>
          <p:sp>
            <p:nvSpPr>
              <p:cNvPr id="11" name="TextBox 10"/>
              <p:cNvSpPr txBox="1"/>
              <p:nvPr/>
            </p:nvSpPr>
            <p:spPr>
              <a:xfrm>
                <a:off x="8518623" y="3220616"/>
                <a:ext cx="2376265" cy="2538815"/>
              </a:xfrm>
              <a:prstGeom prst="rect">
                <a:avLst/>
              </a:prstGeom>
              <a:noFill/>
              <a:ln>
                <a:solidFill>
                  <a:srgbClr val="000000"/>
                </a:solidFill>
              </a:ln>
            </p:spPr>
            <p:txBody>
              <a:bodyPr wrap="square">
                <a:spAutoFit/>
              </a:bodyPr>
              <a:lstStyle/>
              <a:p>
                <a:pPr>
                  <a:defRPr/>
                </a:pPr>
                <a:r>
                  <a:rPr lang="en-US" sz="2200" b="1" dirty="0">
                    <a:latin typeface="Helvetica Neue Light"/>
                  </a:rPr>
                  <a:t>leave </a:t>
                </a:r>
              </a:p>
              <a:p>
                <a:pPr>
                  <a:defRPr/>
                </a:pPr>
                <a:r>
                  <a:rPr lang="en-US" sz="2200" dirty="0">
                    <a:latin typeface="Helvetica Neue Light"/>
                  </a:rPr>
                  <a:t>laisser 0.09 </a:t>
                </a:r>
              </a:p>
              <a:p>
                <a:pPr>
                  <a:defRPr/>
                </a:pPr>
                <a:r>
                  <a:rPr lang="en-US" sz="2200" dirty="0">
                    <a:latin typeface="Helvetica Neue Light"/>
                  </a:rPr>
                  <a:t>congé 0.90</a:t>
                </a:r>
              </a:p>
              <a:p>
                <a:pPr>
                  <a:defRPr/>
                </a:pPr>
                <a:r>
                  <a:rPr lang="en-US" sz="2200" dirty="0">
                    <a:latin typeface="Helvetica Neue Light"/>
                  </a:rPr>
                  <a:t>quitter 0.11</a:t>
                </a:r>
              </a:p>
              <a:p>
                <a:pPr>
                  <a:defRPr/>
                </a:pPr>
                <a:r>
                  <a:rPr lang="en-US" sz="2200" dirty="0">
                    <a:latin typeface="Helvetica Neue Light"/>
                  </a:rPr>
                  <a:t>… </a:t>
                </a:r>
                <a:endParaRPr lang="en-US" sz="2200" b="1" dirty="0">
                  <a:latin typeface="Helvetica Neue Light"/>
                </a:endParaRPr>
              </a:p>
            </p:txBody>
          </p:sp>
        </p:grpSp>
        <p:sp>
          <p:nvSpPr>
            <p:cNvPr id="27661" name="TextBox 27660"/>
            <p:cNvSpPr txBox="1"/>
            <p:nvPr/>
          </p:nvSpPr>
          <p:spPr>
            <a:xfrm>
              <a:off x="2311934" y="2790309"/>
              <a:ext cx="1325261" cy="612817"/>
            </a:xfrm>
            <a:prstGeom prst="rect">
              <a:avLst/>
            </a:prstGeom>
            <a:noFill/>
          </p:spPr>
          <p:txBody>
            <a:bodyPr wrap="none" rtlCol="0">
              <a:spAutoFit/>
            </a:bodyPr>
            <a:lstStyle/>
            <a:p>
              <a:r>
                <a:rPr lang="en-US" sz="2200" b="1" dirty="0" err="1">
                  <a:latin typeface="Helvetica Neue Light"/>
                </a:rPr>
                <a:t>Pr</a:t>
              </a:r>
              <a:r>
                <a:rPr lang="en-US" sz="2200" b="1" baseline="-25000" dirty="0" err="1">
                  <a:latin typeface="Helvetica Neue Light"/>
                </a:rPr>
                <a:t>token</a:t>
              </a:r>
              <a:endParaRPr lang="en-US" sz="2200" b="1" dirty="0">
                <a:latin typeface="Helvetica Neue Light"/>
              </a:endParaRPr>
            </a:p>
          </p:txBody>
        </p:sp>
        <p:sp>
          <p:nvSpPr>
            <p:cNvPr id="47" name="TextBox 46"/>
            <p:cNvSpPr txBox="1"/>
            <p:nvPr/>
          </p:nvSpPr>
          <p:spPr>
            <a:xfrm>
              <a:off x="5562386" y="2788568"/>
              <a:ext cx="1356952" cy="612817"/>
            </a:xfrm>
            <a:prstGeom prst="rect">
              <a:avLst/>
            </a:prstGeom>
            <a:noFill/>
          </p:spPr>
          <p:txBody>
            <a:bodyPr wrap="none" rtlCol="0">
              <a:spAutoFit/>
            </a:bodyPr>
            <a:lstStyle/>
            <a:p>
              <a:r>
                <a:rPr lang="en-US" sz="2200" b="1" dirty="0" err="1" smtClean="0">
                  <a:latin typeface="Helvetica Neue Light"/>
                </a:rPr>
                <a:t>Pr</a:t>
              </a:r>
              <a:r>
                <a:rPr lang="en-US" sz="2200" b="1" baseline="-25000" dirty="0" err="1" smtClean="0">
                  <a:latin typeface="Helvetica Neue Light"/>
                </a:rPr>
                <a:t>SCFG</a:t>
              </a:r>
              <a:endParaRPr lang="en-US" sz="2200" b="1" dirty="0">
                <a:latin typeface="Helvetica Neue Light"/>
              </a:endParaRPr>
            </a:p>
          </p:txBody>
        </p:sp>
        <p:sp>
          <p:nvSpPr>
            <p:cNvPr id="48" name="TextBox 47"/>
            <p:cNvSpPr txBox="1"/>
            <p:nvPr/>
          </p:nvSpPr>
          <p:spPr>
            <a:xfrm>
              <a:off x="9043472" y="2788568"/>
              <a:ext cx="1302237" cy="612817"/>
            </a:xfrm>
            <a:prstGeom prst="rect">
              <a:avLst/>
            </a:prstGeom>
            <a:noFill/>
          </p:spPr>
          <p:txBody>
            <a:bodyPr wrap="none" rtlCol="0">
              <a:spAutoFit/>
            </a:bodyPr>
            <a:lstStyle/>
            <a:p>
              <a:r>
                <a:rPr lang="en-US" sz="2200" b="1" dirty="0" err="1">
                  <a:latin typeface="Helvetica Neue Light"/>
                </a:rPr>
                <a:t>Pr</a:t>
              </a:r>
              <a:r>
                <a:rPr lang="en-US" sz="2200" b="1" baseline="-25000" dirty="0" err="1">
                  <a:latin typeface="Helvetica Neue Light"/>
                </a:rPr>
                <a:t>nbest</a:t>
              </a:r>
              <a:endParaRPr lang="en-US" sz="2200" b="1" dirty="0">
                <a:latin typeface="Helvetica Neue Light"/>
              </a:endParaRPr>
            </a:p>
          </p:txBody>
        </p:sp>
      </p:grpSp>
      <p:grpSp>
        <p:nvGrpSpPr>
          <p:cNvPr id="27662" name="Group 27661"/>
          <p:cNvGrpSpPr/>
          <p:nvPr/>
        </p:nvGrpSpPr>
        <p:grpSpPr>
          <a:xfrm>
            <a:off x="1261088" y="4201492"/>
            <a:ext cx="6415474" cy="2379640"/>
            <a:chOff x="1793547" y="5975454"/>
            <a:chExt cx="9124232" cy="3384377"/>
          </a:xfrm>
        </p:grpSpPr>
        <p:grpSp>
          <p:nvGrpSpPr>
            <p:cNvPr id="27659" name="Group 27658"/>
            <p:cNvGrpSpPr/>
            <p:nvPr/>
          </p:nvGrpSpPr>
          <p:grpSpPr>
            <a:xfrm>
              <a:off x="1793547" y="5975454"/>
              <a:ext cx="9124232" cy="3384377"/>
              <a:chOff x="1793547" y="5975454"/>
              <a:chExt cx="9124232" cy="3384377"/>
            </a:xfrm>
          </p:grpSpPr>
          <p:cxnSp>
            <p:nvCxnSpPr>
              <p:cNvPr id="4" name="Elbow Connector 3"/>
              <p:cNvCxnSpPr>
                <a:stCxn id="10" idx="2"/>
                <a:endCxn id="39" idx="1"/>
              </p:cNvCxnSpPr>
              <p:nvPr/>
            </p:nvCxnSpPr>
            <p:spPr bwMode="auto">
              <a:xfrm rot="16200000" flipH="1">
                <a:off x="2978643" y="5934818"/>
                <a:ext cx="2114970" cy="2196242"/>
              </a:xfrm>
              <a:prstGeom prst="bentConnector2">
                <a:avLst/>
              </a:prstGeom>
              <a:solidFill>
                <a:srgbClr val="BFBFBF"/>
              </a:solidFill>
              <a:ln w="5715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Elbow Connector 11"/>
              <p:cNvCxnSpPr>
                <a:stCxn id="7" idx="2"/>
                <a:endCxn id="39" idx="0"/>
              </p:cNvCxnSpPr>
              <p:nvPr/>
            </p:nvCxnSpPr>
            <p:spPr bwMode="auto">
              <a:xfrm rot="5400000">
                <a:off x="5899600" y="6398234"/>
                <a:ext cx="845562" cy="3"/>
              </a:xfrm>
              <a:prstGeom prst="bentConnector3">
                <a:avLst/>
              </a:prstGeom>
              <a:solidFill>
                <a:srgbClr val="BFBFBF"/>
              </a:solidFill>
              <a:ln w="5715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Elbow Connector 14"/>
              <p:cNvCxnSpPr>
                <a:stCxn id="11" idx="2"/>
                <a:endCxn id="39" idx="3"/>
              </p:cNvCxnSpPr>
              <p:nvPr/>
            </p:nvCxnSpPr>
            <p:spPr bwMode="auto">
              <a:xfrm rot="5400000">
                <a:off x="7551150" y="5934815"/>
                <a:ext cx="2114970" cy="2196247"/>
              </a:xfrm>
              <a:prstGeom prst="bentConnector2">
                <a:avLst/>
              </a:prstGeom>
              <a:solidFill>
                <a:srgbClr val="BFBFBF"/>
              </a:solidFill>
              <a:ln w="5715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6" name="TextBox 15"/>
              <p:cNvSpPr txBox="1"/>
              <p:nvPr/>
            </p:nvSpPr>
            <p:spPr>
              <a:xfrm>
                <a:off x="1793547" y="6460977"/>
                <a:ext cx="1175019" cy="678477"/>
              </a:xfrm>
              <a:prstGeom prst="rect">
                <a:avLst/>
              </a:prstGeom>
              <a:noFill/>
            </p:spPr>
            <p:txBody>
              <a:bodyPr wrap="none" rtlCol="0">
                <a:spAutoFit/>
              </a:bodyPr>
              <a:lstStyle/>
              <a:p>
                <a:r>
                  <a:rPr lang="en-US" sz="2500" dirty="0">
                    <a:latin typeface="Helvetica Neue Light"/>
                  </a:rPr>
                  <a:t>35%</a:t>
                </a:r>
                <a:endParaRPr lang="en-US" dirty="0">
                  <a:latin typeface="Helvetica Neue Light"/>
                </a:endParaRPr>
              </a:p>
            </p:txBody>
          </p:sp>
          <p:sp>
            <p:nvSpPr>
              <p:cNvPr id="19" name="TextBox 18"/>
              <p:cNvSpPr txBox="1"/>
              <p:nvPr/>
            </p:nvSpPr>
            <p:spPr>
              <a:xfrm>
                <a:off x="6474067" y="6030669"/>
                <a:ext cx="1175019" cy="678477"/>
              </a:xfrm>
              <a:prstGeom prst="rect">
                <a:avLst/>
              </a:prstGeom>
              <a:noFill/>
            </p:spPr>
            <p:txBody>
              <a:bodyPr wrap="none" rtlCol="0">
                <a:spAutoFit/>
              </a:bodyPr>
              <a:lstStyle/>
              <a:p>
                <a:r>
                  <a:rPr lang="en-US" sz="2500" dirty="0">
                    <a:latin typeface="Helvetica Neue Light"/>
                  </a:rPr>
                  <a:t>40%</a:t>
                </a:r>
              </a:p>
            </p:txBody>
          </p:sp>
          <p:sp>
            <p:nvSpPr>
              <p:cNvPr id="20" name="TextBox 19"/>
              <p:cNvSpPr txBox="1"/>
              <p:nvPr/>
            </p:nvSpPr>
            <p:spPr>
              <a:xfrm>
                <a:off x="9742760" y="6460977"/>
                <a:ext cx="1175019" cy="678477"/>
              </a:xfrm>
              <a:prstGeom prst="rect">
                <a:avLst/>
              </a:prstGeom>
              <a:noFill/>
            </p:spPr>
            <p:txBody>
              <a:bodyPr wrap="none" rtlCol="0">
                <a:spAutoFit/>
              </a:bodyPr>
              <a:lstStyle/>
              <a:p>
                <a:r>
                  <a:rPr lang="en-US" sz="2500" dirty="0">
                    <a:latin typeface="Helvetica Neue Light"/>
                  </a:rPr>
                  <a:t>25%</a:t>
                </a:r>
              </a:p>
            </p:txBody>
          </p:sp>
          <p:sp>
            <p:nvSpPr>
              <p:cNvPr id="39" name="TextBox 38"/>
              <p:cNvSpPr txBox="1"/>
              <p:nvPr/>
            </p:nvSpPr>
            <p:spPr>
              <a:xfrm>
                <a:off x="5134248" y="6821016"/>
                <a:ext cx="2376264" cy="2538815"/>
              </a:xfrm>
              <a:prstGeom prst="rect">
                <a:avLst/>
              </a:prstGeom>
              <a:noFill/>
              <a:ln>
                <a:solidFill>
                  <a:srgbClr val="000000"/>
                </a:solidFill>
              </a:ln>
            </p:spPr>
            <p:txBody>
              <a:bodyPr wrap="square">
                <a:spAutoFit/>
              </a:bodyPr>
              <a:lstStyle/>
              <a:p>
                <a:pPr>
                  <a:defRPr/>
                </a:pPr>
                <a:r>
                  <a:rPr lang="en-US" sz="2200" b="1" dirty="0">
                    <a:latin typeface="Helvetica Neue Light"/>
                  </a:rPr>
                  <a:t>leave </a:t>
                </a:r>
              </a:p>
              <a:p>
                <a:pPr>
                  <a:defRPr/>
                </a:pPr>
                <a:r>
                  <a:rPr lang="en-US" sz="2200" dirty="0">
                    <a:latin typeface="Helvetica Neue Light"/>
                  </a:rPr>
                  <a:t>laisser 0.33 </a:t>
                </a:r>
              </a:p>
              <a:p>
                <a:pPr>
                  <a:defRPr/>
                </a:pPr>
                <a:r>
                  <a:rPr lang="en-US" sz="2200" dirty="0">
                    <a:latin typeface="Helvetica Neue Light"/>
                  </a:rPr>
                  <a:t>congé 0.54</a:t>
                </a:r>
              </a:p>
              <a:p>
                <a:pPr>
                  <a:defRPr/>
                </a:pPr>
                <a:r>
                  <a:rPr lang="en-US" sz="2200" dirty="0">
                    <a:latin typeface="Helvetica Neue Light"/>
                  </a:rPr>
                  <a:t>quitter 0.8</a:t>
                </a:r>
              </a:p>
              <a:p>
                <a:pPr>
                  <a:defRPr/>
                </a:pPr>
                <a:r>
                  <a:rPr lang="en-US" sz="2200" dirty="0">
                    <a:latin typeface="Helvetica Neue Light"/>
                  </a:rPr>
                  <a:t>… </a:t>
                </a:r>
                <a:endParaRPr lang="en-US" sz="2200" b="1" dirty="0">
                  <a:latin typeface="Helvetica Neue Light"/>
                </a:endParaRPr>
              </a:p>
            </p:txBody>
          </p:sp>
        </p:grpSp>
        <p:sp>
          <p:nvSpPr>
            <p:cNvPr id="49" name="TextBox 48"/>
            <p:cNvSpPr txBox="1"/>
            <p:nvPr/>
          </p:nvSpPr>
          <p:spPr>
            <a:xfrm>
              <a:off x="3838104" y="6821016"/>
              <a:ext cx="1339968" cy="612817"/>
            </a:xfrm>
            <a:prstGeom prst="rect">
              <a:avLst/>
            </a:prstGeom>
            <a:noFill/>
          </p:spPr>
          <p:txBody>
            <a:bodyPr wrap="none" rtlCol="0">
              <a:spAutoFit/>
            </a:bodyPr>
            <a:lstStyle/>
            <a:p>
              <a:r>
                <a:rPr lang="en-US" sz="2200" b="1" dirty="0" err="1">
                  <a:latin typeface="Helvetica Neue Light"/>
                </a:rPr>
                <a:t>Pr</a:t>
              </a:r>
              <a:r>
                <a:rPr lang="en-US" sz="2200" b="1" baseline="-25000" dirty="0" err="1">
                  <a:latin typeface="Helvetica Neue Light"/>
                </a:rPr>
                <a:t>interp</a:t>
              </a:r>
              <a:endParaRPr lang="en-US" sz="2200" b="1" dirty="0">
                <a:latin typeface="Helvetica Neue Light"/>
              </a:endParaRPr>
            </a:p>
          </p:txBody>
        </p:sp>
      </p:grpSp>
    </p:spTree>
    <p:extLst>
      <p:ext uri="{BB962C8B-B14F-4D97-AF65-F5344CB8AC3E}">
        <p14:creationId xmlns:p14="http://schemas.microsoft.com/office/powerpoint/2010/main" val="2683734810"/>
      </p:ext>
    </p:extLst>
  </p:cSld>
  <p:clrMapOvr>
    <a:masterClrMapping/>
  </p:clrMapOvr>
  <mc:AlternateContent xmlns:mc="http://schemas.openxmlformats.org/markup-compatibility/2006" xmlns:p14="http://schemas.microsoft.com/office/powerpoint/2010/main">
    <mc:Choice Requires="p14">
      <p:transition spd="slow" p14:dur="2000" advTm="25068"/>
    </mc:Choice>
    <mc:Fallback xmlns="">
      <p:transition xmlns:p14="http://schemas.microsoft.com/office/powerpoint/2010/main" spd="slow" advTm="2506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p:txBody>
          <a:bodyPr/>
          <a:lstStyle/>
          <a:p>
            <a:pPr eaLnBrk="1" hangingPunct="1">
              <a:defRPr/>
            </a:pPr>
            <a:r>
              <a:rPr lang="en-US" dirty="0" smtClean="0"/>
              <a:t>Combining Evidence</a:t>
            </a:r>
          </a:p>
        </p:txBody>
      </p:sp>
      <p:sp>
        <p:nvSpPr>
          <p:cNvPr id="27650" name="Rectangle 2"/>
          <p:cNvSpPr>
            <a:spLocks noGrp="1" noChangeArrowheads="1"/>
          </p:cNvSpPr>
          <p:nvPr>
            <p:ph idx="1"/>
          </p:nvPr>
        </p:nvSpPr>
        <p:spPr>
          <a:xfrm>
            <a:off x="471041" y="1505036"/>
            <a:ext cx="8340328" cy="4616648"/>
          </a:xfrm>
        </p:spPr>
        <p:txBody>
          <a:bodyPr/>
          <a:lstStyle/>
          <a:p>
            <a:pPr eaLnBrk="1" hangingPunct="1">
              <a:defRPr/>
            </a:pPr>
            <a:r>
              <a:rPr lang="en-US" sz="2000" dirty="0">
                <a:solidFill>
                  <a:srgbClr val="000000"/>
                </a:solidFill>
              </a:rPr>
              <a:t>For best results, we compute an </a:t>
            </a:r>
            <a:r>
              <a:rPr lang="en-US" sz="2000" b="1" dirty="0">
                <a:solidFill>
                  <a:srgbClr val="000000"/>
                </a:solidFill>
              </a:rPr>
              <a:t>interpolated probability distribution</a:t>
            </a:r>
            <a:r>
              <a:rPr lang="en-US" sz="2000" dirty="0">
                <a:solidFill>
                  <a:srgbClr val="000000"/>
                </a:solidFill>
              </a:rPr>
              <a:t>: </a:t>
            </a:r>
          </a:p>
        </p:txBody>
      </p:sp>
      <p:sp>
        <p:nvSpPr>
          <p:cNvPr id="2" name="Slide Number Placeholder 1"/>
          <p:cNvSpPr>
            <a:spLocks noGrp="1"/>
          </p:cNvSpPr>
          <p:nvPr>
            <p:ph type="sldNum" sz="quarter" idx="4"/>
          </p:nvPr>
        </p:nvSpPr>
        <p:spPr>
          <a:xfrm>
            <a:off x="7010400" y="6356350"/>
            <a:ext cx="2133600" cy="365125"/>
          </a:xfrm>
          <a:prstGeom prst="rect">
            <a:avLst/>
          </a:prstGeom>
        </p:spPr>
        <p:txBody>
          <a:bodyPr lIns="64286" tIns="32143" rIns="64286" bIns="32143"/>
          <a:lstStyle/>
          <a:p>
            <a:fld id="{0A358137-3D84-6645-A1B9-9548E8CF6556}" type="slidenum">
              <a:rPr lang="en-US" smtClean="0"/>
              <a:t>49</a:t>
            </a:fld>
            <a:endParaRPr lang="en-US" dirty="0"/>
          </a:p>
        </p:txBody>
      </p:sp>
      <p:grpSp>
        <p:nvGrpSpPr>
          <p:cNvPr id="27663" name="Group 27662"/>
          <p:cNvGrpSpPr/>
          <p:nvPr/>
        </p:nvGrpSpPr>
        <p:grpSpPr>
          <a:xfrm>
            <a:off x="1230380" y="1960712"/>
            <a:ext cx="6430089" cy="2240780"/>
            <a:chOff x="1749872" y="2788568"/>
            <a:chExt cx="9145016" cy="3186887"/>
          </a:xfrm>
        </p:grpSpPr>
        <p:grpSp>
          <p:nvGrpSpPr>
            <p:cNvPr id="27660" name="Group 27659"/>
            <p:cNvGrpSpPr/>
            <p:nvPr/>
          </p:nvGrpSpPr>
          <p:grpSpPr>
            <a:xfrm>
              <a:off x="1749872" y="3436640"/>
              <a:ext cx="9145016" cy="2538815"/>
              <a:chOff x="1749872" y="3220616"/>
              <a:chExt cx="9145016" cy="2538815"/>
            </a:xfrm>
          </p:grpSpPr>
          <p:sp>
            <p:nvSpPr>
              <p:cNvPr id="7" name="TextBox 6"/>
              <p:cNvSpPr txBox="1"/>
              <p:nvPr/>
            </p:nvSpPr>
            <p:spPr>
              <a:xfrm>
                <a:off x="5134248" y="3220616"/>
                <a:ext cx="2376265" cy="2538815"/>
              </a:xfrm>
              <a:prstGeom prst="rect">
                <a:avLst/>
              </a:prstGeom>
              <a:noFill/>
              <a:ln>
                <a:solidFill>
                  <a:srgbClr val="000000"/>
                </a:solidFill>
              </a:ln>
            </p:spPr>
            <p:txBody>
              <a:bodyPr wrap="square">
                <a:spAutoFit/>
              </a:bodyPr>
              <a:lstStyle/>
              <a:p>
                <a:pPr>
                  <a:defRPr/>
                </a:pPr>
                <a:r>
                  <a:rPr lang="en-US" sz="2200" b="1" dirty="0">
                    <a:latin typeface="Helvetica Neue Light"/>
                  </a:rPr>
                  <a:t>leave </a:t>
                </a:r>
              </a:p>
              <a:p>
                <a:pPr>
                  <a:defRPr/>
                </a:pPr>
                <a:r>
                  <a:rPr lang="en-US" sz="2200" dirty="0">
                    <a:latin typeface="Helvetica Neue Light"/>
                  </a:rPr>
                  <a:t>laisser 0.14 </a:t>
                </a:r>
              </a:p>
              <a:p>
                <a:pPr>
                  <a:defRPr/>
                </a:pPr>
                <a:r>
                  <a:rPr lang="en-US" sz="2200" dirty="0">
                    <a:latin typeface="Helvetica Neue Light"/>
                  </a:rPr>
                  <a:t>congé 0.70</a:t>
                </a:r>
              </a:p>
              <a:p>
                <a:pPr>
                  <a:defRPr/>
                </a:pPr>
                <a:r>
                  <a:rPr lang="en-US" sz="2200" dirty="0">
                    <a:latin typeface="Helvetica Neue Light"/>
                  </a:rPr>
                  <a:t>quitter 0.06</a:t>
                </a:r>
              </a:p>
              <a:p>
                <a:pPr>
                  <a:defRPr/>
                </a:pPr>
                <a:r>
                  <a:rPr lang="en-US" sz="2200" dirty="0">
                    <a:latin typeface="Helvetica Neue Light"/>
                  </a:rPr>
                  <a:t>… </a:t>
                </a:r>
                <a:endParaRPr lang="en-US" sz="2200" b="1" dirty="0">
                  <a:latin typeface="Helvetica Neue Light"/>
                </a:endParaRPr>
              </a:p>
            </p:txBody>
          </p:sp>
          <p:sp>
            <p:nvSpPr>
              <p:cNvPr id="10" name="TextBox 9"/>
              <p:cNvSpPr txBox="1"/>
              <p:nvPr/>
            </p:nvSpPr>
            <p:spPr>
              <a:xfrm>
                <a:off x="1749872" y="3220616"/>
                <a:ext cx="2376265" cy="2538815"/>
              </a:xfrm>
              <a:prstGeom prst="rect">
                <a:avLst/>
              </a:prstGeom>
              <a:noFill/>
              <a:ln>
                <a:solidFill>
                  <a:schemeClr val="tx1"/>
                </a:solidFill>
              </a:ln>
            </p:spPr>
            <p:txBody>
              <a:bodyPr wrap="square">
                <a:spAutoFit/>
              </a:bodyPr>
              <a:lstStyle/>
              <a:p>
                <a:pPr>
                  <a:defRPr/>
                </a:pPr>
                <a:r>
                  <a:rPr lang="en-US" sz="2200" b="1" dirty="0">
                    <a:latin typeface="Helvetica Neue Light"/>
                  </a:rPr>
                  <a:t>leave </a:t>
                </a:r>
              </a:p>
              <a:p>
                <a:pPr>
                  <a:defRPr/>
                </a:pPr>
                <a:r>
                  <a:rPr lang="en-US" sz="2200" dirty="0">
                    <a:latin typeface="Helvetica Neue Light"/>
                  </a:rPr>
                  <a:t>laisser 0.72 </a:t>
                </a:r>
              </a:p>
              <a:p>
                <a:pPr>
                  <a:defRPr/>
                </a:pPr>
                <a:r>
                  <a:rPr lang="en-US" sz="2200" dirty="0">
                    <a:latin typeface="Helvetica Neue Light"/>
                  </a:rPr>
                  <a:t>congé 0.10</a:t>
                </a:r>
              </a:p>
              <a:p>
                <a:pPr>
                  <a:defRPr/>
                </a:pPr>
                <a:r>
                  <a:rPr lang="en-US" sz="2200" dirty="0">
                    <a:latin typeface="Helvetica Neue Light"/>
                  </a:rPr>
                  <a:t>quitter 0.09</a:t>
                </a:r>
              </a:p>
              <a:p>
                <a:pPr>
                  <a:defRPr/>
                </a:pPr>
                <a:r>
                  <a:rPr lang="en-US" sz="2200" dirty="0">
                    <a:latin typeface="Helvetica Neue Light"/>
                  </a:rPr>
                  <a:t>… </a:t>
                </a:r>
                <a:endParaRPr lang="en-US" sz="2200" b="1" dirty="0">
                  <a:latin typeface="Helvetica Neue Light"/>
                </a:endParaRPr>
              </a:p>
            </p:txBody>
          </p:sp>
          <p:sp>
            <p:nvSpPr>
              <p:cNvPr id="11" name="TextBox 10"/>
              <p:cNvSpPr txBox="1"/>
              <p:nvPr/>
            </p:nvSpPr>
            <p:spPr>
              <a:xfrm>
                <a:off x="8518623" y="3220616"/>
                <a:ext cx="2376265" cy="2538815"/>
              </a:xfrm>
              <a:prstGeom prst="rect">
                <a:avLst/>
              </a:prstGeom>
              <a:noFill/>
              <a:ln>
                <a:solidFill>
                  <a:srgbClr val="000000"/>
                </a:solidFill>
              </a:ln>
            </p:spPr>
            <p:txBody>
              <a:bodyPr wrap="square">
                <a:spAutoFit/>
              </a:bodyPr>
              <a:lstStyle/>
              <a:p>
                <a:pPr>
                  <a:defRPr/>
                </a:pPr>
                <a:r>
                  <a:rPr lang="en-US" sz="2200" b="1" dirty="0">
                    <a:latin typeface="Helvetica Neue Light"/>
                  </a:rPr>
                  <a:t>leave </a:t>
                </a:r>
              </a:p>
              <a:p>
                <a:pPr>
                  <a:defRPr/>
                </a:pPr>
                <a:r>
                  <a:rPr lang="en-US" sz="2200" dirty="0">
                    <a:latin typeface="Helvetica Neue Light"/>
                  </a:rPr>
                  <a:t>laisser 0.09 </a:t>
                </a:r>
              </a:p>
              <a:p>
                <a:pPr>
                  <a:defRPr/>
                </a:pPr>
                <a:r>
                  <a:rPr lang="en-US" sz="2200" dirty="0">
                    <a:latin typeface="Helvetica Neue Light"/>
                  </a:rPr>
                  <a:t>congé 0.90</a:t>
                </a:r>
              </a:p>
              <a:p>
                <a:pPr>
                  <a:defRPr/>
                </a:pPr>
                <a:r>
                  <a:rPr lang="en-US" sz="2200" dirty="0">
                    <a:latin typeface="Helvetica Neue Light"/>
                  </a:rPr>
                  <a:t>quitter 0.11</a:t>
                </a:r>
              </a:p>
              <a:p>
                <a:pPr>
                  <a:defRPr/>
                </a:pPr>
                <a:r>
                  <a:rPr lang="en-US" sz="2200" dirty="0">
                    <a:latin typeface="Helvetica Neue Light"/>
                  </a:rPr>
                  <a:t>… </a:t>
                </a:r>
                <a:endParaRPr lang="en-US" sz="2200" b="1" dirty="0">
                  <a:latin typeface="Helvetica Neue Light"/>
                </a:endParaRPr>
              </a:p>
            </p:txBody>
          </p:sp>
        </p:grpSp>
        <p:sp>
          <p:nvSpPr>
            <p:cNvPr id="27661" name="TextBox 27660"/>
            <p:cNvSpPr txBox="1"/>
            <p:nvPr/>
          </p:nvSpPr>
          <p:spPr>
            <a:xfrm>
              <a:off x="2311934" y="2790309"/>
              <a:ext cx="1325261" cy="612817"/>
            </a:xfrm>
            <a:prstGeom prst="rect">
              <a:avLst/>
            </a:prstGeom>
            <a:noFill/>
          </p:spPr>
          <p:txBody>
            <a:bodyPr wrap="none" rtlCol="0">
              <a:spAutoFit/>
            </a:bodyPr>
            <a:lstStyle/>
            <a:p>
              <a:r>
                <a:rPr lang="en-US" sz="2200" b="1" dirty="0" err="1">
                  <a:latin typeface="Helvetica Neue Light"/>
                </a:rPr>
                <a:t>Pr</a:t>
              </a:r>
              <a:r>
                <a:rPr lang="en-US" sz="2200" b="1" baseline="-25000" dirty="0" err="1">
                  <a:latin typeface="Helvetica Neue Light"/>
                </a:rPr>
                <a:t>token</a:t>
              </a:r>
              <a:endParaRPr lang="en-US" sz="2200" b="1" dirty="0">
                <a:latin typeface="Helvetica Neue Light"/>
              </a:endParaRPr>
            </a:p>
          </p:txBody>
        </p:sp>
        <p:sp>
          <p:nvSpPr>
            <p:cNvPr id="47" name="TextBox 46"/>
            <p:cNvSpPr txBox="1"/>
            <p:nvPr/>
          </p:nvSpPr>
          <p:spPr>
            <a:xfrm>
              <a:off x="5562386" y="2788568"/>
              <a:ext cx="1356952" cy="612817"/>
            </a:xfrm>
            <a:prstGeom prst="rect">
              <a:avLst/>
            </a:prstGeom>
            <a:noFill/>
          </p:spPr>
          <p:txBody>
            <a:bodyPr wrap="none" rtlCol="0">
              <a:spAutoFit/>
            </a:bodyPr>
            <a:lstStyle/>
            <a:p>
              <a:r>
                <a:rPr lang="en-US" sz="2200" b="1" dirty="0" err="1" smtClean="0">
                  <a:latin typeface="Helvetica Neue Light"/>
                </a:rPr>
                <a:t>Pr</a:t>
              </a:r>
              <a:r>
                <a:rPr lang="en-US" sz="2200" b="1" baseline="-25000" dirty="0" err="1" smtClean="0">
                  <a:latin typeface="Helvetica Neue Light"/>
                </a:rPr>
                <a:t>SCFG</a:t>
              </a:r>
              <a:endParaRPr lang="en-US" sz="2200" b="1" dirty="0">
                <a:latin typeface="Helvetica Neue Light"/>
              </a:endParaRPr>
            </a:p>
          </p:txBody>
        </p:sp>
        <p:sp>
          <p:nvSpPr>
            <p:cNvPr id="48" name="TextBox 47"/>
            <p:cNvSpPr txBox="1"/>
            <p:nvPr/>
          </p:nvSpPr>
          <p:spPr>
            <a:xfrm>
              <a:off x="9043472" y="2788568"/>
              <a:ext cx="1302237" cy="612817"/>
            </a:xfrm>
            <a:prstGeom prst="rect">
              <a:avLst/>
            </a:prstGeom>
            <a:noFill/>
          </p:spPr>
          <p:txBody>
            <a:bodyPr wrap="none" rtlCol="0">
              <a:spAutoFit/>
            </a:bodyPr>
            <a:lstStyle/>
            <a:p>
              <a:r>
                <a:rPr lang="en-US" sz="2200" b="1" dirty="0" err="1">
                  <a:latin typeface="Helvetica Neue Light"/>
                </a:rPr>
                <a:t>Pr</a:t>
              </a:r>
              <a:r>
                <a:rPr lang="en-US" sz="2200" b="1" baseline="-25000" dirty="0" err="1">
                  <a:latin typeface="Helvetica Neue Light"/>
                </a:rPr>
                <a:t>nbest</a:t>
              </a:r>
              <a:endParaRPr lang="en-US" sz="2200" b="1" dirty="0">
                <a:latin typeface="Helvetica Neue Light"/>
              </a:endParaRPr>
            </a:p>
          </p:txBody>
        </p:sp>
      </p:grpSp>
      <p:grpSp>
        <p:nvGrpSpPr>
          <p:cNvPr id="27662" name="Group 27661"/>
          <p:cNvGrpSpPr/>
          <p:nvPr/>
        </p:nvGrpSpPr>
        <p:grpSpPr>
          <a:xfrm>
            <a:off x="1136752" y="4201492"/>
            <a:ext cx="6451798" cy="2379642"/>
            <a:chOff x="1616712" y="5975451"/>
            <a:chExt cx="9175891" cy="3384379"/>
          </a:xfrm>
        </p:grpSpPr>
        <p:grpSp>
          <p:nvGrpSpPr>
            <p:cNvPr id="27659" name="Group 27658"/>
            <p:cNvGrpSpPr/>
            <p:nvPr/>
          </p:nvGrpSpPr>
          <p:grpSpPr>
            <a:xfrm>
              <a:off x="1616712" y="5975451"/>
              <a:ext cx="9175891" cy="3384379"/>
              <a:chOff x="1616712" y="5975451"/>
              <a:chExt cx="9175891" cy="3384379"/>
            </a:xfrm>
          </p:grpSpPr>
          <p:cxnSp>
            <p:nvCxnSpPr>
              <p:cNvPr id="4" name="Elbow Connector 3"/>
              <p:cNvCxnSpPr>
                <a:stCxn id="10" idx="2"/>
                <a:endCxn id="39" idx="1"/>
              </p:cNvCxnSpPr>
              <p:nvPr/>
            </p:nvCxnSpPr>
            <p:spPr bwMode="auto">
              <a:xfrm rot="16200000" flipH="1">
                <a:off x="2978643" y="5934814"/>
                <a:ext cx="2114968" cy="2196244"/>
              </a:xfrm>
              <a:prstGeom prst="bentConnector2">
                <a:avLst/>
              </a:prstGeom>
              <a:solidFill>
                <a:srgbClr val="BFBFBF"/>
              </a:solidFill>
              <a:ln w="5715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Elbow Connector 14"/>
              <p:cNvCxnSpPr>
                <a:stCxn id="11" idx="2"/>
                <a:endCxn id="39" idx="3"/>
              </p:cNvCxnSpPr>
              <p:nvPr/>
            </p:nvCxnSpPr>
            <p:spPr bwMode="auto">
              <a:xfrm rot="5400000">
                <a:off x="7551151" y="5934813"/>
                <a:ext cx="2114968" cy="2196244"/>
              </a:xfrm>
              <a:prstGeom prst="bentConnector2">
                <a:avLst/>
              </a:prstGeom>
              <a:solidFill>
                <a:srgbClr val="BFBFBF"/>
              </a:solidFill>
              <a:ln w="5715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6" name="TextBox 15"/>
              <p:cNvSpPr txBox="1"/>
              <p:nvPr/>
            </p:nvSpPr>
            <p:spPr>
              <a:xfrm>
                <a:off x="1616712" y="6460977"/>
                <a:ext cx="1479151" cy="678477"/>
              </a:xfrm>
              <a:prstGeom prst="rect">
                <a:avLst/>
              </a:prstGeom>
              <a:noFill/>
            </p:spPr>
            <p:txBody>
              <a:bodyPr wrap="none" rtlCol="0">
                <a:spAutoFit/>
              </a:bodyPr>
              <a:lstStyle/>
              <a:p>
                <a:r>
                  <a:rPr lang="en-US" sz="2500" dirty="0">
                    <a:latin typeface="Helvetica Neue Light"/>
                  </a:rPr>
                  <a:t>100%</a:t>
                </a:r>
                <a:endParaRPr lang="en-US" dirty="0">
                  <a:latin typeface="Helvetica Neue Light"/>
                </a:endParaRPr>
              </a:p>
            </p:txBody>
          </p:sp>
          <p:sp>
            <p:nvSpPr>
              <p:cNvPr id="19" name="TextBox 18"/>
              <p:cNvSpPr txBox="1"/>
              <p:nvPr/>
            </p:nvSpPr>
            <p:spPr>
              <a:xfrm>
                <a:off x="6602409" y="6030669"/>
                <a:ext cx="921502" cy="678477"/>
              </a:xfrm>
              <a:prstGeom prst="rect">
                <a:avLst/>
              </a:prstGeom>
              <a:noFill/>
            </p:spPr>
            <p:txBody>
              <a:bodyPr wrap="none" rtlCol="0">
                <a:spAutoFit/>
              </a:bodyPr>
              <a:lstStyle/>
              <a:p>
                <a:r>
                  <a:rPr lang="en-US" sz="2500" dirty="0">
                    <a:latin typeface="Helvetica Neue Light"/>
                  </a:rPr>
                  <a:t>0%</a:t>
                </a:r>
              </a:p>
            </p:txBody>
          </p:sp>
          <p:sp>
            <p:nvSpPr>
              <p:cNvPr id="20" name="TextBox 19"/>
              <p:cNvSpPr txBox="1"/>
              <p:nvPr/>
            </p:nvSpPr>
            <p:spPr>
              <a:xfrm>
                <a:off x="9871101" y="6460977"/>
                <a:ext cx="921502" cy="678477"/>
              </a:xfrm>
              <a:prstGeom prst="rect">
                <a:avLst/>
              </a:prstGeom>
              <a:noFill/>
            </p:spPr>
            <p:txBody>
              <a:bodyPr wrap="none" rtlCol="0">
                <a:spAutoFit/>
              </a:bodyPr>
              <a:lstStyle/>
              <a:p>
                <a:r>
                  <a:rPr lang="en-US" sz="2500" dirty="0">
                    <a:latin typeface="Helvetica Neue Light"/>
                  </a:rPr>
                  <a:t>0%</a:t>
                </a:r>
              </a:p>
            </p:txBody>
          </p:sp>
          <p:sp>
            <p:nvSpPr>
              <p:cNvPr id="39" name="TextBox 38"/>
              <p:cNvSpPr txBox="1"/>
              <p:nvPr/>
            </p:nvSpPr>
            <p:spPr>
              <a:xfrm>
                <a:off x="5134249" y="6821015"/>
                <a:ext cx="2376263" cy="2538815"/>
              </a:xfrm>
              <a:prstGeom prst="rect">
                <a:avLst/>
              </a:prstGeom>
              <a:noFill/>
              <a:ln>
                <a:solidFill>
                  <a:srgbClr val="000000"/>
                </a:solidFill>
              </a:ln>
            </p:spPr>
            <p:txBody>
              <a:bodyPr wrap="square">
                <a:spAutoFit/>
              </a:bodyPr>
              <a:lstStyle/>
              <a:p>
                <a:pPr>
                  <a:defRPr/>
                </a:pPr>
                <a:r>
                  <a:rPr lang="en-US" sz="2200" b="1" dirty="0">
                    <a:latin typeface="Helvetica Neue Light"/>
                  </a:rPr>
                  <a:t>leave </a:t>
                </a:r>
              </a:p>
              <a:p>
                <a:pPr>
                  <a:defRPr/>
                </a:pPr>
                <a:r>
                  <a:rPr lang="en-US" sz="2200" dirty="0">
                    <a:latin typeface="Helvetica Neue Light"/>
                  </a:rPr>
                  <a:t>laisser 0.72 </a:t>
                </a:r>
              </a:p>
              <a:p>
                <a:pPr>
                  <a:defRPr/>
                </a:pPr>
                <a:r>
                  <a:rPr lang="en-US" sz="2200" dirty="0">
                    <a:latin typeface="Helvetica Neue Light"/>
                  </a:rPr>
                  <a:t>congé 0.10</a:t>
                </a:r>
              </a:p>
              <a:p>
                <a:pPr>
                  <a:defRPr/>
                </a:pPr>
                <a:r>
                  <a:rPr lang="en-US" sz="2200" dirty="0" smtClean="0">
                    <a:latin typeface="Helvetica Neue Light"/>
                  </a:rPr>
                  <a:t>quitter 0.09</a:t>
                </a:r>
              </a:p>
              <a:p>
                <a:pPr>
                  <a:defRPr/>
                </a:pPr>
                <a:r>
                  <a:rPr lang="en-US" sz="2200" dirty="0" smtClean="0">
                    <a:latin typeface="Helvetica Neue Light"/>
                  </a:rPr>
                  <a:t>… </a:t>
                </a:r>
                <a:endParaRPr lang="en-US" sz="2200" b="1" dirty="0">
                  <a:latin typeface="Helvetica Neue Light"/>
                </a:endParaRPr>
              </a:p>
            </p:txBody>
          </p:sp>
        </p:grpSp>
        <p:sp>
          <p:nvSpPr>
            <p:cNvPr id="49" name="TextBox 48"/>
            <p:cNvSpPr txBox="1"/>
            <p:nvPr/>
          </p:nvSpPr>
          <p:spPr>
            <a:xfrm>
              <a:off x="3838104" y="6821016"/>
              <a:ext cx="1339968" cy="612817"/>
            </a:xfrm>
            <a:prstGeom prst="rect">
              <a:avLst/>
            </a:prstGeom>
            <a:noFill/>
          </p:spPr>
          <p:txBody>
            <a:bodyPr wrap="none" rtlCol="0">
              <a:spAutoFit/>
            </a:bodyPr>
            <a:lstStyle/>
            <a:p>
              <a:r>
                <a:rPr lang="en-US" sz="2200" b="1" dirty="0" err="1">
                  <a:latin typeface="Helvetica Neue Light"/>
                </a:rPr>
                <a:t>Pr</a:t>
              </a:r>
              <a:r>
                <a:rPr lang="en-US" sz="2200" b="1" baseline="-25000" dirty="0" err="1">
                  <a:latin typeface="Helvetica Neue Light"/>
                </a:rPr>
                <a:t>interp</a:t>
              </a:r>
              <a:endParaRPr lang="en-US" sz="2200" b="1" dirty="0">
                <a:latin typeface="Helvetica Neue Light"/>
              </a:endParaRPr>
            </a:p>
          </p:txBody>
        </p:sp>
      </p:grpSp>
      <p:cxnSp>
        <p:nvCxnSpPr>
          <p:cNvPr id="41" name="Elbow Connector 40"/>
          <p:cNvCxnSpPr/>
          <p:nvPr/>
        </p:nvCxnSpPr>
        <p:spPr bwMode="auto">
          <a:xfrm rot="5400000">
            <a:off x="4148156" y="4498759"/>
            <a:ext cx="594536" cy="2"/>
          </a:xfrm>
          <a:prstGeom prst="bentConnector3">
            <a:avLst/>
          </a:prstGeom>
          <a:solidFill>
            <a:srgbClr val="BFBFBF"/>
          </a:solidFill>
          <a:ln w="5715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888260116"/>
      </p:ext>
    </p:extLst>
  </p:cSld>
  <p:clrMapOvr>
    <a:masterClrMapping/>
  </p:clrMapOvr>
  <mc:AlternateContent xmlns:mc="http://schemas.openxmlformats.org/markup-compatibility/2006" xmlns:p14="http://schemas.microsoft.com/office/powerpoint/2010/main">
    <mc:Choice Requires="p14">
      <p:transition spd="slow" p14:dur="2000" advTm="25068"/>
    </mc:Choice>
    <mc:Fallback xmlns="">
      <p:transition xmlns:p14="http://schemas.microsoft.com/office/powerpoint/2010/main" spd="slow" advTm="25068"/>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197600" y="1489787"/>
            <a:ext cx="1371600" cy="4917373"/>
          </a:xfrm>
          <a:prstGeom prst="rect">
            <a:avLst/>
          </a:prstGeom>
          <a:solidFill>
            <a:srgbClr val="FFFFFF"/>
          </a:solidFill>
          <a:ln>
            <a:noFill/>
          </a:ln>
          <a:effectLst/>
        </p:spPr>
        <p:style>
          <a:lnRef idx="2">
            <a:schemeClr val="dk1"/>
          </a:lnRef>
          <a:fillRef idx="1">
            <a:schemeClr val="lt1"/>
          </a:fillRef>
          <a:effectRef idx="0">
            <a:schemeClr val="dk1"/>
          </a:effectRef>
          <a:fontRef idx="minor">
            <a:schemeClr val="dk1"/>
          </a:fontRef>
        </p:style>
        <p:txBody>
          <a:bodyPr lIns="91432" tIns="45716" rIns="91432" bIns="45716" rtlCol="0" anchor="ctr"/>
          <a:lstStyle/>
          <a:p>
            <a:pPr algn="ctr"/>
            <a:endParaRPr lang="en-US" sz="1100" dirty="0">
              <a:solidFill>
                <a:srgbClr val="000000"/>
              </a:solidFill>
              <a:latin typeface="Helvetica Neue Light"/>
            </a:endParaRPr>
          </a:p>
        </p:txBody>
      </p:sp>
      <p:sp>
        <p:nvSpPr>
          <p:cNvPr id="31" name="Snip Single Corner Rectangle 30"/>
          <p:cNvSpPr/>
          <p:nvPr/>
        </p:nvSpPr>
        <p:spPr>
          <a:xfrm>
            <a:off x="4934130" y="1599685"/>
            <a:ext cx="3673794" cy="5059365"/>
          </a:xfrm>
          <a:prstGeom prst="snip1Rect">
            <a:avLst/>
          </a:prstGeom>
          <a:effectLst/>
        </p:spPr>
        <p:style>
          <a:lnRef idx="2">
            <a:schemeClr val="dk1"/>
          </a:lnRef>
          <a:fillRef idx="1">
            <a:schemeClr val="lt1"/>
          </a:fillRef>
          <a:effectRef idx="0">
            <a:schemeClr val="dk1"/>
          </a:effectRef>
          <a:fontRef idx="minor">
            <a:schemeClr val="dk1"/>
          </a:fontRef>
        </p:style>
        <p:txBody>
          <a:bodyPr lIns="91432" tIns="45716" rIns="91432" bIns="45716" rtlCol="0" anchor="ctr"/>
          <a:lstStyle/>
          <a:p>
            <a:endParaRPr lang="en-US" sz="1100" dirty="0">
              <a:solidFill>
                <a:srgbClr val="000000"/>
              </a:solidFill>
              <a:latin typeface="Helvetica Neue Light"/>
            </a:endParaRPr>
          </a:p>
        </p:txBody>
      </p:sp>
      <p:sp>
        <p:nvSpPr>
          <p:cNvPr id="2" name="Title 1"/>
          <p:cNvSpPr>
            <a:spLocks noGrp="1"/>
          </p:cNvSpPr>
          <p:nvPr>
            <p:ph type="title"/>
          </p:nvPr>
        </p:nvSpPr>
        <p:spPr/>
        <p:txBody>
          <a:bodyPr>
            <a:normAutofit/>
          </a:bodyPr>
          <a:lstStyle/>
          <a:p>
            <a:r>
              <a:rPr lang="en-US" i="1" dirty="0"/>
              <a:t>Cross-Language</a:t>
            </a:r>
            <a:r>
              <a:rPr lang="en-US" dirty="0"/>
              <a:t> Information Retrieval</a:t>
            </a:r>
            <a:endParaRPr lang="en-US" sz="4000" dirty="0"/>
          </a:p>
        </p:txBody>
      </p:sp>
      <p:sp>
        <p:nvSpPr>
          <p:cNvPr id="3" name="Slide Number Placeholder 2"/>
          <p:cNvSpPr>
            <a:spLocks noGrp="1"/>
          </p:cNvSpPr>
          <p:nvPr>
            <p:ph type="sldNum" sz="quarter" idx="4"/>
          </p:nvPr>
        </p:nvSpPr>
        <p:spPr>
          <a:xfrm>
            <a:off x="7010400" y="6496050"/>
            <a:ext cx="2133600" cy="365125"/>
          </a:xfrm>
          <a:prstGeom prst="rect">
            <a:avLst/>
          </a:prstGeom>
        </p:spPr>
        <p:txBody>
          <a:bodyPr/>
          <a:lstStyle/>
          <a:p>
            <a:fld id="{F3D397F9-2499-E244-8D41-F28B228DBCAE}" type="slidenum">
              <a:rPr lang="en-US" smtClean="0"/>
              <a:pPr/>
              <a:t>5</a:t>
            </a:fld>
            <a:endParaRPr lang="en-US" dirty="0"/>
          </a:p>
        </p:txBody>
      </p:sp>
      <p:cxnSp>
        <p:nvCxnSpPr>
          <p:cNvPr id="10" name="Straight Arrow Connector 9"/>
          <p:cNvCxnSpPr/>
          <p:nvPr/>
        </p:nvCxnSpPr>
        <p:spPr>
          <a:xfrm>
            <a:off x="4076700" y="3170064"/>
            <a:ext cx="756344"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Vertical Scroll 31"/>
          <p:cNvSpPr/>
          <p:nvPr/>
        </p:nvSpPr>
        <p:spPr>
          <a:xfrm>
            <a:off x="275397" y="1627498"/>
            <a:ext cx="4193236" cy="4989201"/>
          </a:xfrm>
          <a:prstGeom prst="verticalScroll">
            <a:avLst/>
          </a:prstGeom>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r>
              <a:rPr lang="de-DE" sz="1200" dirty="0"/>
              <a:t>Information </a:t>
            </a:r>
            <a:r>
              <a:rPr lang="de-DE" sz="1200" dirty="0" err="1"/>
              <a:t>Retrieval</a:t>
            </a:r>
            <a:r>
              <a:rPr lang="de-DE" sz="1200" dirty="0"/>
              <a:t> (</a:t>
            </a:r>
            <a:r>
              <a:rPr lang="de-DE" sz="1200" dirty="0" smtClean="0"/>
              <a:t>IR</a:t>
            </a:r>
            <a:r>
              <a:rPr lang="de-DE" sz="1200" dirty="0"/>
              <a:t>) bzw. Informationsrückgewinnung, gelegentlich ungenau Informationsbeschaffung, ist ein Fachgebiet, das sich mit computergestütztem Suchen nach komplexen Inhalten (also z. B. keine Einzelwörter) beschäftigt und in die Bereiche Informationswissenschaft, Informatik und Computerlinguistik fällt. Wie aus der Wortbedeutung von </a:t>
            </a:r>
            <a:r>
              <a:rPr lang="de-DE" sz="1200" dirty="0" err="1"/>
              <a:t>retrieval</a:t>
            </a:r>
            <a:r>
              <a:rPr lang="de-DE" sz="1200" dirty="0"/>
              <a:t> (deutsch Abruf, Wiederherstellung) hervorgeht, sind komplexe Texte oder Bilddaten, die in großen Datenbanken gespeichert werden, für Außenstehende zunächst nicht zugänglich oder abrufbar. Beim Information </a:t>
            </a:r>
            <a:r>
              <a:rPr lang="de-DE" sz="1200" dirty="0" err="1"/>
              <a:t>Retrieval</a:t>
            </a:r>
            <a:r>
              <a:rPr lang="de-DE" sz="1200" dirty="0"/>
              <a:t> geht es darum bestehende Informationen aufzufinden, nicht neue Strukturen zu entdecken (wie beim </a:t>
            </a:r>
            <a:r>
              <a:rPr lang="de-DE" sz="1200" dirty="0" err="1"/>
              <a:t>Knowledge</a:t>
            </a:r>
            <a:r>
              <a:rPr lang="de-DE" sz="1200" dirty="0"/>
              <a:t> Discovery in Databases, zu dem das Data Mining und Text Mining gehören)</a:t>
            </a:r>
            <a:r>
              <a:rPr lang="de-DE" sz="1200" dirty="0" smtClean="0"/>
              <a:t>.</a:t>
            </a:r>
            <a:endParaRPr lang="de-DE" sz="1200" dirty="0"/>
          </a:p>
        </p:txBody>
      </p:sp>
      <p:sp>
        <p:nvSpPr>
          <p:cNvPr id="4" name="Rectangle 3"/>
          <p:cNvSpPr/>
          <p:nvPr/>
        </p:nvSpPr>
        <p:spPr>
          <a:xfrm>
            <a:off x="6070600" y="2686888"/>
            <a:ext cx="2590800" cy="1600430"/>
          </a:xfrm>
          <a:prstGeom prst="rect">
            <a:avLst/>
          </a:prstGeom>
        </p:spPr>
        <p:txBody>
          <a:bodyPr wrap="square" lIns="91432" tIns="45716" rIns="91432" bIns="45716">
            <a:spAutoFit/>
          </a:bodyPr>
          <a:lstStyle/>
          <a:p>
            <a:endParaRPr lang="en-US" sz="1400" b="1" dirty="0">
              <a:latin typeface="Helvetica Neue Light"/>
              <a:cs typeface="Helvetica Neue Light"/>
            </a:endParaRPr>
          </a:p>
          <a:p>
            <a:endParaRPr lang="en-US" sz="1400" b="1" dirty="0">
              <a:latin typeface="Helvetica Neue Light"/>
              <a:cs typeface="Helvetica Neue Light"/>
            </a:endParaRPr>
          </a:p>
          <a:p>
            <a:endParaRPr lang="en-US" sz="1400" b="1" dirty="0">
              <a:latin typeface="Helvetica Neue Light"/>
              <a:cs typeface="Helvetica Neue Light"/>
            </a:endParaRPr>
          </a:p>
          <a:p>
            <a:endParaRPr lang="en-US" sz="1400" b="1" dirty="0">
              <a:latin typeface="Helvetica Neue Light"/>
              <a:cs typeface="Helvetica Neue Light"/>
            </a:endParaRPr>
          </a:p>
          <a:p>
            <a:endParaRPr lang="en-US" sz="1400" b="1" dirty="0">
              <a:latin typeface="Helvetica Neue Light"/>
              <a:cs typeface="Helvetica Neue Light"/>
            </a:endParaRPr>
          </a:p>
          <a:p>
            <a:endParaRPr lang="en-US" sz="1400" b="1" dirty="0">
              <a:latin typeface="Helvetica Neue Light"/>
              <a:cs typeface="Helvetica Neue Light"/>
            </a:endParaRPr>
          </a:p>
          <a:p>
            <a:endParaRPr lang="en-US" sz="1400" b="1" dirty="0">
              <a:latin typeface="Helvetica Neue Light"/>
              <a:cs typeface="Helvetica Neue Light"/>
            </a:endParaRPr>
          </a:p>
        </p:txBody>
      </p:sp>
      <p:pic>
        <p:nvPicPr>
          <p:cNvPr id="9" name="Picture 8"/>
          <p:cNvPicPr>
            <a:picLocks noChangeAspect="1"/>
          </p:cNvPicPr>
          <p:nvPr/>
        </p:nvPicPr>
        <p:blipFill>
          <a:blip r:embed="rId4"/>
          <a:stretch>
            <a:fillRect/>
          </a:stretch>
        </p:blipFill>
        <p:spPr>
          <a:xfrm>
            <a:off x="4959702" y="1654041"/>
            <a:ext cx="2495198" cy="4892818"/>
          </a:xfrm>
          <a:prstGeom prst="rect">
            <a:avLst/>
          </a:prstGeom>
        </p:spPr>
      </p:pic>
      <p:sp>
        <p:nvSpPr>
          <p:cNvPr id="22" name="Rectangle 21"/>
          <p:cNvSpPr/>
          <p:nvPr/>
        </p:nvSpPr>
        <p:spPr>
          <a:xfrm>
            <a:off x="6159534" y="1970998"/>
            <a:ext cx="550414" cy="4575861"/>
          </a:xfrm>
          <a:prstGeom prst="rect">
            <a:avLst/>
          </a:prstGeom>
          <a:ln>
            <a:noFill/>
          </a:ln>
          <a:effectLst/>
        </p:spPr>
        <p:style>
          <a:lnRef idx="2">
            <a:schemeClr val="dk1"/>
          </a:lnRef>
          <a:fillRef idx="1">
            <a:schemeClr val="lt1"/>
          </a:fillRef>
          <a:effectRef idx="0">
            <a:schemeClr val="dk1"/>
          </a:effectRef>
          <a:fontRef idx="minor">
            <a:schemeClr val="dk1"/>
          </a:fontRef>
        </p:style>
        <p:txBody>
          <a:bodyPr lIns="91432" tIns="45716" rIns="91432" bIns="45716" rtlCol="0" anchor="ctr"/>
          <a:lstStyle/>
          <a:p>
            <a:pPr algn="ctr"/>
            <a:endParaRPr lang="en-US" sz="1100" dirty="0">
              <a:solidFill>
                <a:srgbClr val="000000"/>
              </a:solidFill>
              <a:latin typeface="Helvetica Neue Light"/>
            </a:endParaRPr>
          </a:p>
        </p:txBody>
      </p:sp>
      <p:sp>
        <p:nvSpPr>
          <p:cNvPr id="21" name="TextBox 20"/>
          <p:cNvSpPr txBox="1"/>
          <p:nvPr/>
        </p:nvSpPr>
        <p:spPr>
          <a:xfrm>
            <a:off x="6117540" y="1911337"/>
            <a:ext cx="748923" cy="3600985"/>
          </a:xfrm>
          <a:prstGeom prst="rect">
            <a:avLst/>
          </a:prstGeom>
          <a:noFill/>
        </p:spPr>
        <p:txBody>
          <a:bodyPr wrap="none" rtlCol="0">
            <a:spAutoFit/>
          </a:bodyPr>
          <a:lstStyle/>
          <a:p>
            <a:r>
              <a:rPr lang="en-US" sz="1200" dirty="0" smtClean="0"/>
              <a:t>89,933</a:t>
            </a:r>
          </a:p>
          <a:p>
            <a:r>
              <a:rPr lang="en-US" sz="1200" dirty="0" smtClean="0"/>
              <a:t>2,345</a:t>
            </a:r>
          </a:p>
          <a:p>
            <a:r>
              <a:rPr lang="en-US" sz="1200" dirty="0" smtClean="0"/>
              <a:t>221,932</a:t>
            </a:r>
          </a:p>
          <a:p>
            <a:r>
              <a:rPr lang="en-US" sz="1200" dirty="0" smtClean="0"/>
              <a:t>106,134</a:t>
            </a:r>
          </a:p>
          <a:p>
            <a:r>
              <a:rPr lang="en-US" sz="1200" dirty="0" smtClean="0"/>
              <a:t>92,541</a:t>
            </a:r>
          </a:p>
          <a:p>
            <a:r>
              <a:rPr lang="en-US" sz="1200" dirty="0" smtClean="0"/>
              <a:t>4,073</a:t>
            </a:r>
          </a:p>
          <a:p>
            <a:r>
              <a:rPr lang="en-US" sz="1200" dirty="0" smtClean="0"/>
              <a:t>-</a:t>
            </a:r>
          </a:p>
          <a:p>
            <a:r>
              <a:rPr lang="en-US" sz="1200" dirty="0"/>
              <a:t>-</a:t>
            </a:r>
            <a:endParaRPr lang="en-US" sz="1200" dirty="0" smtClean="0"/>
          </a:p>
          <a:p>
            <a:r>
              <a:rPr lang="en-US" sz="1200" dirty="0" smtClean="0"/>
              <a:t>162,671</a:t>
            </a:r>
            <a:endParaRPr lang="en-US" sz="1200" dirty="0"/>
          </a:p>
          <a:p>
            <a:r>
              <a:rPr lang="en-US" sz="1200" dirty="0" smtClean="0"/>
              <a:t>78,346</a:t>
            </a:r>
            <a:endParaRPr lang="en-US" sz="1200" dirty="0"/>
          </a:p>
          <a:p>
            <a:r>
              <a:rPr lang="en-US" sz="1200" dirty="0" smtClean="0"/>
              <a:t>241,580</a:t>
            </a:r>
            <a:endParaRPr lang="en-US" sz="1200" dirty="0"/>
          </a:p>
          <a:p>
            <a:r>
              <a:rPr lang="en-US" sz="1200" dirty="0" smtClean="0"/>
              <a:t>19,318</a:t>
            </a:r>
            <a:endParaRPr lang="en-US" sz="1200" dirty="0"/>
          </a:p>
          <a:p>
            <a:r>
              <a:rPr lang="en-US" sz="1200" dirty="0" smtClean="0"/>
              <a:t>5,802</a:t>
            </a:r>
            <a:endParaRPr lang="en-US" sz="1200" dirty="0"/>
          </a:p>
          <a:p>
            <a:r>
              <a:rPr lang="en-US" sz="1200" dirty="0" smtClean="0"/>
              <a:t>327,094</a:t>
            </a:r>
            <a:endParaRPr lang="en-US" sz="1200" dirty="0"/>
          </a:p>
          <a:p>
            <a:r>
              <a:rPr lang="en-US" sz="1200" dirty="0" smtClean="0"/>
              <a:t>104,822</a:t>
            </a:r>
            <a:endParaRPr lang="en-US" sz="1200" dirty="0"/>
          </a:p>
          <a:p>
            <a:r>
              <a:rPr lang="en-US" sz="1200" dirty="0" smtClean="0"/>
              <a:t>23,890</a:t>
            </a:r>
            <a:endParaRPr lang="en-US" sz="1200" dirty="0"/>
          </a:p>
          <a:p>
            <a:r>
              <a:rPr lang="en-US" sz="1200" dirty="0" smtClean="0"/>
              <a:t>95,936</a:t>
            </a:r>
            <a:endParaRPr lang="en-US" sz="1200" dirty="0"/>
          </a:p>
          <a:p>
            <a:r>
              <a:rPr lang="en-US" sz="1200" dirty="0" smtClean="0"/>
              <a:t>187,349</a:t>
            </a:r>
            <a:endParaRPr lang="en-US" sz="1200" dirty="0"/>
          </a:p>
          <a:p>
            <a:r>
              <a:rPr lang="en-US" sz="1200" dirty="0" smtClean="0"/>
              <a:t>9,394</a:t>
            </a:r>
            <a:endParaRPr lang="en-US" sz="1200" dirty="0"/>
          </a:p>
        </p:txBody>
      </p:sp>
      <p:sp>
        <p:nvSpPr>
          <p:cNvPr id="18" name="Rectangle 17"/>
          <p:cNvSpPr/>
          <p:nvPr/>
        </p:nvSpPr>
        <p:spPr>
          <a:xfrm>
            <a:off x="5854375" y="1921959"/>
            <a:ext cx="146442" cy="4624899"/>
          </a:xfrm>
          <a:prstGeom prst="rect">
            <a:avLst/>
          </a:prstGeom>
          <a:ln>
            <a:noFill/>
          </a:ln>
          <a:effectLst/>
        </p:spPr>
        <p:style>
          <a:lnRef idx="2">
            <a:schemeClr val="dk1"/>
          </a:lnRef>
          <a:fillRef idx="1">
            <a:schemeClr val="lt1"/>
          </a:fillRef>
          <a:effectRef idx="0">
            <a:schemeClr val="dk1"/>
          </a:effectRef>
          <a:fontRef idx="minor">
            <a:schemeClr val="dk1"/>
          </a:fontRef>
        </p:style>
        <p:txBody>
          <a:bodyPr lIns="91432" tIns="45716" rIns="91432" bIns="45716" rtlCol="0" anchor="ctr"/>
          <a:lstStyle/>
          <a:p>
            <a:pPr algn="ctr"/>
            <a:endParaRPr lang="en-US" sz="1100" dirty="0">
              <a:solidFill>
                <a:srgbClr val="000000"/>
              </a:solidFill>
              <a:latin typeface="Helvetica Neue Light"/>
            </a:endParaRPr>
          </a:p>
        </p:txBody>
      </p:sp>
      <p:sp>
        <p:nvSpPr>
          <p:cNvPr id="8" name="TextBox 7"/>
          <p:cNvSpPr txBox="1"/>
          <p:nvPr/>
        </p:nvSpPr>
        <p:spPr>
          <a:xfrm>
            <a:off x="5756860" y="1913438"/>
            <a:ext cx="402674" cy="3600985"/>
          </a:xfrm>
          <a:prstGeom prst="rect">
            <a:avLst/>
          </a:prstGeom>
          <a:noFill/>
        </p:spPr>
        <p:txBody>
          <a:bodyPr wrap="none" rtlCol="0">
            <a:spAutoFit/>
          </a:bodyPr>
          <a:lstStyle/>
          <a:p>
            <a:r>
              <a:rPr lang="en-US" sz="1200" dirty="0" smtClean="0"/>
              <a:t>3.4</a:t>
            </a:r>
          </a:p>
          <a:p>
            <a:r>
              <a:rPr lang="en-US" sz="1200" dirty="0" smtClean="0"/>
              <a:t>2.9</a:t>
            </a:r>
          </a:p>
          <a:p>
            <a:r>
              <a:rPr lang="en-US" sz="1200" dirty="0" smtClean="0"/>
              <a:t>2.7</a:t>
            </a:r>
          </a:p>
          <a:p>
            <a:r>
              <a:rPr lang="en-US" sz="1200" dirty="0" smtClean="0"/>
              <a:t>2.5</a:t>
            </a:r>
          </a:p>
          <a:p>
            <a:r>
              <a:rPr lang="en-US" sz="1200" dirty="0" smtClean="0"/>
              <a:t>2.4</a:t>
            </a:r>
          </a:p>
          <a:p>
            <a:r>
              <a:rPr lang="en-US" sz="1200" dirty="0" smtClean="0"/>
              <a:t>2.1</a:t>
            </a:r>
          </a:p>
          <a:p>
            <a:r>
              <a:rPr lang="en-US" sz="1200" dirty="0" smtClean="0"/>
              <a:t>2</a:t>
            </a:r>
          </a:p>
          <a:p>
            <a:r>
              <a:rPr lang="en-US" sz="1200" dirty="0" smtClean="0"/>
              <a:t>1.8</a:t>
            </a:r>
          </a:p>
          <a:p>
            <a:r>
              <a:rPr lang="en-US" sz="1200" dirty="0"/>
              <a:t>1.8</a:t>
            </a:r>
          </a:p>
          <a:p>
            <a:r>
              <a:rPr lang="en-US" sz="1200" dirty="0" smtClean="0"/>
              <a:t>1.7</a:t>
            </a:r>
            <a:endParaRPr lang="en-US" sz="1200" dirty="0"/>
          </a:p>
          <a:p>
            <a:r>
              <a:rPr lang="en-US" sz="1200" dirty="0" smtClean="0"/>
              <a:t>1.7</a:t>
            </a:r>
            <a:endParaRPr lang="en-US" sz="1200" dirty="0"/>
          </a:p>
          <a:p>
            <a:r>
              <a:rPr lang="en-US" sz="1200" dirty="0" smtClean="0"/>
              <a:t>1.5</a:t>
            </a:r>
            <a:endParaRPr lang="en-US" sz="1200" dirty="0"/>
          </a:p>
          <a:p>
            <a:r>
              <a:rPr lang="en-US" sz="1200" dirty="0" smtClean="0"/>
              <a:t>1.5</a:t>
            </a:r>
            <a:endParaRPr lang="en-US" sz="1200" dirty="0"/>
          </a:p>
          <a:p>
            <a:r>
              <a:rPr lang="en-US" sz="1200" dirty="0" smtClean="0"/>
              <a:t>1.5</a:t>
            </a:r>
            <a:endParaRPr lang="en-US" sz="1200" dirty="0"/>
          </a:p>
          <a:p>
            <a:r>
              <a:rPr lang="en-US" sz="1200" dirty="0" smtClean="0"/>
              <a:t>1.4</a:t>
            </a:r>
            <a:endParaRPr lang="en-US" sz="1200" dirty="0"/>
          </a:p>
          <a:p>
            <a:r>
              <a:rPr lang="en-US" sz="1200" dirty="0" smtClean="0"/>
              <a:t>1.1</a:t>
            </a:r>
            <a:endParaRPr lang="en-US" sz="1200" dirty="0"/>
          </a:p>
          <a:p>
            <a:r>
              <a:rPr lang="en-US" sz="1200" dirty="0" smtClean="0"/>
              <a:t>1.0</a:t>
            </a:r>
            <a:endParaRPr lang="en-US" sz="1200" dirty="0"/>
          </a:p>
          <a:p>
            <a:r>
              <a:rPr lang="en-US" sz="1200" dirty="0" smtClean="0"/>
              <a:t>0.9</a:t>
            </a:r>
            <a:endParaRPr lang="en-US" sz="1200" dirty="0"/>
          </a:p>
          <a:p>
            <a:r>
              <a:rPr lang="en-US" sz="1200" dirty="0" smtClean="0"/>
              <a:t>0.8</a:t>
            </a:r>
            <a:endParaRPr lang="en-US" sz="1200" dirty="0"/>
          </a:p>
        </p:txBody>
      </p:sp>
      <p:sp>
        <p:nvSpPr>
          <p:cNvPr id="5" name="Rectangle 4"/>
          <p:cNvSpPr/>
          <p:nvPr/>
        </p:nvSpPr>
        <p:spPr>
          <a:xfrm>
            <a:off x="6801556" y="1648133"/>
            <a:ext cx="1174044" cy="4976825"/>
          </a:xfrm>
          <a:prstGeom prst="rect">
            <a:avLst/>
          </a:prstGeom>
          <a:ln>
            <a:noFill/>
          </a:ln>
          <a:effectLst/>
        </p:spPr>
        <p:style>
          <a:lnRef idx="2">
            <a:schemeClr val="dk1"/>
          </a:lnRef>
          <a:fillRef idx="1">
            <a:schemeClr val="lt1"/>
          </a:fillRef>
          <a:effectRef idx="0">
            <a:schemeClr val="dk1"/>
          </a:effectRef>
          <a:fontRef idx="minor">
            <a:schemeClr val="dk1"/>
          </a:fontRef>
        </p:style>
        <p:txBody>
          <a:bodyPr lIns="91432" tIns="45716" rIns="91432" bIns="45716" rtlCol="0" anchor="ctr"/>
          <a:lstStyle/>
          <a:p>
            <a:pPr algn="ctr"/>
            <a:endParaRPr lang="en-US" sz="1100" dirty="0">
              <a:solidFill>
                <a:srgbClr val="000000"/>
              </a:solidFill>
              <a:latin typeface="Helvetica Neue Light"/>
            </a:endParaRPr>
          </a:p>
        </p:txBody>
      </p:sp>
      <p:sp>
        <p:nvSpPr>
          <p:cNvPr id="17" name="Rectangle 16"/>
          <p:cNvSpPr/>
          <p:nvPr/>
        </p:nvSpPr>
        <p:spPr>
          <a:xfrm>
            <a:off x="5052657" y="1921959"/>
            <a:ext cx="695972" cy="4624899"/>
          </a:xfrm>
          <a:prstGeom prst="rect">
            <a:avLst/>
          </a:prstGeom>
          <a:ln>
            <a:noFill/>
          </a:ln>
          <a:effectLst/>
        </p:spPr>
        <p:style>
          <a:lnRef idx="2">
            <a:schemeClr val="dk1"/>
          </a:lnRef>
          <a:fillRef idx="1">
            <a:schemeClr val="lt1"/>
          </a:fillRef>
          <a:effectRef idx="0">
            <a:schemeClr val="dk1"/>
          </a:effectRef>
          <a:fontRef idx="minor">
            <a:schemeClr val="dk1"/>
          </a:fontRef>
        </p:style>
        <p:txBody>
          <a:bodyPr lIns="91432" tIns="45716" rIns="91432" bIns="45716" rtlCol="0" anchor="ctr"/>
          <a:lstStyle/>
          <a:p>
            <a:pPr algn="ctr"/>
            <a:endParaRPr lang="en-US" sz="1100" dirty="0">
              <a:solidFill>
                <a:srgbClr val="000000"/>
              </a:solidFill>
              <a:latin typeface="Helvetica Neue Light"/>
            </a:endParaRPr>
          </a:p>
        </p:txBody>
      </p:sp>
      <p:pic>
        <p:nvPicPr>
          <p:cNvPr id="7" name="Picture 6" descr="cli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9450" y="1907437"/>
            <a:ext cx="1075333" cy="3792837"/>
          </a:xfrm>
          <a:prstGeom prst="rect">
            <a:avLst/>
          </a:prstGeom>
        </p:spPr>
      </p:pic>
    </p:spTree>
    <p:custDataLst>
      <p:tags r:id="rId1"/>
    </p:custDataLst>
    <p:extLst>
      <p:ext uri="{BB962C8B-B14F-4D97-AF65-F5344CB8AC3E}">
        <p14:creationId xmlns:p14="http://schemas.microsoft.com/office/powerpoint/2010/main" val="505920224"/>
      </p:ext>
    </p:extLst>
  </p:cSld>
  <p:clrMapOvr>
    <a:masterClrMapping/>
  </p:clrMapOvr>
  <mc:AlternateContent xmlns:mc="http://schemas.openxmlformats.org/markup-compatibility/2006" xmlns:p14="http://schemas.microsoft.com/office/powerpoint/2010/main">
    <mc:Choice Requires="p14">
      <p:transition spd="slow" p14:dur="2000" advTm="339"/>
    </mc:Choice>
    <mc:Fallback xmlns="">
      <p:transition xmlns:p14="http://schemas.microsoft.com/office/powerpoint/2010/main" spd="slow" advTm="33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nodePh="1">
                                  <p:stCondLst>
                                    <p:cond delay="0"/>
                                  </p:stCondLst>
                                  <p:endCondLst>
                                    <p:cond evt="begin" delay="0">
                                      <p:tn val="11"/>
                                    </p:cond>
                                  </p:end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1" grpId="0" animBg="1"/>
      <p:bldP spid="4" grpId="0"/>
      <p:bldP spid="22" grpId="1" animBg="1"/>
      <p:bldP spid="21" grpId="1"/>
      <p:bldP spid="18" grpId="1" animBg="1"/>
      <p:bldP spid="8" grpId="1"/>
      <p:bldP spid="5" grpId="0" animBg="1"/>
      <p:bldP spid="1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p:txBody>
          <a:bodyPr/>
          <a:lstStyle/>
          <a:p>
            <a:pPr eaLnBrk="1" hangingPunct="1">
              <a:defRPr/>
            </a:pPr>
            <a:r>
              <a:rPr lang="en-US" dirty="0" smtClean="0"/>
              <a:t>Combining Evidence</a:t>
            </a:r>
          </a:p>
        </p:txBody>
      </p:sp>
      <p:sp>
        <p:nvSpPr>
          <p:cNvPr id="2" name="Slide Number Placeholder 1"/>
          <p:cNvSpPr>
            <a:spLocks noGrp="1"/>
          </p:cNvSpPr>
          <p:nvPr>
            <p:ph type="sldNum" sz="quarter" idx="4"/>
          </p:nvPr>
        </p:nvSpPr>
        <p:spPr>
          <a:xfrm>
            <a:off x="7010400" y="6356350"/>
            <a:ext cx="2133600" cy="365125"/>
          </a:xfrm>
          <a:prstGeom prst="rect">
            <a:avLst/>
          </a:prstGeom>
        </p:spPr>
        <p:txBody>
          <a:bodyPr lIns="64286" tIns="32143" rIns="64286" bIns="32143"/>
          <a:lstStyle/>
          <a:p>
            <a:fld id="{0A358137-3D84-6645-A1B9-9548E8CF6556}" type="slidenum">
              <a:rPr lang="en-US" smtClean="0"/>
              <a:t>50</a:t>
            </a:fld>
            <a:endParaRPr lang="en-US" dirty="0"/>
          </a:p>
        </p:txBody>
      </p:sp>
      <p:graphicFrame>
        <p:nvGraphicFramePr>
          <p:cNvPr id="37891" name="Object 4"/>
          <p:cNvGraphicFramePr>
            <a:graphicFrameLocks noChangeAspect="1"/>
          </p:cNvGraphicFramePr>
          <p:nvPr>
            <p:extLst>
              <p:ext uri="{D42A27DB-BD31-4B8C-83A1-F6EECF244321}">
                <p14:modId xmlns:p14="http://schemas.microsoft.com/office/powerpoint/2010/main" val="577633951"/>
              </p:ext>
            </p:extLst>
          </p:nvPr>
        </p:nvGraphicFramePr>
        <p:xfrm>
          <a:off x="1685925" y="2279650"/>
          <a:ext cx="4906963" cy="1836738"/>
        </p:xfrm>
        <a:graphic>
          <a:graphicData uri="http://schemas.openxmlformats.org/presentationml/2006/ole">
            <mc:AlternateContent xmlns:mc="http://schemas.openxmlformats.org/markup-compatibility/2006">
              <mc:Choice xmlns:v="urn:schemas-microsoft-com:vml" Requires="v">
                <p:oleObj spid="_x0000_s5128" name="Equation" r:id="rId4" imgW="2108200" imgH="787400" progId="Equation.3">
                  <p:embed/>
                </p:oleObj>
              </mc:Choice>
              <mc:Fallback>
                <p:oleObj name="Equation" r:id="rId4" imgW="2108200" imgH="787400" progId="Equation.3">
                  <p:embed/>
                  <p:pic>
                    <p:nvPicPr>
                      <p:cNvPr id="0" name=""/>
                      <p:cNvPicPr>
                        <a:picLocks noChangeAspect="1" noChangeArrowheads="1"/>
                      </p:cNvPicPr>
                      <p:nvPr/>
                    </p:nvPicPr>
                    <p:blipFill>
                      <a:blip r:embed="rId5"/>
                      <a:srcRect/>
                      <a:stretch>
                        <a:fillRect/>
                      </a:stretch>
                    </p:blipFill>
                    <p:spPr bwMode="auto">
                      <a:xfrm>
                        <a:off x="1685925" y="2279650"/>
                        <a:ext cx="49069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2"/>
          <p:cNvSpPr>
            <a:spLocks noGrp="1" noChangeArrowheads="1"/>
          </p:cNvSpPr>
          <p:nvPr>
            <p:ph idx="1"/>
          </p:nvPr>
        </p:nvSpPr>
        <p:spPr>
          <a:xfrm>
            <a:off x="471041" y="1505036"/>
            <a:ext cx="8340328" cy="4616648"/>
          </a:xfrm>
        </p:spPr>
        <p:txBody>
          <a:bodyPr/>
          <a:lstStyle/>
          <a:p>
            <a:pPr eaLnBrk="1" hangingPunct="1">
              <a:defRPr/>
            </a:pPr>
            <a:r>
              <a:rPr lang="en-US" sz="2000" dirty="0">
                <a:solidFill>
                  <a:srgbClr val="000000"/>
                </a:solidFill>
              </a:rPr>
              <a:t>For best results, we compute an </a:t>
            </a:r>
            <a:r>
              <a:rPr lang="en-US" sz="2000" b="1" dirty="0">
                <a:solidFill>
                  <a:srgbClr val="000000"/>
                </a:solidFill>
              </a:rPr>
              <a:t>interpolated probability distribution</a:t>
            </a:r>
            <a:r>
              <a:rPr lang="en-US" sz="2000" dirty="0">
                <a:solidFill>
                  <a:srgbClr val="000000"/>
                </a:solidFill>
              </a:rPr>
              <a:t>: </a:t>
            </a:r>
          </a:p>
        </p:txBody>
      </p:sp>
    </p:spTree>
    <p:extLst>
      <p:ext uri="{BB962C8B-B14F-4D97-AF65-F5344CB8AC3E}">
        <p14:creationId xmlns:p14="http://schemas.microsoft.com/office/powerpoint/2010/main" val="1505975451"/>
      </p:ext>
    </p:extLst>
  </p:cSld>
  <p:clrMapOvr>
    <a:masterClrMapping/>
  </p:clrMapOvr>
  <mc:AlternateContent xmlns:mc="http://schemas.openxmlformats.org/markup-compatibility/2006" xmlns:p14="http://schemas.microsoft.com/office/powerpoint/2010/main">
    <mc:Choice Requires="p14">
      <p:transition spd="slow" p14:dur="2000" advTm="3873"/>
    </mc:Choice>
    <mc:Fallback xmlns="">
      <p:transition xmlns:p14="http://schemas.microsoft.com/office/powerpoint/2010/main" spd="slow" advTm="3873"/>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p:txBody>
          <a:bodyPr/>
          <a:lstStyle/>
          <a:p>
            <a:pPr eaLnBrk="1" hangingPunct="1">
              <a:defRPr/>
            </a:pPr>
            <a:r>
              <a:rPr lang="en-US" dirty="0" smtClean="0"/>
              <a:t>Experiments</a:t>
            </a:r>
          </a:p>
        </p:txBody>
      </p:sp>
      <p:sp>
        <p:nvSpPr>
          <p:cNvPr id="27650" name="Rectangle 2"/>
          <p:cNvSpPr>
            <a:spLocks noGrp="1" noChangeArrowheads="1"/>
          </p:cNvSpPr>
          <p:nvPr>
            <p:ph idx="1"/>
          </p:nvPr>
        </p:nvSpPr>
        <p:spPr>
          <a:xfrm>
            <a:off x="167137" y="1606228"/>
            <a:ext cx="8809729" cy="4616648"/>
          </a:xfrm>
        </p:spPr>
        <p:txBody>
          <a:bodyPr/>
          <a:lstStyle/>
          <a:p>
            <a:pPr>
              <a:spcBef>
                <a:spcPts val="703"/>
              </a:spcBef>
              <a:defRPr/>
            </a:pPr>
            <a:r>
              <a:rPr lang="en-US" sz="2000" dirty="0">
                <a:solidFill>
                  <a:srgbClr val="000000"/>
                </a:solidFill>
              </a:rPr>
              <a:t>Three tasks: </a:t>
            </a:r>
          </a:p>
          <a:p>
            <a:pPr marL="361609" indent="-361609">
              <a:spcBef>
                <a:spcPts val="703"/>
              </a:spcBef>
              <a:buFont typeface="+mj-lt"/>
              <a:buAutoNum type="arabicPeriod"/>
              <a:defRPr/>
            </a:pPr>
            <a:r>
              <a:rPr lang="en-US" sz="2000" b="1" dirty="0">
                <a:solidFill>
                  <a:srgbClr val="000000"/>
                </a:solidFill>
              </a:rPr>
              <a:t>TREC 2002 English-Arabic CLIR </a:t>
            </a:r>
            <a:r>
              <a:rPr lang="en-US" sz="2000" b="1" dirty="0" smtClean="0">
                <a:solidFill>
                  <a:srgbClr val="000000"/>
                </a:solidFill>
              </a:rPr>
              <a:t>task</a:t>
            </a:r>
          </a:p>
          <a:p>
            <a:pPr marL="0" indent="0">
              <a:spcBef>
                <a:spcPts val="703"/>
              </a:spcBef>
              <a:buNone/>
              <a:defRPr/>
            </a:pPr>
            <a:r>
              <a:rPr lang="en-US" sz="2000" dirty="0"/>
              <a:t> </a:t>
            </a:r>
            <a:r>
              <a:rPr lang="en-US" sz="2000" dirty="0" smtClean="0"/>
              <a:t>    50 </a:t>
            </a:r>
            <a:r>
              <a:rPr lang="en-US" sz="2000" dirty="0"/>
              <a:t>English queries and 383,872 Arabic documents </a:t>
            </a:r>
            <a:endParaRPr lang="en-US" sz="2000" dirty="0">
              <a:solidFill>
                <a:srgbClr val="000000"/>
              </a:solidFill>
            </a:endParaRPr>
          </a:p>
          <a:p>
            <a:pPr marL="361609" indent="-361609">
              <a:spcBef>
                <a:spcPts val="703"/>
              </a:spcBef>
              <a:buFont typeface="+mj-lt"/>
              <a:buAutoNum type="arabicPeriod" startAt="2"/>
              <a:defRPr/>
            </a:pPr>
            <a:r>
              <a:rPr lang="en-US" sz="2000" b="1" dirty="0">
                <a:solidFill>
                  <a:srgbClr val="000000"/>
                </a:solidFill>
              </a:rPr>
              <a:t>NTCIR-8 English-Chinese ACLIA task</a:t>
            </a:r>
          </a:p>
          <a:p>
            <a:pPr marL="0" indent="0">
              <a:spcBef>
                <a:spcPts val="703"/>
              </a:spcBef>
              <a:buNone/>
              <a:defRPr/>
            </a:pPr>
            <a:r>
              <a:rPr lang="en-US" sz="2000" dirty="0" smtClean="0"/>
              <a:t>     73 </a:t>
            </a:r>
            <a:r>
              <a:rPr lang="en-US" sz="2000" dirty="0"/>
              <a:t>English queries and 388,859 Chinese documents </a:t>
            </a:r>
            <a:endParaRPr lang="en-US" sz="2000" dirty="0">
              <a:solidFill>
                <a:srgbClr val="000000"/>
              </a:solidFill>
            </a:endParaRPr>
          </a:p>
          <a:p>
            <a:pPr marL="361609" indent="-361609">
              <a:spcBef>
                <a:spcPts val="703"/>
              </a:spcBef>
              <a:buFont typeface="+mj-lt"/>
              <a:buAutoNum type="arabicPeriod" startAt="3"/>
              <a:defRPr/>
            </a:pPr>
            <a:r>
              <a:rPr lang="en-US" sz="2000" b="1" dirty="0">
                <a:solidFill>
                  <a:srgbClr val="000000"/>
                </a:solidFill>
              </a:rPr>
              <a:t>CLEF 2006 English-French CLIR task</a:t>
            </a:r>
          </a:p>
          <a:p>
            <a:pPr marL="0" indent="0">
              <a:spcBef>
                <a:spcPts val="703"/>
              </a:spcBef>
              <a:buNone/>
              <a:defRPr/>
            </a:pPr>
            <a:r>
              <a:rPr lang="en-US" sz="2000" dirty="0" smtClean="0"/>
              <a:t>     </a:t>
            </a:r>
            <a:r>
              <a:rPr lang="en-US" sz="2000" dirty="0"/>
              <a:t>50 English queries and 177,452 French documents</a:t>
            </a:r>
          </a:p>
          <a:p>
            <a:pPr>
              <a:spcBef>
                <a:spcPts val="703"/>
              </a:spcBef>
              <a:buFont typeface="Arial"/>
              <a:buChar char="•"/>
              <a:defRPr/>
            </a:pPr>
            <a:endParaRPr lang="en-US" sz="2000" dirty="0"/>
          </a:p>
          <a:p>
            <a:pPr>
              <a:spcBef>
                <a:spcPts val="703"/>
              </a:spcBef>
              <a:defRPr/>
            </a:pPr>
            <a:r>
              <a:rPr lang="en-US" sz="2000" b="1" dirty="0">
                <a:solidFill>
                  <a:srgbClr val="000000"/>
                </a:solidFill>
              </a:rPr>
              <a:t>Implementation</a:t>
            </a:r>
          </a:p>
          <a:p>
            <a:pPr>
              <a:spcBef>
                <a:spcPts val="703"/>
              </a:spcBef>
              <a:buFont typeface="Lucida Grande"/>
              <a:buChar char="-"/>
              <a:defRPr/>
            </a:pPr>
            <a:r>
              <a:rPr lang="en-US" sz="2000" dirty="0" err="1">
                <a:latin typeface="Courier New"/>
                <a:cs typeface="Courier New"/>
              </a:rPr>
              <a:t>cdec</a:t>
            </a:r>
            <a:r>
              <a:rPr lang="en-US" sz="2000" dirty="0"/>
              <a:t> MT system [</a:t>
            </a:r>
            <a:r>
              <a:rPr lang="en-US" sz="2000" i="1" dirty="0"/>
              <a:t>Dyer et al</a:t>
            </a:r>
            <a:r>
              <a:rPr lang="en-US" sz="2000" dirty="0"/>
              <a:t>, </a:t>
            </a:r>
            <a:r>
              <a:rPr lang="en-US" sz="2000" i="1" dirty="0"/>
              <a:t>2010</a:t>
            </a:r>
            <a:r>
              <a:rPr lang="en-US" sz="2000" dirty="0" smtClean="0"/>
              <a:t>]</a:t>
            </a:r>
          </a:p>
          <a:p>
            <a:pPr>
              <a:spcBef>
                <a:spcPts val="703"/>
              </a:spcBef>
              <a:buFont typeface="Lucida Grande"/>
              <a:buChar char="-"/>
              <a:defRPr/>
            </a:pPr>
            <a:r>
              <a:rPr lang="en-US" sz="2000" dirty="0" smtClean="0"/>
              <a:t>using </a:t>
            </a:r>
            <a:r>
              <a:rPr lang="en-US" sz="2000" dirty="0" err="1">
                <a:latin typeface="Courier New"/>
                <a:cs typeface="Courier New"/>
              </a:rPr>
              <a:t>Hiero</a:t>
            </a:r>
            <a:r>
              <a:rPr lang="en-US" sz="2000" dirty="0"/>
              <a:t>-style grammars, </a:t>
            </a:r>
            <a:r>
              <a:rPr lang="en-US" sz="2000" dirty="0">
                <a:latin typeface="Courier New"/>
                <a:cs typeface="Courier New"/>
              </a:rPr>
              <a:t>GIZA++ </a:t>
            </a:r>
            <a:r>
              <a:rPr lang="en-US" sz="2000" dirty="0"/>
              <a:t>for token alignments</a:t>
            </a:r>
          </a:p>
        </p:txBody>
      </p:sp>
      <p:sp>
        <p:nvSpPr>
          <p:cNvPr id="2" name="Slide Number Placeholder 1"/>
          <p:cNvSpPr>
            <a:spLocks noGrp="1"/>
          </p:cNvSpPr>
          <p:nvPr>
            <p:ph type="sldNum" sz="quarter" idx="4"/>
          </p:nvPr>
        </p:nvSpPr>
        <p:spPr>
          <a:xfrm>
            <a:off x="7010400" y="6356350"/>
            <a:ext cx="2133600" cy="365125"/>
          </a:xfrm>
          <a:prstGeom prst="rect">
            <a:avLst/>
          </a:prstGeom>
        </p:spPr>
        <p:txBody>
          <a:bodyPr lIns="64286" tIns="32143" rIns="64286" bIns="32143"/>
          <a:lstStyle/>
          <a:p>
            <a:fld id="{0A358137-3D84-6645-A1B9-9548E8CF6556}" type="slidenum">
              <a:rPr lang="en-US" smtClean="0"/>
              <a:t>51</a:t>
            </a:fld>
            <a:endParaRPr lang="en-US" dirty="0"/>
          </a:p>
        </p:txBody>
      </p:sp>
    </p:spTree>
    <p:custDataLst>
      <p:tags r:id="rId1"/>
    </p:custDataLst>
    <p:extLst>
      <p:ext uri="{BB962C8B-B14F-4D97-AF65-F5344CB8AC3E}">
        <p14:creationId xmlns:p14="http://schemas.microsoft.com/office/powerpoint/2010/main" val="4055666835"/>
      </p:ext>
    </p:extLst>
  </p:cSld>
  <p:clrMapOvr>
    <a:masterClrMapping/>
  </p:clrMapOvr>
  <mc:AlternateContent xmlns:mc="http://schemas.openxmlformats.org/markup-compatibility/2006" xmlns:p14="http://schemas.microsoft.com/office/powerpoint/2010/main">
    <mc:Choice Requires="p14">
      <p:transition spd="slow" p14:dur="2000" advTm="2082"/>
    </mc:Choice>
    <mc:Fallback xmlns="">
      <p:transition xmlns:p14="http://schemas.microsoft.com/office/powerpoint/2010/main" spd="slow" advTm="208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65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50">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650">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650">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65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
          <p:cNvSpPr txBox="1">
            <a:spLocks noChangeArrowheads="1"/>
          </p:cNvSpPr>
          <p:nvPr/>
        </p:nvSpPr>
        <p:spPr bwMode="auto">
          <a:xfrm>
            <a:off x="403231" y="475027"/>
            <a:ext cx="8340328" cy="982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714" tIns="35714" rIns="35714" bIns="35714" numCol="1" anchor="b" anchorCtr="0" compatLnSpc="1">
            <a:prstTxWarp prst="textNoShape">
              <a:avLst/>
            </a:prstTxWarp>
          </a:bodyPr>
          <a:lst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a:lstStyle>
          <a:p>
            <a:pPr eaLnBrk="1" hangingPunct="1">
              <a:defRPr/>
            </a:pPr>
            <a:r>
              <a:rPr lang="en-US" sz="4000" dirty="0"/>
              <a:t>Comparison of </a:t>
            </a:r>
            <a:r>
              <a:rPr lang="en-US" sz="4000" dirty="0" smtClean="0"/>
              <a:t>Models</a:t>
            </a:r>
            <a:endParaRPr lang="en-US" sz="4000" dirty="0" smtClean="0">
              <a:latin typeface="Helvetica Neue Light"/>
            </a:endParaRPr>
          </a:p>
          <a:p>
            <a:pPr eaLnBrk="1" hangingPunct="1">
              <a:defRPr/>
            </a:pPr>
            <a:r>
              <a:rPr lang="en-US" sz="2800" dirty="0" smtClean="0">
                <a:latin typeface="Helvetica Neue Light"/>
              </a:rPr>
              <a:t>English-French CLEF 2006</a:t>
            </a:r>
            <a:endParaRPr lang="en-US" sz="3600" dirty="0" smtClean="0">
              <a:latin typeface="Helvetica Neue Light"/>
            </a:endParaRPr>
          </a:p>
        </p:txBody>
      </p:sp>
      <p:sp>
        <p:nvSpPr>
          <p:cNvPr id="30" name="Rectangle 1"/>
          <p:cNvSpPr txBox="1">
            <a:spLocks noChangeArrowheads="1"/>
          </p:cNvSpPr>
          <p:nvPr/>
        </p:nvSpPr>
        <p:spPr bwMode="auto">
          <a:xfrm>
            <a:off x="402470" y="475027"/>
            <a:ext cx="8340328" cy="982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714" tIns="35714" rIns="35714" bIns="35714" numCol="1" anchor="b" anchorCtr="0" compatLnSpc="1">
            <a:prstTxWarp prst="textNoShape">
              <a:avLst/>
            </a:prstTxWarp>
          </a:bodyPr>
          <a:lst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a:lstStyle>
          <a:p>
            <a:pPr eaLnBrk="1" hangingPunct="1">
              <a:defRPr/>
            </a:pPr>
            <a:r>
              <a:rPr lang="en-US" sz="4000" dirty="0"/>
              <a:t>Comparison of </a:t>
            </a:r>
            <a:r>
              <a:rPr lang="en-US" sz="4000" dirty="0" smtClean="0"/>
              <a:t>Models</a:t>
            </a:r>
            <a:endParaRPr lang="en-US" sz="4000" dirty="0" smtClean="0">
              <a:latin typeface="Helvetica Neue Light"/>
            </a:endParaRPr>
          </a:p>
          <a:p>
            <a:pPr eaLnBrk="1" hangingPunct="1">
              <a:defRPr/>
            </a:pPr>
            <a:r>
              <a:rPr lang="en-US" sz="2800" dirty="0" smtClean="0">
                <a:latin typeface="Helvetica Neue Light"/>
              </a:rPr>
              <a:t>English-Arabic TREC 2002</a:t>
            </a:r>
            <a:endParaRPr lang="en-US" sz="3600" dirty="0" smtClean="0">
              <a:latin typeface="Helvetica Neue Light"/>
            </a:endParaRPr>
          </a:p>
        </p:txBody>
      </p:sp>
      <p:pic>
        <p:nvPicPr>
          <p:cNvPr id="7" name="Picture 6" descr="cdec-one2many-fr.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7900" y="2246260"/>
            <a:ext cx="6588200" cy="4611740"/>
          </a:xfrm>
          <a:prstGeom prst="rect">
            <a:avLst/>
          </a:prstGeom>
        </p:spPr>
      </p:pic>
      <p:sp>
        <p:nvSpPr>
          <p:cNvPr id="2" name="Slide Number Placeholder 1"/>
          <p:cNvSpPr>
            <a:spLocks noGrp="1"/>
          </p:cNvSpPr>
          <p:nvPr>
            <p:ph type="sldNum" sz="quarter" idx="4"/>
          </p:nvPr>
        </p:nvSpPr>
        <p:spPr>
          <a:xfrm>
            <a:off x="7010400" y="6356350"/>
            <a:ext cx="2133600" cy="365125"/>
          </a:xfrm>
          <a:prstGeom prst="rect">
            <a:avLst/>
          </a:prstGeom>
        </p:spPr>
        <p:txBody>
          <a:bodyPr lIns="64286" tIns="32143" rIns="64286" bIns="32143"/>
          <a:lstStyle/>
          <a:p>
            <a:fld id="{0A358137-3D84-6645-A1B9-9548E8CF6556}" type="slidenum">
              <a:rPr lang="en-US" smtClean="0"/>
              <a:t>52</a:t>
            </a:fld>
            <a:endParaRPr lang="en-US" dirty="0"/>
          </a:p>
        </p:txBody>
      </p:sp>
      <p:grpSp>
        <p:nvGrpSpPr>
          <p:cNvPr id="27" name="Group 26"/>
          <p:cNvGrpSpPr/>
          <p:nvPr/>
        </p:nvGrpSpPr>
        <p:grpSpPr>
          <a:xfrm>
            <a:off x="527535" y="1636102"/>
            <a:ext cx="1813628" cy="2173570"/>
            <a:chOff x="608207" y="2326903"/>
            <a:chExt cx="4284424" cy="1397770"/>
          </a:xfrm>
        </p:grpSpPr>
        <p:cxnSp>
          <p:nvCxnSpPr>
            <p:cNvPr id="14" name="Straight Arrow Connector 13"/>
            <p:cNvCxnSpPr/>
            <p:nvPr/>
          </p:nvCxnSpPr>
          <p:spPr bwMode="auto">
            <a:xfrm flipH="1" flipV="1">
              <a:off x="3331524" y="2610841"/>
              <a:ext cx="1086168" cy="1113832"/>
            </a:xfrm>
            <a:prstGeom prst="straightConnector1">
              <a:avLst/>
            </a:prstGeom>
            <a:solidFill>
              <a:srgbClr val="BFBFBF"/>
            </a:solidFill>
            <a:ln w="25400" cap="flat" cmpd="sng" algn="ctr">
              <a:solidFill>
                <a:schemeClr val="accent2"/>
              </a:solidFill>
              <a:prstDash val="dot"/>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2" name="TextBox 21"/>
            <p:cNvSpPr txBox="1"/>
            <p:nvPr/>
          </p:nvSpPr>
          <p:spPr>
            <a:xfrm>
              <a:off x="608207" y="2326903"/>
              <a:ext cx="4284424" cy="237508"/>
            </a:xfrm>
            <a:prstGeom prst="rect">
              <a:avLst/>
            </a:prstGeom>
            <a:noFill/>
            <a:ln>
              <a:noFill/>
            </a:ln>
          </p:spPr>
          <p:txBody>
            <a:bodyPr wrap="none" rtlCol="0">
              <a:spAutoFit/>
            </a:bodyPr>
            <a:lstStyle/>
            <a:p>
              <a:r>
                <a:rPr lang="en-US" b="1" dirty="0" smtClean="0">
                  <a:solidFill>
                    <a:schemeClr val="accent2"/>
                  </a:solidFill>
                  <a:latin typeface="Helvetica Neue Light"/>
                </a:rPr>
                <a:t>Grammar-</a:t>
              </a:r>
              <a:r>
                <a:rPr lang="en-US" b="1" dirty="0">
                  <a:solidFill>
                    <a:schemeClr val="accent2"/>
                  </a:solidFill>
                  <a:latin typeface="Helvetica Neue Light"/>
                </a:rPr>
                <a:t>based</a:t>
              </a:r>
            </a:p>
          </p:txBody>
        </p:sp>
      </p:grpSp>
      <p:grpSp>
        <p:nvGrpSpPr>
          <p:cNvPr id="26" name="Group 25"/>
          <p:cNvGrpSpPr/>
          <p:nvPr/>
        </p:nvGrpSpPr>
        <p:grpSpPr>
          <a:xfrm>
            <a:off x="4865424" y="1708301"/>
            <a:ext cx="2908117" cy="1466427"/>
            <a:chOff x="6939266" y="2644552"/>
            <a:chExt cx="4135987" cy="2085585"/>
          </a:xfrm>
        </p:grpSpPr>
        <p:sp>
          <p:nvSpPr>
            <p:cNvPr id="24" name="TextBox 23"/>
            <p:cNvSpPr txBox="1"/>
            <p:nvPr/>
          </p:nvSpPr>
          <p:spPr>
            <a:xfrm>
              <a:off x="6939266" y="2644552"/>
              <a:ext cx="4135987" cy="525272"/>
            </a:xfrm>
            <a:prstGeom prst="rect">
              <a:avLst/>
            </a:prstGeom>
            <a:noFill/>
          </p:spPr>
          <p:txBody>
            <a:bodyPr wrap="none" rtlCol="0">
              <a:spAutoFit/>
            </a:bodyPr>
            <a:lstStyle/>
            <a:p>
              <a:r>
                <a:rPr lang="en-US" b="1" dirty="0" smtClean="0">
                  <a:solidFill>
                    <a:schemeClr val="accent2"/>
                  </a:solidFill>
                  <a:latin typeface="Helvetica Neue Light"/>
                </a:rPr>
                <a:t>Translation-</a:t>
              </a:r>
              <a:r>
                <a:rPr lang="en-US" b="1" dirty="0">
                  <a:solidFill>
                    <a:schemeClr val="accent2"/>
                  </a:solidFill>
                  <a:latin typeface="Helvetica Neue Light"/>
                </a:rPr>
                <a:t>based (10-best)</a:t>
              </a:r>
            </a:p>
          </p:txBody>
        </p:sp>
        <p:cxnSp>
          <p:nvCxnSpPr>
            <p:cNvPr id="25" name="Straight Arrow Connector 24"/>
            <p:cNvCxnSpPr/>
            <p:nvPr/>
          </p:nvCxnSpPr>
          <p:spPr bwMode="auto">
            <a:xfrm flipH="1" flipV="1">
              <a:off x="9501913" y="3169824"/>
              <a:ext cx="1137213" cy="1560313"/>
            </a:xfrm>
            <a:prstGeom prst="straightConnector1">
              <a:avLst/>
            </a:prstGeom>
            <a:solidFill>
              <a:srgbClr val="BFBFBF"/>
            </a:solidFill>
            <a:ln w="25400" cap="flat" cmpd="sng" algn="ctr">
              <a:solidFill>
                <a:schemeClr val="accent2"/>
              </a:solidFill>
              <a:prstDash val="dot"/>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31" name="Group 30"/>
          <p:cNvGrpSpPr/>
          <p:nvPr/>
        </p:nvGrpSpPr>
        <p:grpSpPr>
          <a:xfrm>
            <a:off x="315920" y="4945398"/>
            <a:ext cx="1824198" cy="910213"/>
            <a:chOff x="1497149" y="2654197"/>
            <a:chExt cx="2682743" cy="988868"/>
          </a:xfrm>
        </p:grpSpPr>
        <p:cxnSp>
          <p:nvCxnSpPr>
            <p:cNvPr id="32" name="Straight Arrow Connector 31"/>
            <p:cNvCxnSpPr/>
            <p:nvPr/>
          </p:nvCxnSpPr>
          <p:spPr bwMode="auto">
            <a:xfrm flipH="1" flipV="1">
              <a:off x="2911879" y="3055444"/>
              <a:ext cx="1268013" cy="587621"/>
            </a:xfrm>
            <a:prstGeom prst="straightConnector1">
              <a:avLst/>
            </a:prstGeom>
            <a:solidFill>
              <a:srgbClr val="BFBFBF"/>
            </a:solidFill>
            <a:ln w="25400" cap="flat" cmpd="sng" algn="ctr">
              <a:solidFill>
                <a:schemeClr val="accent2"/>
              </a:solidFill>
              <a:prstDash val="dot"/>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3" name="TextBox 32"/>
            <p:cNvSpPr txBox="1"/>
            <p:nvPr/>
          </p:nvSpPr>
          <p:spPr>
            <a:xfrm>
              <a:off x="1497149" y="2654197"/>
              <a:ext cx="2189424" cy="401247"/>
            </a:xfrm>
            <a:prstGeom prst="rect">
              <a:avLst/>
            </a:prstGeom>
            <a:noFill/>
            <a:ln>
              <a:noFill/>
            </a:ln>
          </p:spPr>
          <p:txBody>
            <a:bodyPr wrap="none" rtlCol="0">
              <a:spAutoFit/>
            </a:bodyPr>
            <a:lstStyle/>
            <a:p>
              <a:r>
                <a:rPr lang="en-US" b="1" dirty="0">
                  <a:solidFill>
                    <a:schemeClr val="accent2"/>
                  </a:solidFill>
                  <a:latin typeface="Helvetica Neue Light"/>
                </a:rPr>
                <a:t>Token-based</a:t>
              </a:r>
            </a:p>
          </p:txBody>
        </p:sp>
      </p:grpSp>
      <p:grpSp>
        <p:nvGrpSpPr>
          <p:cNvPr id="39" name="Group 38"/>
          <p:cNvGrpSpPr/>
          <p:nvPr/>
        </p:nvGrpSpPr>
        <p:grpSpPr>
          <a:xfrm>
            <a:off x="3053341" y="1768138"/>
            <a:ext cx="1916112" cy="680609"/>
            <a:chOff x="3720383" y="2428528"/>
            <a:chExt cx="2725137" cy="967976"/>
          </a:xfrm>
        </p:grpSpPr>
        <p:sp>
          <p:nvSpPr>
            <p:cNvPr id="36" name="TextBox 35"/>
            <p:cNvSpPr txBox="1"/>
            <p:nvPr/>
          </p:nvSpPr>
          <p:spPr>
            <a:xfrm>
              <a:off x="3720383" y="2428528"/>
              <a:ext cx="2725137" cy="525272"/>
            </a:xfrm>
            <a:prstGeom prst="rect">
              <a:avLst/>
            </a:prstGeom>
            <a:noFill/>
            <a:ln>
              <a:noFill/>
            </a:ln>
          </p:spPr>
          <p:txBody>
            <a:bodyPr wrap="none" rtlCol="0">
              <a:spAutoFit/>
            </a:bodyPr>
            <a:lstStyle/>
            <a:p>
              <a:r>
                <a:rPr lang="en-US" b="1" dirty="0">
                  <a:solidFill>
                    <a:schemeClr val="accent2"/>
                  </a:solidFill>
                  <a:latin typeface="Helvetica Neue Light"/>
                </a:rPr>
                <a:t>Best interpolation</a:t>
              </a:r>
            </a:p>
          </p:txBody>
        </p:sp>
        <p:cxnSp>
          <p:nvCxnSpPr>
            <p:cNvPr id="37" name="Straight Arrow Connector 36"/>
            <p:cNvCxnSpPr/>
            <p:nvPr/>
          </p:nvCxnSpPr>
          <p:spPr bwMode="auto">
            <a:xfrm flipH="1" flipV="1">
              <a:off x="4982607" y="2913662"/>
              <a:ext cx="1214616" cy="482842"/>
            </a:xfrm>
            <a:prstGeom prst="straightConnector1">
              <a:avLst/>
            </a:prstGeom>
            <a:solidFill>
              <a:srgbClr val="BFBFBF"/>
            </a:solidFill>
            <a:ln w="25400" cap="flat" cmpd="sng" algn="ctr">
              <a:solidFill>
                <a:schemeClr val="accent2"/>
              </a:solidFill>
              <a:prstDash val="dot"/>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21" name="Group 20"/>
          <p:cNvGrpSpPr/>
          <p:nvPr/>
        </p:nvGrpSpPr>
        <p:grpSpPr>
          <a:xfrm>
            <a:off x="4590585" y="3854658"/>
            <a:ext cx="1385308" cy="1009016"/>
            <a:chOff x="608207" y="2275805"/>
            <a:chExt cx="2037293" cy="1096209"/>
          </a:xfrm>
        </p:grpSpPr>
        <p:cxnSp>
          <p:nvCxnSpPr>
            <p:cNvPr id="23" name="Straight Arrow Connector 22"/>
            <p:cNvCxnSpPr/>
            <p:nvPr/>
          </p:nvCxnSpPr>
          <p:spPr bwMode="auto">
            <a:xfrm flipV="1">
              <a:off x="608207" y="2656941"/>
              <a:ext cx="995654" cy="715073"/>
            </a:xfrm>
            <a:prstGeom prst="straightConnector1">
              <a:avLst/>
            </a:prstGeom>
            <a:solidFill>
              <a:srgbClr val="BFBFBF"/>
            </a:solidFill>
            <a:ln w="25400" cap="flat" cmpd="sng" algn="ctr">
              <a:solidFill>
                <a:schemeClr val="accent2"/>
              </a:solidFill>
              <a:prstDash val="dot"/>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8" name="TextBox 27"/>
            <p:cNvSpPr txBox="1"/>
            <p:nvPr/>
          </p:nvSpPr>
          <p:spPr>
            <a:xfrm>
              <a:off x="846298" y="2275805"/>
              <a:ext cx="1799202" cy="401248"/>
            </a:xfrm>
            <a:prstGeom prst="rect">
              <a:avLst/>
            </a:prstGeom>
            <a:noFill/>
            <a:ln>
              <a:noFill/>
            </a:ln>
          </p:spPr>
          <p:txBody>
            <a:bodyPr wrap="none" rtlCol="0">
              <a:spAutoFit/>
            </a:bodyPr>
            <a:lstStyle/>
            <a:p>
              <a:r>
                <a:rPr lang="en-US" b="1" dirty="0">
                  <a:solidFill>
                    <a:schemeClr val="accent2"/>
                  </a:solidFill>
                  <a:latin typeface="Helvetica Neue Light"/>
                </a:rPr>
                <a:t>1-best MT</a:t>
              </a:r>
            </a:p>
          </p:txBody>
        </p:sp>
      </p:grpSp>
      <p:sp>
        <p:nvSpPr>
          <p:cNvPr id="34" name="Rectangle 1"/>
          <p:cNvSpPr txBox="1">
            <a:spLocks noChangeArrowheads="1"/>
          </p:cNvSpPr>
          <p:nvPr/>
        </p:nvSpPr>
        <p:spPr bwMode="auto">
          <a:xfrm>
            <a:off x="403256" y="475027"/>
            <a:ext cx="8340328" cy="982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714" tIns="35714" rIns="35714" bIns="35714" numCol="1" anchor="b" anchorCtr="0" compatLnSpc="1">
            <a:prstTxWarp prst="textNoShape">
              <a:avLst/>
            </a:prstTxWarp>
          </a:bodyPr>
          <a:lst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a:lstStyle>
          <a:p>
            <a:pPr eaLnBrk="1" hangingPunct="1">
              <a:defRPr/>
            </a:pPr>
            <a:r>
              <a:rPr lang="en-US" sz="4000" dirty="0"/>
              <a:t>Comparison of Models</a:t>
            </a:r>
            <a:endParaRPr lang="en-US" sz="4000" dirty="0" smtClean="0">
              <a:latin typeface="Helvetica Neue Light"/>
            </a:endParaRPr>
          </a:p>
          <a:p>
            <a:pPr eaLnBrk="1" hangingPunct="1">
              <a:defRPr/>
            </a:pPr>
            <a:r>
              <a:rPr lang="en-US" sz="2800" dirty="0" smtClean="0">
                <a:latin typeface="Helvetica Neue Light"/>
              </a:rPr>
              <a:t>English-Chinese NTCIR-8</a:t>
            </a:r>
            <a:endParaRPr lang="en-US" sz="3600" dirty="0" smtClean="0">
              <a:latin typeface="Helvetica Neue Light"/>
            </a:endParaRPr>
          </a:p>
        </p:txBody>
      </p:sp>
      <p:pic>
        <p:nvPicPr>
          <p:cNvPr id="5" name="Picture 4" descr="cdec-one2many-ar.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4193" y="2246260"/>
            <a:ext cx="6003919" cy="4202743"/>
          </a:xfrm>
          <a:prstGeom prst="rect">
            <a:avLst/>
          </a:prstGeom>
        </p:spPr>
      </p:pic>
      <p:pic>
        <p:nvPicPr>
          <p:cNvPr id="6" name="Picture 5" descr="cdec-one2many-zh.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7942" y="2255884"/>
            <a:ext cx="5990170" cy="4193119"/>
          </a:xfrm>
          <a:prstGeom prst="rect">
            <a:avLst/>
          </a:prstGeom>
        </p:spPr>
      </p:pic>
    </p:spTree>
    <p:custDataLst>
      <p:tags r:id="rId1"/>
    </p:custDataLst>
    <p:extLst>
      <p:ext uri="{BB962C8B-B14F-4D97-AF65-F5344CB8AC3E}">
        <p14:creationId xmlns:p14="http://schemas.microsoft.com/office/powerpoint/2010/main" val="2471125722"/>
      </p:ext>
    </p:extLst>
  </p:cSld>
  <p:clrMapOvr>
    <a:masterClrMapping/>
  </p:clrMapOvr>
  <mc:AlternateContent xmlns:mc="http://schemas.openxmlformats.org/markup-compatibility/2006" xmlns:p14="http://schemas.microsoft.com/office/powerpoint/2010/main">
    <mc:Choice Requires="p14">
      <p:transition spd="slow" p14:dur="2000" advTm="72699"/>
    </mc:Choice>
    <mc:Fallback xmlns="">
      <p:transition xmlns:p14="http://schemas.microsoft.com/office/powerpoint/2010/main" spd="slow" advTm="7269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7"/>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6"/>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7"/>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1"/>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1"/>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3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xit" presetSubtype="0" fill="hold" grpId="3" nodeType="withEffect">
                                  <p:stCondLst>
                                    <p:cond delay="0"/>
                                  </p:stCondLst>
                                  <p:childTnLst>
                                    <p:set>
                                      <p:cBhvr>
                                        <p:cTn id="52" dur="1" fill="hold">
                                          <p:stCondLst>
                                            <p:cond delay="0"/>
                                          </p:stCondLst>
                                        </p:cTn>
                                        <p:tgtEl>
                                          <p:spTgt spid="30"/>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5"/>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0" grpId="2"/>
      <p:bldP spid="30" grpId="3"/>
      <p:bldP spid="3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010400" y="6356350"/>
            <a:ext cx="2133600" cy="365125"/>
          </a:xfrm>
          <a:prstGeom prst="rect">
            <a:avLst/>
          </a:prstGeom>
        </p:spPr>
        <p:txBody>
          <a:bodyPr lIns="64286" tIns="32143" rIns="64286" bIns="32143"/>
          <a:lstStyle/>
          <a:p>
            <a:fld id="{0A358137-3D84-6645-A1B9-9548E8CF6556}" type="slidenum">
              <a:rPr lang="en-US" smtClean="0"/>
              <a:t>53</a:t>
            </a:fld>
            <a:endParaRPr lang="en-US" dirty="0"/>
          </a:p>
        </p:txBody>
      </p:sp>
      <p:pic>
        <p:nvPicPr>
          <p:cNvPr id="7" name="Picture 6" descr="cdec-one2many-zh.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1930" y="1177536"/>
            <a:ext cx="2915996" cy="2041196"/>
          </a:xfrm>
          <a:prstGeom prst="rect">
            <a:avLst/>
          </a:prstGeom>
        </p:spPr>
      </p:pic>
      <p:pic>
        <p:nvPicPr>
          <p:cNvPr id="11" name="Picture 10" descr="cdec-one2many-ar.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1929" y="4918828"/>
            <a:ext cx="2915996" cy="2041197"/>
          </a:xfrm>
          <a:prstGeom prst="rect">
            <a:avLst/>
          </a:prstGeom>
        </p:spPr>
      </p:pic>
      <p:pic>
        <p:nvPicPr>
          <p:cNvPr id="13" name="Picture 12" descr="cdec-one2many-fr.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1930" y="3024089"/>
            <a:ext cx="2915996" cy="2041197"/>
          </a:xfrm>
          <a:prstGeom prst="rect">
            <a:avLst/>
          </a:prstGeom>
        </p:spPr>
      </p:pic>
      <p:sp>
        <p:nvSpPr>
          <p:cNvPr id="10" name="Rectangle 1"/>
          <p:cNvSpPr txBox="1">
            <a:spLocks noChangeArrowheads="1"/>
          </p:cNvSpPr>
          <p:nvPr/>
        </p:nvSpPr>
        <p:spPr bwMode="auto">
          <a:xfrm>
            <a:off x="403256" y="475027"/>
            <a:ext cx="8340328" cy="982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714" tIns="35714" rIns="35714" bIns="35714" numCol="1" anchor="b" anchorCtr="0" compatLnSpc="1">
            <a:prstTxWarp prst="textNoShape">
              <a:avLst/>
            </a:prstTxWarp>
          </a:bodyPr>
          <a:lst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a:lstStyle>
          <a:p>
            <a:pPr eaLnBrk="1" hangingPunct="1">
              <a:defRPr/>
            </a:pPr>
            <a:r>
              <a:rPr lang="en-US" sz="4000" dirty="0"/>
              <a:t>Comparison of Models</a:t>
            </a:r>
            <a:endParaRPr lang="en-US" sz="4000" dirty="0" smtClean="0">
              <a:latin typeface="Helvetica Neue Light"/>
            </a:endParaRPr>
          </a:p>
          <a:p>
            <a:pPr eaLnBrk="1" hangingPunct="1">
              <a:defRPr/>
            </a:pPr>
            <a:r>
              <a:rPr lang="en-US" sz="2800" dirty="0" smtClean="0">
                <a:latin typeface="Helvetica Neue Light"/>
              </a:rPr>
              <a:t>Overview</a:t>
            </a:r>
            <a:endParaRPr lang="en-US" sz="3600" dirty="0" smtClean="0">
              <a:latin typeface="Helvetica Neue Light"/>
            </a:endParaRPr>
          </a:p>
        </p:txBody>
      </p:sp>
    </p:spTree>
    <p:custDataLst>
      <p:tags r:id="rId1"/>
    </p:custDataLst>
    <p:extLst>
      <p:ext uri="{BB962C8B-B14F-4D97-AF65-F5344CB8AC3E}">
        <p14:creationId xmlns:p14="http://schemas.microsoft.com/office/powerpoint/2010/main" val="1563036669"/>
      </p:ext>
    </p:extLst>
  </p:cSld>
  <p:clrMapOvr>
    <a:masterClrMapping/>
  </p:clrMapOvr>
  <mc:AlternateContent xmlns:mc="http://schemas.openxmlformats.org/markup-compatibility/2006" xmlns:p14="http://schemas.microsoft.com/office/powerpoint/2010/main">
    <mc:Choice Requires="p14">
      <p:transition spd="slow" p14:dur="2000" advTm="7164"/>
    </mc:Choice>
    <mc:Fallback xmlns="">
      <p:transition xmlns:p14="http://schemas.microsoft.com/office/powerpoint/2010/main" spd="slow" advTm="7164"/>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Models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25899583"/>
              </p:ext>
            </p:extLst>
          </p:nvPr>
        </p:nvGraphicFramePr>
        <p:xfrm>
          <a:off x="0" y="1634133"/>
          <a:ext cx="9143999" cy="5035227"/>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a:xfrm>
            <a:off x="7010400" y="6356350"/>
            <a:ext cx="2133600" cy="365125"/>
          </a:xfrm>
          <a:prstGeom prst="rect">
            <a:avLst/>
          </a:prstGeom>
        </p:spPr>
        <p:txBody>
          <a:bodyPr lIns="64286" tIns="32143" rIns="64286" bIns="32143"/>
          <a:lstStyle/>
          <a:p>
            <a:fld id="{0A358137-3D84-6645-A1B9-9548E8CF6556}" type="slidenum">
              <a:rPr lang="en-US" smtClean="0"/>
              <a:pPr/>
              <a:t>54</a:t>
            </a:fld>
            <a:endParaRPr lang="en-US" dirty="0"/>
          </a:p>
        </p:txBody>
      </p:sp>
      <p:sp>
        <p:nvSpPr>
          <p:cNvPr id="6" name="Rectangle 5"/>
          <p:cNvSpPr>
            <a:spLocks noChangeArrowheads="1"/>
          </p:cNvSpPr>
          <p:nvPr/>
        </p:nvSpPr>
        <p:spPr bwMode="auto">
          <a:xfrm>
            <a:off x="1852459" y="1124781"/>
            <a:ext cx="4280473" cy="736484"/>
          </a:xfrm>
          <a:prstGeom prst="rect">
            <a:avLst/>
          </a:prstGeom>
          <a:noFill/>
          <a:ln w="9525">
            <a:solidFill>
              <a:schemeClr val="tx1">
                <a:lumMod val="95000"/>
                <a:lumOff val="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spcBef>
                <a:spcPts val="703"/>
              </a:spcBef>
            </a:pPr>
            <a:r>
              <a:rPr lang="en-US" sz="1800" b="1" dirty="0">
                <a:latin typeface="Helvetica Neue Light"/>
              </a:rPr>
              <a:t>Interpolated </a:t>
            </a:r>
            <a:r>
              <a:rPr lang="en-US" sz="1800" b="1" i="1" dirty="0">
                <a:latin typeface="Helvetica Neue Light"/>
              </a:rPr>
              <a:t>significantly better</a:t>
            </a:r>
            <a:r>
              <a:rPr lang="en-US" sz="1800" b="1" dirty="0">
                <a:latin typeface="Helvetica Neue Light"/>
              </a:rPr>
              <a:t> than </a:t>
            </a:r>
          </a:p>
          <a:p>
            <a:pPr>
              <a:spcBef>
                <a:spcPts val="703"/>
              </a:spcBef>
            </a:pPr>
            <a:r>
              <a:rPr lang="en-US" sz="1800" b="1" dirty="0">
                <a:latin typeface="Helvetica Neue Light"/>
              </a:rPr>
              <a:t>token-based </a:t>
            </a:r>
            <a:r>
              <a:rPr lang="en-US" sz="1800" b="1" dirty="0" smtClean="0">
                <a:latin typeface="Helvetica Neue Light"/>
              </a:rPr>
              <a:t>and 1-best in </a:t>
            </a:r>
            <a:r>
              <a:rPr lang="en-US" sz="1800" b="1" dirty="0">
                <a:latin typeface="Helvetica Neue Light"/>
              </a:rPr>
              <a:t>all three </a:t>
            </a:r>
            <a:r>
              <a:rPr lang="en-US" sz="1800" b="1" dirty="0" smtClean="0">
                <a:latin typeface="Helvetica Neue Light"/>
              </a:rPr>
              <a:t>cases.</a:t>
            </a:r>
            <a:endParaRPr lang="en-US" sz="1800" b="1" dirty="0">
              <a:latin typeface="Helvetica Neue Light"/>
            </a:endParaRPr>
          </a:p>
        </p:txBody>
      </p:sp>
    </p:spTree>
    <p:extLst>
      <p:ext uri="{BB962C8B-B14F-4D97-AF65-F5344CB8AC3E}">
        <p14:creationId xmlns:p14="http://schemas.microsoft.com/office/powerpoint/2010/main" val="3915185786"/>
      </p:ext>
    </p:extLst>
  </p:cSld>
  <p:clrMapOvr>
    <a:masterClrMapping/>
  </p:clrMapOvr>
  <mc:AlternateContent xmlns:mc="http://schemas.openxmlformats.org/markup-compatibility/2006" xmlns:p14="http://schemas.microsoft.com/office/powerpoint/2010/main">
    <mc:Choice Requires="p14">
      <p:transition spd="slow" p14:dur="2000" advTm="964"/>
    </mc:Choice>
    <mc:Fallback xmlns="">
      <p:transition xmlns:p14="http://schemas.microsoft.com/office/powerpoint/2010/main" spd="slow" advTm="96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p:txBody>
          <a:bodyPr/>
          <a:lstStyle/>
          <a:p>
            <a:pPr eaLnBrk="1" hangingPunct="1">
              <a:defRPr/>
            </a:pPr>
            <a:r>
              <a:rPr lang="en-US" dirty="0" smtClean="0"/>
              <a:t>Conclusions (Part II)</a:t>
            </a:r>
          </a:p>
        </p:txBody>
      </p:sp>
      <p:sp>
        <p:nvSpPr>
          <p:cNvPr id="27650" name="Rectangle 2"/>
          <p:cNvSpPr>
            <a:spLocks noGrp="1" noChangeArrowheads="1"/>
          </p:cNvSpPr>
          <p:nvPr>
            <p:ph idx="1"/>
          </p:nvPr>
        </p:nvSpPr>
        <p:spPr>
          <a:xfrm>
            <a:off x="401836" y="1164444"/>
            <a:ext cx="8340328" cy="5557380"/>
          </a:xfrm>
        </p:spPr>
        <p:txBody>
          <a:bodyPr/>
          <a:lstStyle/>
          <a:p>
            <a:pPr>
              <a:lnSpc>
                <a:spcPct val="130000"/>
              </a:lnSpc>
              <a:spcBef>
                <a:spcPts val="703"/>
              </a:spcBef>
              <a:defRPr/>
            </a:pPr>
            <a:r>
              <a:rPr lang="en-US" sz="2400" b="1" dirty="0" smtClean="0"/>
              <a:t>Summary</a:t>
            </a:r>
            <a:endParaRPr lang="en-US" sz="2000" b="1" dirty="0"/>
          </a:p>
          <a:p>
            <a:pPr lvl="1">
              <a:lnSpc>
                <a:spcPct val="130000"/>
              </a:lnSpc>
              <a:spcBef>
                <a:spcPts val="703"/>
              </a:spcBef>
              <a:buFont typeface="Lucida Grande"/>
              <a:buChar char="-"/>
              <a:defRPr/>
            </a:pPr>
            <a:r>
              <a:rPr lang="en-US" sz="2000" dirty="0" smtClean="0"/>
              <a:t>A </a:t>
            </a:r>
            <a:r>
              <a:rPr lang="en-US" sz="2000" dirty="0"/>
              <a:t>novel framework for context-</a:t>
            </a:r>
            <a:r>
              <a:rPr lang="en-US" sz="2000" dirty="0" smtClean="0"/>
              <a:t>sensitive and ambiguity-preserving CLIR</a:t>
            </a:r>
            <a:endParaRPr lang="en-US" sz="2000" dirty="0"/>
          </a:p>
          <a:p>
            <a:pPr lvl="1">
              <a:lnSpc>
                <a:spcPct val="130000"/>
              </a:lnSpc>
              <a:spcBef>
                <a:spcPts val="703"/>
              </a:spcBef>
              <a:buFont typeface="Lucida Grande"/>
              <a:buChar char="-"/>
              <a:defRPr/>
            </a:pPr>
            <a:r>
              <a:rPr lang="en-US" sz="2000" dirty="0" smtClean="0"/>
              <a:t>Interpolation of proposed models works best</a:t>
            </a:r>
            <a:endParaRPr lang="en-US" sz="2000" dirty="0">
              <a:latin typeface="Courier New"/>
              <a:cs typeface="Courier New"/>
            </a:endParaRPr>
          </a:p>
          <a:p>
            <a:pPr lvl="1">
              <a:lnSpc>
                <a:spcPct val="130000"/>
              </a:lnSpc>
              <a:spcBef>
                <a:spcPts val="703"/>
              </a:spcBef>
              <a:buFont typeface="Lucida Grande"/>
              <a:buChar char="-"/>
              <a:defRPr/>
            </a:pPr>
            <a:r>
              <a:rPr lang="en-US" sz="2000" dirty="0" smtClean="0"/>
              <a:t>Significant </a:t>
            </a:r>
            <a:r>
              <a:rPr lang="en-US" sz="2000" dirty="0"/>
              <a:t>improvements in MAP for three tasks</a:t>
            </a:r>
          </a:p>
          <a:p>
            <a:pPr lvl="1">
              <a:lnSpc>
                <a:spcPct val="130000"/>
              </a:lnSpc>
              <a:spcBef>
                <a:spcPts val="703"/>
              </a:spcBef>
              <a:buFont typeface="Lucida Grande"/>
              <a:buChar char="-"/>
              <a:defRPr/>
            </a:pPr>
            <a:endParaRPr lang="en-US" sz="2000" dirty="0"/>
          </a:p>
          <a:p>
            <a:pPr>
              <a:lnSpc>
                <a:spcPct val="130000"/>
              </a:lnSpc>
              <a:spcBef>
                <a:spcPts val="703"/>
              </a:spcBef>
              <a:defRPr/>
            </a:pPr>
            <a:r>
              <a:rPr lang="en-US" sz="2400" b="1" dirty="0"/>
              <a:t>Future work</a:t>
            </a:r>
          </a:p>
          <a:p>
            <a:pPr lvl="1">
              <a:lnSpc>
                <a:spcPct val="130000"/>
              </a:lnSpc>
              <a:spcBef>
                <a:spcPts val="703"/>
              </a:spcBef>
              <a:buFont typeface="Lucida Grande"/>
              <a:buChar char="-"/>
              <a:defRPr/>
            </a:pPr>
            <a:r>
              <a:rPr lang="en-US" sz="2000" dirty="0"/>
              <a:t>Robust </a:t>
            </a:r>
            <a:r>
              <a:rPr lang="en-US" sz="2000" dirty="0" smtClean="0"/>
              <a:t>parameter optimization</a:t>
            </a:r>
            <a:endParaRPr lang="en-US" sz="2000" dirty="0"/>
          </a:p>
          <a:p>
            <a:pPr lvl="1">
              <a:lnSpc>
                <a:spcPct val="130000"/>
              </a:lnSpc>
              <a:spcBef>
                <a:spcPts val="703"/>
              </a:spcBef>
              <a:buFont typeface="Lucida Grande"/>
              <a:buChar char="-"/>
              <a:defRPr/>
            </a:pPr>
            <a:r>
              <a:rPr lang="en-US" sz="2000" dirty="0" smtClean="0"/>
              <a:t>Document vs. query translation with MT</a:t>
            </a:r>
            <a:endParaRPr lang="en-US" sz="2000" dirty="0"/>
          </a:p>
          <a:p>
            <a:pPr>
              <a:lnSpc>
                <a:spcPct val="130000"/>
              </a:lnSpc>
              <a:spcBef>
                <a:spcPts val="703"/>
              </a:spcBef>
              <a:defRPr/>
            </a:pPr>
            <a:endParaRPr lang="en-US" sz="2000" dirty="0"/>
          </a:p>
        </p:txBody>
      </p:sp>
      <p:sp>
        <p:nvSpPr>
          <p:cNvPr id="2" name="Slide Number Placeholder 1"/>
          <p:cNvSpPr>
            <a:spLocks noGrp="1"/>
          </p:cNvSpPr>
          <p:nvPr>
            <p:ph type="sldNum" sz="quarter" idx="4"/>
          </p:nvPr>
        </p:nvSpPr>
        <p:spPr>
          <a:xfrm>
            <a:off x="7010400" y="6356350"/>
            <a:ext cx="2133600" cy="365125"/>
          </a:xfrm>
          <a:prstGeom prst="rect">
            <a:avLst/>
          </a:prstGeom>
        </p:spPr>
        <p:txBody>
          <a:bodyPr lIns="64286" tIns="32143" rIns="64286" bIns="32143"/>
          <a:lstStyle/>
          <a:p>
            <a:fld id="{0A358137-3D84-6645-A1B9-9548E8CF6556}" type="slidenum">
              <a:rPr lang="en-US" smtClean="0"/>
              <a:t>55</a:t>
            </a:fld>
            <a:endParaRPr lang="en-US" dirty="0"/>
          </a:p>
        </p:txBody>
      </p:sp>
    </p:spTree>
    <p:extLst>
      <p:ext uri="{BB962C8B-B14F-4D97-AF65-F5344CB8AC3E}">
        <p14:creationId xmlns:p14="http://schemas.microsoft.com/office/powerpoint/2010/main" val="3789630316"/>
      </p:ext>
    </p:extLst>
  </p:cSld>
  <p:clrMapOvr>
    <a:masterClrMapping/>
  </p:clrMapOvr>
  <mc:AlternateContent xmlns:mc="http://schemas.openxmlformats.org/markup-compatibility/2006" xmlns:p14="http://schemas.microsoft.com/office/powerpoint/2010/main">
    <mc:Choice Requires="p14">
      <p:transition spd="slow" p14:dur="2000" advTm="46025"/>
    </mc:Choice>
    <mc:Fallback xmlns="">
      <p:transition xmlns:p14="http://schemas.microsoft.com/office/powerpoint/2010/main" spd="slow" advTm="46025"/>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Contributions</a:t>
            </a:r>
          </a:p>
        </p:txBody>
      </p:sp>
      <p:grpSp>
        <p:nvGrpSpPr>
          <p:cNvPr id="179" name="Group 178"/>
          <p:cNvGrpSpPr/>
          <p:nvPr/>
        </p:nvGrpSpPr>
        <p:grpSpPr>
          <a:xfrm>
            <a:off x="4697014" y="5239554"/>
            <a:ext cx="2060222" cy="1202541"/>
            <a:chOff x="6681942" y="4135582"/>
            <a:chExt cx="2060222" cy="1202541"/>
          </a:xfrm>
        </p:grpSpPr>
        <p:sp>
          <p:nvSpPr>
            <p:cNvPr id="15" name="Oval 14"/>
            <p:cNvSpPr/>
            <p:nvPr/>
          </p:nvSpPr>
          <p:spPr>
            <a:xfrm>
              <a:off x="7027332" y="4135582"/>
              <a:ext cx="1354668" cy="1202541"/>
            </a:xfrm>
            <a:prstGeom prst="ellipse">
              <a:avLst/>
            </a:prstGeom>
            <a:solidFill>
              <a:srgbClr val="FFFFFF"/>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dirty="0">
                <a:solidFill>
                  <a:srgbClr val="000000"/>
                </a:solidFill>
              </a:endParaRPr>
            </a:p>
          </p:txBody>
        </p:sp>
        <p:sp>
          <p:nvSpPr>
            <p:cNvPr id="172" name="Rectangle 171"/>
            <p:cNvSpPr/>
            <p:nvPr/>
          </p:nvSpPr>
          <p:spPr>
            <a:xfrm>
              <a:off x="6681942" y="4233922"/>
              <a:ext cx="2060222" cy="923330"/>
            </a:xfrm>
            <a:prstGeom prst="rect">
              <a:avLst/>
            </a:prstGeom>
          </p:spPr>
          <p:txBody>
            <a:bodyPr wrap="square">
              <a:spAutoFit/>
            </a:bodyPr>
            <a:lstStyle/>
            <a:p>
              <a:pPr algn="ctr"/>
              <a:r>
                <a:rPr lang="en-US" b="1" dirty="0">
                  <a:solidFill>
                    <a:srgbClr val="000000"/>
                  </a:solidFill>
                </a:rPr>
                <a:t>CLIR</a:t>
              </a:r>
            </a:p>
            <a:p>
              <a:pPr algn="ctr"/>
              <a:r>
                <a:rPr lang="en-US" b="1" dirty="0">
                  <a:solidFill>
                    <a:srgbClr val="000000"/>
                  </a:solidFill>
                </a:rPr>
                <a:t>Translation Model</a:t>
              </a:r>
              <a:endParaRPr lang="en-US" dirty="0"/>
            </a:p>
          </p:txBody>
        </p:sp>
      </p:grpSp>
      <p:grpSp>
        <p:nvGrpSpPr>
          <p:cNvPr id="178" name="Group 177"/>
          <p:cNvGrpSpPr/>
          <p:nvPr/>
        </p:nvGrpSpPr>
        <p:grpSpPr>
          <a:xfrm>
            <a:off x="2109553" y="5209385"/>
            <a:ext cx="1398359" cy="1202541"/>
            <a:chOff x="4469772" y="4287982"/>
            <a:chExt cx="1398359" cy="1202541"/>
          </a:xfrm>
        </p:grpSpPr>
        <p:sp>
          <p:nvSpPr>
            <p:cNvPr id="176" name="Oval 175"/>
            <p:cNvSpPr/>
            <p:nvPr/>
          </p:nvSpPr>
          <p:spPr>
            <a:xfrm>
              <a:off x="4490260" y="4287982"/>
              <a:ext cx="1354668" cy="1202541"/>
            </a:xfrm>
            <a:prstGeom prst="ellipse">
              <a:avLst/>
            </a:prstGeom>
            <a:solidFill>
              <a:srgbClr val="FFFFFF"/>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dirty="0">
                <a:solidFill>
                  <a:srgbClr val="000000"/>
                </a:solidFill>
              </a:endParaRPr>
            </a:p>
          </p:txBody>
        </p:sp>
        <p:sp>
          <p:nvSpPr>
            <p:cNvPr id="177" name="Rectangle 176"/>
            <p:cNvSpPr/>
            <p:nvPr/>
          </p:nvSpPr>
          <p:spPr>
            <a:xfrm>
              <a:off x="4469772" y="4414793"/>
              <a:ext cx="1398359" cy="923330"/>
            </a:xfrm>
            <a:prstGeom prst="rect">
              <a:avLst/>
            </a:prstGeom>
          </p:spPr>
          <p:txBody>
            <a:bodyPr wrap="none">
              <a:spAutoFit/>
            </a:bodyPr>
            <a:lstStyle/>
            <a:p>
              <a:pPr algn="ctr"/>
              <a:r>
                <a:rPr lang="en-US" b="1" dirty="0">
                  <a:solidFill>
                    <a:srgbClr val="000000"/>
                  </a:solidFill>
                </a:rPr>
                <a:t>MT </a:t>
              </a:r>
              <a:endParaRPr lang="en-US" b="1" dirty="0" smtClean="0">
                <a:solidFill>
                  <a:srgbClr val="000000"/>
                </a:solidFill>
              </a:endParaRPr>
            </a:p>
            <a:p>
              <a:pPr algn="ctr"/>
              <a:r>
                <a:rPr lang="en-US" b="1" dirty="0" smtClean="0">
                  <a:solidFill>
                    <a:srgbClr val="000000"/>
                  </a:solidFill>
                </a:rPr>
                <a:t>Translation </a:t>
              </a:r>
            </a:p>
            <a:p>
              <a:pPr algn="ctr"/>
              <a:r>
                <a:rPr lang="en-US" b="1" dirty="0" smtClean="0">
                  <a:solidFill>
                    <a:srgbClr val="000000"/>
                  </a:solidFill>
                </a:rPr>
                <a:t>Model</a:t>
              </a:r>
              <a:endParaRPr lang="en-US" b="1" dirty="0">
                <a:solidFill>
                  <a:srgbClr val="000000"/>
                </a:solidFill>
              </a:endParaRPr>
            </a:p>
          </p:txBody>
        </p:sp>
      </p:grpSp>
      <p:sp>
        <p:nvSpPr>
          <p:cNvPr id="183" name="TextBox 182"/>
          <p:cNvSpPr txBox="1"/>
          <p:nvPr/>
        </p:nvSpPr>
        <p:spPr>
          <a:xfrm>
            <a:off x="1792057" y="4238501"/>
            <a:ext cx="2039902" cy="646331"/>
          </a:xfrm>
          <a:prstGeom prst="rect">
            <a:avLst/>
          </a:prstGeom>
          <a:solidFill>
            <a:schemeClr val="tx1"/>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smtClean="0">
                <a:solidFill>
                  <a:schemeClr val="bg1"/>
                </a:solidFill>
              </a:rPr>
              <a:t>MT</a:t>
            </a:r>
          </a:p>
          <a:p>
            <a:pPr algn="ctr"/>
            <a:r>
              <a:rPr lang="en-US" dirty="0" smtClean="0">
                <a:solidFill>
                  <a:schemeClr val="bg1"/>
                </a:solidFill>
              </a:rPr>
              <a:t>pipeline</a:t>
            </a:r>
          </a:p>
        </p:txBody>
      </p:sp>
      <p:cxnSp>
        <p:nvCxnSpPr>
          <p:cNvPr id="191" name="Elbow Connector 190"/>
          <p:cNvCxnSpPr>
            <a:stCxn id="183" idx="2"/>
            <a:endCxn id="176" idx="0"/>
          </p:cNvCxnSpPr>
          <p:nvPr/>
        </p:nvCxnSpPr>
        <p:spPr>
          <a:xfrm rot="5400000">
            <a:off x="2649733" y="5047108"/>
            <a:ext cx="324553" cy="0"/>
          </a:xfrm>
          <a:prstGeom prst="bentConnector3">
            <a:avLst>
              <a:gd name="adj1" fmla="val 50000"/>
            </a:avLst>
          </a:prstGeom>
          <a:ln w="28575"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sp>
        <p:nvSpPr>
          <p:cNvPr id="195" name="TextBox 194"/>
          <p:cNvSpPr txBox="1"/>
          <p:nvPr/>
        </p:nvSpPr>
        <p:spPr>
          <a:xfrm>
            <a:off x="4657243" y="2568666"/>
            <a:ext cx="1080043" cy="646331"/>
          </a:xfrm>
          <a:prstGeom prst="rect">
            <a:avLst/>
          </a:prstGeom>
          <a:noFill/>
          <a:effectLst/>
        </p:spPr>
        <p:txBody>
          <a:bodyPr wrap="square" rtlCol="0">
            <a:spAutoFit/>
          </a:bodyPr>
          <a:lstStyle/>
          <a:p>
            <a:r>
              <a:rPr lang="en-US" dirty="0" smtClean="0">
                <a:solidFill>
                  <a:srgbClr val="000000"/>
                </a:solidFill>
              </a:rPr>
              <a:t>baseline</a:t>
            </a:r>
          </a:p>
          <a:p>
            <a:pPr algn="ctr"/>
            <a:r>
              <a:rPr lang="en-US" dirty="0" err="1" smtClean="0">
                <a:solidFill>
                  <a:srgbClr val="000000"/>
                </a:solidFill>
              </a:rPr>
              <a:t>bitext</a:t>
            </a:r>
            <a:endParaRPr lang="en-US" dirty="0" smtClean="0">
              <a:solidFill>
                <a:srgbClr val="000000"/>
              </a:solidFill>
            </a:endParaRPr>
          </a:p>
        </p:txBody>
      </p:sp>
      <p:sp>
        <p:nvSpPr>
          <p:cNvPr id="26" name="Freeform 25"/>
          <p:cNvSpPr/>
          <p:nvPr/>
        </p:nvSpPr>
        <p:spPr>
          <a:xfrm>
            <a:off x="2812011" y="3214997"/>
            <a:ext cx="2385256" cy="1009559"/>
          </a:xfrm>
          <a:custGeom>
            <a:avLst/>
            <a:gdLst>
              <a:gd name="connsiteX0" fmla="*/ 3727314 w 3727314"/>
              <a:gd name="connsiteY0" fmla="*/ 0 h 2264141"/>
              <a:gd name="connsiteX1" fmla="*/ 1518535 w 3727314"/>
              <a:gd name="connsiteY1" fmla="*/ 869761 h 2264141"/>
              <a:gd name="connsiteX2" fmla="*/ 0 w 3727314"/>
              <a:gd name="connsiteY2" fmla="*/ 2264141 h 2264141"/>
            </a:gdLst>
            <a:ahLst/>
            <a:cxnLst>
              <a:cxn ang="0">
                <a:pos x="connsiteX0" y="connsiteY0"/>
              </a:cxn>
              <a:cxn ang="0">
                <a:pos x="connsiteX1" y="connsiteY1"/>
              </a:cxn>
              <a:cxn ang="0">
                <a:pos x="connsiteX2" y="connsiteY2"/>
              </a:cxn>
            </a:cxnLst>
            <a:rect l="l" t="t" r="r" b="b"/>
            <a:pathLst>
              <a:path w="3727314" h="2264141">
                <a:moveTo>
                  <a:pt x="3727314" y="0"/>
                </a:moveTo>
                <a:cubicBezTo>
                  <a:pt x="2933534" y="246202"/>
                  <a:pt x="2139754" y="492404"/>
                  <a:pt x="1518535" y="869761"/>
                </a:cubicBezTo>
                <a:cubicBezTo>
                  <a:pt x="897316" y="1247118"/>
                  <a:pt x="448658" y="1755629"/>
                  <a:pt x="0" y="2264141"/>
                </a:cubicBezTo>
              </a:path>
            </a:pathLst>
          </a:custGeom>
          <a:ln w="28575" cmpd="sng">
            <a:solidFill>
              <a:srgbClr val="000000"/>
            </a:solidFill>
            <a:headEnd type="none"/>
            <a:tailEnd type="arrow" w="lg" len="med"/>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sp>
        <p:nvSpPr>
          <p:cNvPr id="51" name="TextBox 50"/>
          <p:cNvSpPr txBox="1"/>
          <p:nvPr/>
        </p:nvSpPr>
        <p:spPr>
          <a:xfrm>
            <a:off x="4717334" y="4238501"/>
            <a:ext cx="2039902" cy="646331"/>
          </a:xfrm>
          <a:prstGeom prst="rect">
            <a:avLst/>
          </a:prstGeom>
          <a:solidFill>
            <a:schemeClr val="tx1"/>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smtClean="0">
                <a:solidFill>
                  <a:schemeClr val="bg1"/>
                </a:solidFill>
              </a:rPr>
              <a:t>Token-based</a:t>
            </a:r>
          </a:p>
          <a:p>
            <a:pPr algn="ctr"/>
            <a:r>
              <a:rPr lang="en-US" dirty="0" smtClean="0">
                <a:solidFill>
                  <a:schemeClr val="bg1"/>
                </a:solidFill>
              </a:rPr>
              <a:t>CLIR</a:t>
            </a:r>
          </a:p>
        </p:txBody>
      </p:sp>
      <p:sp>
        <p:nvSpPr>
          <p:cNvPr id="52" name="Freeform 51"/>
          <p:cNvSpPr/>
          <p:nvPr/>
        </p:nvSpPr>
        <p:spPr>
          <a:xfrm flipH="1">
            <a:off x="5197268" y="3214996"/>
            <a:ext cx="522470" cy="1023505"/>
          </a:xfrm>
          <a:custGeom>
            <a:avLst/>
            <a:gdLst>
              <a:gd name="connsiteX0" fmla="*/ 3727314 w 3727314"/>
              <a:gd name="connsiteY0" fmla="*/ 0 h 2264141"/>
              <a:gd name="connsiteX1" fmla="*/ 1518535 w 3727314"/>
              <a:gd name="connsiteY1" fmla="*/ 869761 h 2264141"/>
              <a:gd name="connsiteX2" fmla="*/ 0 w 3727314"/>
              <a:gd name="connsiteY2" fmla="*/ 2264141 h 2264141"/>
            </a:gdLst>
            <a:ahLst/>
            <a:cxnLst>
              <a:cxn ang="0">
                <a:pos x="connsiteX0" y="connsiteY0"/>
              </a:cxn>
              <a:cxn ang="0">
                <a:pos x="connsiteX1" y="connsiteY1"/>
              </a:cxn>
              <a:cxn ang="0">
                <a:pos x="connsiteX2" y="connsiteY2"/>
              </a:cxn>
            </a:cxnLst>
            <a:rect l="l" t="t" r="r" b="b"/>
            <a:pathLst>
              <a:path w="3727314" h="2264141">
                <a:moveTo>
                  <a:pt x="3727314" y="0"/>
                </a:moveTo>
                <a:cubicBezTo>
                  <a:pt x="2933534" y="246202"/>
                  <a:pt x="2139754" y="492404"/>
                  <a:pt x="1518535" y="869761"/>
                </a:cubicBezTo>
                <a:cubicBezTo>
                  <a:pt x="897316" y="1247118"/>
                  <a:pt x="448658" y="1755629"/>
                  <a:pt x="0" y="2264141"/>
                </a:cubicBezTo>
              </a:path>
            </a:pathLst>
          </a:custGeom>
          <a:ln w="28575" cmpd="sng">
            <a:solidFill>
              <a:srgbClr val="000000"/>
            </a:solidFill>
            <a:headEnd type="none"/>
            <a:tailEnd type="arrow" w="lg" len="med"/>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cxnSp>
        <p:nvCxnSpPr>
          <p:cNvPr id="53" name="Elbow Connector 52"/>
          <p:cNvCxnSpPr>
            <a:stCxn id="51" idx="2"/>
            <a:endCxn id="15" idx="0"/>
          </p:cNvCxnSpPr>
          <p:nvPr/>
        </p:nvCxnSpPr>
        <p:spPr>
          <a:xfrm rot="5400000">
            <a:off x="5559925" y="5062193"/>
            <a:ext cx="354722" cy="0"/>
          </a:xfrm>
          <a:prstGeom prst="bentConnector3">
            <a:avLst>
              <a:gd name="adj1" fmla="val 50000"/>
            </a:avLst>
          </a:prstGeom>
          <a:ln w="28575"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grpSp>
        <p:nvGrpSpPr>
          <p:cNvPr id="43" name="Group 42"/>
          <p:cNvGrpSpPr/>
          <p:nvPr/>
        </p:nvGrpSpPr>
        <p:grpSpPr>
          <a:xfrm>
            <a:off x="1512949" y="1059724"/>
            <a:ext cx="4879629" cy="4781101"/>
            <a:chOff x="1045489" y="1059724"/>
            <a:chExt cx="4879629" cy="4781101"/>
          </a:xfrm>
        </p:grpSpPr>
        <p:cxnSp>
          <p:nvCxnSpPr>
            <p:cNvPr id="127" name="Elbow Connector 126"/>
            <p:cNvCxnSpPr>
              <a:stCxn id="15" idx="6"/>
              <a:endCxn id="41" idx="3"/>
            </p:cNvCxnSpPr>
            <p:nvPr/>
          </p:nvCxnSpPr>
          <p:spPr>
            <a:xfrm flipH="1" flipV="1">
              <a:off x="3189118" y="2409821"/>
              <a:ext cx="2736000" cy="3431004"/>
            </a:xfrm>
            <a:prstGeom prst="bentConnector3">
              <a:avLst>
                <a:gd name="adj1" fmla="val -22751"/>
              </a:avLst>
            </a:prstGeom>
            <a:ln w="28575"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grpSp>
          <p:nvGrpSpPr>
            <p:cNvPr id="217" name="Group 216"/>
            <p:cNvGrpSpPr/>
            <p:nvPr/>
          </p:nvGrpSpPr>
          <p:grpSpPr>
            <a:xfrm>
              <a:off x="1045489" y="1059724"/>
              <a:ext cx="2598117" cy="2376202"/>
              <a:chOff x="1849816" y="1059724"/>
              <a:chExt cx="2598117" cy="2376202"/>
            </a:xfrm>
          </p:grpSpPr>
          <p:sp>
            <p:nvSpPr>
              <p:cNvPr id="8" name="TextBox 7"/>
              <p:cNvSpPr txBox="1"/>
              <p:nvPr/>
            </p:nvSpPr>
            <p:spPr>
              <a:xfrm>
                <a:off x="1917670" y="2758672"/>
                <a:ext cx="1176717" cy="646331"/>
              </a:xfrm>
              <a:prstGeom prst="rect">
                <a:avLst/>
              </a:prstGeom>
              <a:noFill/>
              <a:effectLst/>
            </p:spPr>
            <p:txBody>
              <a:bodyPr wrap="square" rtlCol="0">
                <a:spAutoFit/>
              </a:bodyPr>
              <a:lstStyle/>
              <a:p>
                <a:pPr algn="ctr"/>
                <a:r>
                  <a:rPr lang="en-US" dirty="0" smtClean="0">
                    <a:solidFill>
                      <a:srgbClr val="000000"/>
                    </a:solidFill>
                  </a:rPr>
                  <a:t>extracted</a:t>
                </a:r>
              </a:p>
              <a:p>
                <a:pPr algn="ctr"/>
                <a:r>
                  <a:rPr lang="en-US" dirty="0" err="1" smtClean="0">
                    <a:solidFill>
                      <a:srgbClr val="000000"/>
                    </a:solidFill>
                  </a:rPr>
                  <a:t>bitext</a:t>
                </a:r>
                <a:endParaRPr lang="en-US" dirty="0">
                  <a:solidFill>
                    <a:srgbClr val="000000"/>
                  </a:solidFill>
                </a:endParaRPr>
              </a:p>
            </p:txBody>
          </p:sp>
          <p:cxnSp>
            <p:nvCxnSpPr>
              <p:cNvPr id="10" name="Elbow Connector 9"/>
              <p:cNvCxnSpPr>
                <a:stCxn id="41" idx="2"/>
                <a:endCxn id="11" idx="0"/>
              </p:cNvCxnSpPr>
              <p:nvPr/>
            </p:nvCxnSpPr>
            <p:spPr>
              <a:xfrm rot="16200000" flipH="1">
                <a:off x="2794340" y="3084072"/>
                <a:ext cx="702940" cy="768"/>
              </a:xfrm>
              <a:prstGeom prst="bentConnector3">
                <a:avLst>
                  <a:gd name="adj1" fmla="val 50000"/>
                </a:avLst>
              </a:prstGeom>
              <a:ln w="28575"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2297406" y="2086655"/>
                <a:ext cx="1696039" cy="64633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b="1" dirty="0" err="1">
                    <a:solidFill>
                      <a:schemeClr val="tx1"/>
                    </a:solidFill>
                  </a:rPr>
                  <a:t>Bitext</a:t>
                </a:r>
                <a:endParaRPr lang="en-US" b="1" dirty="0">
                  <a:solidFill>
                    <a:schemeClr val="tx1"/>
                  </a:solidFill>
                </a:endParaRPr>
              </a:p>
              <a:p>
                <a:pPr algn="ctr"/>
                <a:r>
                  <a:rPr lang="en-US" b="1" dirty="0">
                    <a:solidFill>
                      <a:schemeClr val="tx1"/>
                    </a:solidFill>
                  </a:rPr>
                  <a:t>Extraction</a:t>
                </a:r>
              </a:p>
            </p:txBody>
          </p:sp>
          <p:sp>
            <p:nvSpPr>
              <p:cNvPr id="45" name="TextBox 44"/>
              <p:cNvSpPr txBox="1"/>
              <p:nvPr/>
            </p:nvSpPr>
            <p:spPr>
              <a:xfrm>
                <a:off x="1849816" y="1059724"/>
                <a:ext cx="2598117" cy="646331"/>
              </a:xfrm>
              <a:prstGeom prst="rect">
                <a:avLst/>
              </a:prstGeom>
              <a:noFill/>
              <a:effectLst/>
            </p:spPr>
            <p:txBody>
              <a:bodyPr wrap="square" rtlCol="0">
                <a:spAutoFit/>
              </a:bodyPr>
              <a:lstStyle/>
              <a:p>
                <a:pPr algn="ctr"/>
                <a:r>
                  <a:rPr lang="en-US" dirty="0" smtClean="0">
                    <a:solidFill>
                      <a:srgbClr val="000000"/>
                    </a:solidFill>
                  </a:rPr>
                  <a:t>comparable </a:t>
                </a:r>
              </a:p>
              <a:p>
                <a:pPr algn="ctr"/>
                <a:r>
                  <a:rPr lang="en-US" dirty="0" smtClean="0">
                    <a:solidFill>
                      <a:srgbClr val="000000"/>
                    </a:solidFill>
                  </a:rPr>
                  <a:t>corpora</a:t>
                </a:r>
                <a:endParaRPr lang="en-US" dirty="0">
                  <a:solidFill>
                    <a:srgbClr val="000000"/>
                  </a:solidFill>
                </a:endParaRPr>
              </a:p>
            </p:txBody>
          </p:sp>
          <p:cxnSp>
            <p:nvCxnSpPr>
              <p:cNvPr id="46" name="Elbow Connector 45"/>
              <p:cNvCxnSpPr>
                <a:stCxn id="45" idx="2"/>
                <a:endCxn id="41" idx="0"/>
              </p:cNvCxnSpPr>
              <p:nvPr/>
            </p:nvCxnSpPr>
            <p:spPr>
              <a:xfrm rot="5400000">
                <a:off x="2958575" y="1896355"/>
                <a:ext cx="380600" cy="0"/>
              </a:xfrm>
              <a:prstGeom prst="bentConnector3">
                <a:avLst>
                  <a:gd name="adj1" fmla="val 50000"/>
                </a:avLst>
              </a:prstGeom>
              <a:ln>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grpSp>
      </p:grpSp>
      <p:grpSp>
        <p:nvGrpSpPr>
          <p:cNvPr id="48" name="Group 47"/>
          <p:cNvGrpSpPr/>
          <p:nvPr/>
        </p:nvGrpSpPr>
        <p:grpSpPr>
          <a:xfrm>
            <a:off x="2545855" y="3214997"/>
            <a:ext cx="2651412" cy="1023503"/>
            <a:chOff x="2078395" y="3214997"/>
            <a:chExt cx="2651412" cy="1023503"/>
          </a:xfrm>
        </p:grpSpPr>
        <p:grpSp>
          <p:nvGrpSpPr>
            <p:cNvPr id="218" name="Group 217"/>
            <p:cNvGrpSpPr/>
            <p:nvPr/>
          </p:nvGrpSpPr>
          <p:grpSpPr>
            <a:xfrm>
              <a:off x="2078395" y="3435926"/>
              <a:ext cx="526944" cy="802574"/>
              <a:chOff x="2882722" y="3435926"/>
              <a:chExt cx="526944" cy="802574"/>
            </a:xfrm>
          </p:grpSpPr>
          <p:sp>
            <p:nvSpPr>
              <p:cNvPr id="11" name="Oval 10"/>
              <p:cNvSpPr/>
              <p:nvPr/>
            </p:nvSpPr>
            <p:spPr>
              <a:xfrm>
                <a:off x="2882722" y="3435926"/>
                <a:ext cx="526944" cy="540000"/>
              </a:xfrm>
              <a:prstGeom prst="ellipse">
                <a:avLst/>
              </a:prstGeom>
              <a:solidFill>
                <a:schemeClr val="bg1">
                  <a:lumMod val="75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80000"/>
                  </a:lnSpc>
                </a:pPr>
                <a:r>
                  <a:rPr lang="en-US" sz="2800" dirty="0">
                    <a:solidFill>
                      <a:schemeClr val="tx1"/>
                    </a:solidFill>
                    <a:effectLst/>
                  </a:rPr>
                  <a:t>+</a:t>
                </a:r>
              </a:p>
            </p:txBody>
          </p:sp>
          <p:cxnSp>
            <p:nvCxnSpPr>
              <p:cNvPr id="12" name="Elbow Connector 11"/>
              <p:cNvCxnSpPr>
                <a:stCxn id="11" idx="4"/>
                <a:endCxn id="183" idx="0"/>
              </p:cNvCxnSpPr>
              <p:nvPr/>
            </p:nvCxnSpPr>
            <p:spPr>
              <a:xfrm rot="16200000" flipH="1">
                <a:off x="3020657" y="4101462"/>
                <a:ext cx="262575" cy="11501"/>
              </a:xfrm>
              <a:prstGeom prst="bentConnector3">
                <a:avLst>
                  <a:gd name="adj1" fmla="val 50000"/>
                </a:avLst>
              </a:prstGeom>
              <a:ln w="2857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67" name="Freeform 66"/>
            <p:cNvSpPr/>
            <p:nvPr/>
          </p:nvSpPr>
          <p:spPr>
            <a:xfrm>
              <a:off x="2605339" y="3214997"/>
              <a:ext cx="2124468" cy="443524"/>
            </a:xfrm>
            <a:custGeom>
              <a:avLst/>
              <a:gdLst>
                <a:gd name="connsiteX0" fmla="*/ 3727314 w 3727314"/>
                <a:gd name="connsiteY0" fmla="*/ 0 h 2264141"/>
                <a:gd name="connsiteX1" fmla="*/ 1518535 w 3727314"/>
                <a:gd name="connsiteY1" fmla="*/ 869761 h 2264141"/>
                <a:gd name="connsiteX2" fmla="*/ 0 w 3727314"/>
                <a:gd name="connsiteY2" fmla="*/ 2264141 h 2264141"/>
              </a:gdLst>
              <a:ahLst/>
              <a:cxnLst>
                <a:cxn ang="0">
                  <a:pos x="connsiteX0" y="connsiteY0"/>
                </a:cxn>
                <a:cxn ang="0">
                  <a:pos x="connsiteX1" y="connsiteY1"/>
                </a:cxn>
                <a:cxn ang="0">
                  <a:pos x="connsiteX2" y="connsiteY2"/>
                </a:cxn>
              </a:cxnLst>
              <a:rect l="l" t="t" r="r" b="b"/>
              <a:pathLst>
                <a:path w="3727314" h="2264141">
                  <a:moveTo>
                    <a:pt x="3727314" y="0"/>
                  </a:moveTo>
                  <a:cubicBezTo>
                    <a:pt x="2933534" y="246202"/>
                    <a:pt x="2139754" y="492404"/>
                    <a:pt x="1518535" y="869761"/>
                  </a:cubicBezTo>
                  <a:cubicBezTo>
                    <a:pt x="897316" y="1247118"/>
                    <a:pt x="448658" y="1755629"/>
                    <a:pt x="0" y="2264141"/>
                  </a:cubicBezTo>
                </a:path>
              </a:pathLst>
            </a:custGeom>
            <a:ln w="28575" cmpd="sng">
              <a:solidFill>
                <a:srgbClr val="000000"/>
              </a:solidFill>
              <a:headEnd type="none"/>
              <a:tailEnd type="arrow" w="lg" len="med"/>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grpSp>
    </p:spTree>
    <p:extLst>
      <p:ext uri="{BB962C8B-B14F-4D97-AF65-F5344CB8AC3E}">
        <p14:creationId xmlns:p14="http://schemas.microsoft.com/office/powerpoint/2010/main" val="12626482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Contributions</a:t>
            </a:r>
          </a:p>
        </p:txBody>
      </p:sp>
      <p:grpSp>
        <p:nvGrpSpPr>
          <p:cNvPr id="179" name="Group 178"/>
          <p:cNvGrpSpPr/>
          <p:nvPr/>
        </p:nvGrpSpPr>
        <p:grpSpPr>
          <a:xfrm>
            <a:off x="4697008" y="5239554"/>
            <a:ext cx="2060222" cy="1202541"/>
            <a:chOff x="6681942" y="4135582"/>
            <a:chExt cx="2060222" cy="1202541"/>
          </a:xfrm>
        </p:grpSpPr>
        <p:sp>
          <p:nvSpPr>
            <p:cNvPr id="15" name="Oval 14"/>
            <p:cNvSpPr/>
            <p:nvPr/>
          </p:nvSpPr>
          <p:spPr>
            <a:xfrm>
              <a:off x="7027332" y="4135582"/>
              <a:ext cx="1354668" cy="1202541"/>
            </a:xfrm>
            <a:prstGeom prst="ellipse">
              <a:avLst/>
            </a:prstGeom>
            <a:solidFill>
              <a:srgbClr val="FFFFFF"/>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dirty="0">
                <a:solidFill>
                  <a:srgbClr val="FFFFFF"/>
                </a:solidFill>
              </a:endParaRPr>
            </a:p>
          </p:txBody>
        </p:sp>
        <p:sp>
          <p:nvSpPr>
            <p:cNvPr id="172" name="Rectangle 171"/>
            <p:cNvSpPr/>
            <p:nvPr/>
          </p:nvSpPr>
          <p:spPr>
            <a:xfrm>
              <a:off x="6681942" y="4233922"/>
              <a:ext cx="2060222" cy="923330"/>
            </a:xfrm>
            <a:prstGeom prst="rect">
              <a:avLst/>
            </a:prstGeom>
          </p:spPr>
          <p:txBody>
            <a:bodyPr wrap="square">
              <a:spAutoFit/>
            </a:bodyPr>
            <a:lstStyle/>
            <a:p>
              <a:pPr algn="ctr"/>
              <a:r>
                <a:rPr lang="en-US" b="1" dirty="0">
                  <a:solidFill>
                    <a:srgbClr val="000000"/>
                  </a:solidFill>
                </a:rPr>
                <a:t>CLIR</a:t>
              </a:r>
            </a:p>
            <a:p>
              <a:pPr algn="ctr"/>
              <a:r>
                <a:rPr lang="en-US" b="1" dirty="0">
                  <a:solidFill>
                    <a:srgbClr val="000000"/>
                  </a:solidFill>
                </a:rPr>
                <a:t>Translation Model</a:t>
              </a:r>
              <a:endParaRPr lang="en-US" dirty="0"/>
            </a:p>
          </p:txBody>
        </p:sp>
      </p:grpSp>
      <p:grpSp>
        <p:nvGrpSpPr>
          <p:cNvPr id="178" name="Group 177"/>
          <p:cNvGrpSpPr/>
          <p:nvPr/>
        </p:nvGrpSpPr>
        <p:grpSpPr>
          <a:xfrm>
            <a:off x="2109547" y="5209385"/>
            <a:ext cx="1398359" cy="1202541"/>
            <a:chOff x="4469772" y="4287982"/>
            <a:chExt cx="1398359" cy="1202541"/>
          </a:xfrm>
        </p:grpSpPr>
        <p:sp>
          <p:nvSpPr>
            <p:cNvPr id="176" name="Oval 175"/>
            <p:cNvSpPr/>
            <p:nvPr/>
          </p:nvSpPr>
          <p:spPr>
            <a:xfrm>
              <a:off x="4490260" y="4287982"/>
              <a:ext cx="1354668" cy="1202541"/>
            </a:xfrm>
            <a:prstGeom prst="ellipse">
              <a:avLst/>
            </a:prstGeom>
            <a:solidFill>
              <a:srgbClr val="B91305"/>
            </a:solidFill>
            <a:ln>
              <a:solidFill>
                <a:srgbClr val="8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dirty="0">
                <a:solidFill>
                  <a:srgbClr val="000000"/>
                </a:solidFill>
              </a:endParaRPr>
            </a:p>
          </p:txBody>
        </p:sp>
        <p:sp>
          <p:nvSpPr>
            <p:cNvPr id="177" name="Rectangle 176"/>
            <p:cNvSpPr/>
            <p:nvPr/>
          </p:nvSpPr>
          <p:spPr>
            <a:xfrm>
              <a:off x="4469772" y="4414793"/>
              <a:ext cx="1398359" cy="923330"/>
            </a:xfrm>
            <a:prstGeom prst="rect">
              <a:avLst/>
            </a:prstGeom>
          </p:spPr>
          <p:txBody>
            <a:bodyPr wrap="none">
              <a:spAutoFit/>
            </a:bodyPr>
            <a:lstStyle/>
            <a:p>
              <a:pPr algn="ctr"/>
              <a:r>
                <a:rPr lang="en-US" b="1" dirty="0">
                  <a:solidFill>
                    <a:srgbClr val="000000"/>
                  </a:solidFill>
                </a:rPr>
                <a:t>MT </a:t>
              </a:r>
              <a:endParaRPr lang="en-US" b="1" dirty="0" smtClean="0">
                <a:solidFill>
                  <a:srgbClr val="000000"/>
                </a:solidFill>
              </a:endParaRPr>
            </a:p>
            <a:p>
              <a:pPr algn="ctr"/>
              <a:r>
                <a:rPr lang="en-US" b="1" dirty="0" smtClean="0">
                  <a:solidFill>
                    <a:srgbClr val="000000"/>
                  </a:solidFill>
                </a:rPr>
                <a:t>Translation </a:t>
              </a:r>
            </a:p>
            <a:p>
              <a:pPr algn="ctr"/>
              <a:r>
                <a:rPr lang="en-US" b="1" dirty="0" smtClean="0">
                  <a:solidFill>
                    <a:srgbClr val="000000"/>
                  </a:solidFill>
                </a:rPr>
                <a:t>Model</a:t>
              </a:r>
              <a:endParaRPr lang="en-US" b="1" dirty="0">
                <a:solidFill>
                  <a:srgbClr val="000000"/>
                </a:solidFill>
              </a:endParaRPr>
            </a:p>
          </p:txBody>
        </p:sp>
      </p:grpSp>
      <p:sp>
        <p:nvSpPr>
          <p:cNvPr id="183" name="TextBox 182"/>
          <p:cNvSpPr txBox="1"/>
          <p:nvPr/>
        </p:nvSpPr>
        <p:spPr>
          <a:xfrm>
            <a:off x="1792051" y="4238501"/>
            <a:ext cx="2039902" cy="646331"/>
          </a:xfrm>
          <a:prstGeom prst="rect">
            <a:avLst/>
          </a:prstGeom>
          <a:solidFill>
            <a:schemeClr val="tx1"/>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smtClean="0">
                <a:solidFill>
                  <a:schemeClr val="bg1"/>
                </a:solidFill>
              </a:rPr>
              <a:t>MT</a:t>
            </a:r>
          </a:p>
          <a:p>
            <a:pPr algn="ctr"/>
            <a:r>
              <a:rPr lang="en-US" dirty="0" smtClean="0">
                <a:solidFill>
                  <a:schemeClr val="bg1"/>
                </a:solidFill>
              </a:rPr>
              <a:t>pipeline</a:t>
            </a:r>
          </a:p>
        </p:txBody>
      </p:sp>
      <p:cxnSp>
        <p:nvCxnSpPr>
          <p:cNvPr id="191" name="Elbow Connector 190"/>
          <p:cNvCxnSpPr>
            <a:stCxn id="183" idx="2"/>
            <a:endCxn id="176" idx="0"/>
          </p:cNvCxnSpPr>
          <p:nvPr/>
        </p:nvCxnSpPr>
        <p:spPr>
          <a:xfrm rot="5400000">
            <a:off x="2649727" y="5047108"/>
            <a:ext cx="324553" cy="0"/>
          </a:xfrm>
          <a:prstGeom prst="bentConnector3">
            <a:avLst>
              <a:gd name="adj1" fmla="val 50000"/>
            </a:avLst>
          </a:prstGeom>
          <a:ln w="28575"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sp>
        <p:nvSpPr>
          <p:cNvPr id="195" name="TextBox 194"/>
          <p:cNvSpPr txBox="1"/>
          <p:nvPr/>
        </p:nvSpPr>
        <p:spPr>
          <a:xfrm>
            <a:off x="4657237" y="2568666"/>
            <a:ext cx="1080043" cy="646331"/>
          </a:xfrm>
          <a:prstGeom prst="rect">
            <a:avLst/>
          </a:prstGeom>
          <a:noFill/>
          <a:effectLst/>
        </p:spPr>
        <p:txBody>
          <a:bodyPr wrap="square" rtlCol="0">
            <a:spAutoFit/>
          </a:bodyPr>
          <a:lstStyle/>
          <a:p>
            <a:r>
              <a:rPr lang="en-US" dirty="0" smtClean="0">
                <a:solidFill>
                  <a:srgbClr val="000000"/>
                </a:solidFill>
              </a:rPr>
              <a:t>baseline</a:t>
            </a:r>
          </a:p>
          <a:p>
            <a:pPr algn="ctr"/>
            <a:r>
              <a:rPr lang="en-US" dirty="0" err="1" smtClean="0">
                <a:solidFill>
                  <a:srgbClr val="000000"/>
                </a:solidFill>
              </a:rPr>
              <a:t>bitext</a:t>
            </a:r>
            <a:endParaRPr lang="en-US" dirty="0" smtClean="0">
              <a:solidFill>
                <a:srgbClr val="000000"/>
              </a:solidFill>
            </a:endParaRPr>
          </a:p>
        </p:txBody>
      </p:sp>
      <p:sp>
        <p:nvSpPr>
          <p:cNvPr id="51" name="TextBox 50"/>
          <p:cNvSpPr txBox="1"/>
          <p:nvPr/>
        </p:nvSpPr>
        <p:spPr>
          <a:xfrm>
            <a:off x="4717328" y="4238501"/>
            <a:ext cx="2039902" cy="646331"/>
          </a:xfrm>
          <a:prstGeom prst="rect">
            <a:avLst/>
          </a:prstGeom>
          <a:solidFill>
            <a:schemeClr val="tx1"/>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smtClean="0">
                <a:solidFill>
                  <a:schemeClr val="bg1"/>
                </a:solidFill>
              </a:rPr>
              <a:t>Token-based</a:t>
            </a:r>
          </a:p>
          <a:p>
            <a:pPr algn="ctr"/>
            <a:r>
              <a:rPr lang="en-US" dirty="0" smtClean="0">
                <a:solidFill>
                  <a:schemeClr val="bg1"/>
                </a:solidFill>
              </a:rPr>
              <a:t>CLIR</a:t>
            </a:r>
          </a:p>
        </p:txBody>
      </p:sp>
      <p:sp>
        <p:nvSpPr>
          <p:cNvPr id="52" name="Freeform 51"/>
          <p:cNvSpPr/>
          <p:nvPr/>
        </p:nvSpPr>
        <p:spPr>
          <a:xfrm flipH="1">
            <a:off x="5197262" y="3214996"/>
            <a:ext cx="522470" cy="1023505"/>
          </a:xfrm>
          <a:custGeom>
            <a:avLst/>
            <a:gdLst>
              <a:gd name="connsiteX0" fmla="*/ 3727314 w 3727314"/>
              <a:gd name="connsiteY0" fmla="*/ 0 h 2264141"/>
              <a:gd name="connsiteX1" fmla="*/ 1518535 w 3727314"/>
              <a:gd name="connsiteY1" fmla="*/ 869761 h 2264141"/>
              <a:gd name="connsiteX2" fmla="*/ 0 w 3727314"/>
              <a:gd name="connsiteY2" fmla="*/ 2264141 h 2264141"/>
            </a:gdLst>
            <a:ahLst/>
            <a:cxnLst>
              <a:cxn ang="0">
                <a:pos x="connsiteX0" y="connsiteY0"/>
              </a:cxn>
              <a:cxn ang="0">
                <a:pos x="connsiteX1" y="connsiteY1"/>
              </a:cxn>
              <a:cxn ang="0">
                <a:pos x="connsiteX2" y="connsiteY2"/>
              </a:cxn>
            </a:cxnLst>
            <a:rect l="l" t="t" r="r" b="b"/>
            <a:pathLst>
              <a:path w="3727314" h="2264141">
                <a:moveTo>
                  <a:pt x="3727314" y="0"/>
                </a:moveTo>
                <a:cubicBezTo>
                  <a:pt x="2933534" y="246202"/>
                  <a:pt x="2139754" y="492404"/>
                  <a:pt x="1518535" y="869761"/>
                </a:cubicBezTo>
                <a:cubicBezTo>
                  <a:pt x="897316" y="1247118"/>
                  <a:pt x="448658" y="1755629"/>
                  <a:pt x="0" y="2264141"/>
                </a:cubicBezTo>
              </a:path>
            </a:pathLst>
          </a:custGeom>
          <a:ln w="28575" cmpd="sng">
            <a:solidFill>
              <a:srgbClr val="000000"/>
            </a:solidFill>
            <a:headEnd type="none"/>
            <a:tailEnd type="arrow" w="lg" len="med"/>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cxnSp>
        <p:nvCxnSpPr>
          <p:cNvPr id="53" name="Elbow Connector 52"/>
          <p:cNvCxnSpPr>
            <a:stCxn id="51" idx="2"/>
            <a:endCxn id="15" idx="0"/>
          </p:cNvCxnSpPr>
          <p:nvPr/>
        </p:nvCxnSpPr>
        <p:spPr>
          <a:xfrm rot="5400000">
            <a:off x="5559919" y="5062193"/>
            <a:ext cx="354722" cy="0"/>
          </a:xfrm>
          <a:prstGeom prst="bentConnector3">
            <a:avLst>
              <a:gd name="adj1" fmla="val 50000"/>
            </a:avLst>
          </a:prstGeom>
          <a:ln w="28575"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grpSp>
        <p:nvGrpSpPr>
          <p:cNvPr id="43" name="Group 42"/>
          <p:cNvGrpSpPr/>
          <p:nvPr/>
        </p:nvGrpSpPr>
        <p:grpSpPr>
          <a:xfrm>
            <a:off x="1512943" y="1059724"/>
            <a:ext cx="4875303" cy="4781101"/>
            <a:chOff x="1045489" y="1059724"/>
            <a:chExt cx="4875303" cy="4781101"/>
          </a:xfrm>
        </p:grpSpPr>
        <p:cxnSp>
          <p:nvCxnSpPr>
            <p:cNvPr id="127" name="Elbow Connector 126"/>
            <p:cNvCxnSpPr>
              <a:stCxn id="15" idx="6"/>
              <a:endCxn id="41" idx="3"/>
            </p:cNvCxnSpPr>
            <p:nvPr/>
          </p:nvCxnSpPr>
          <p:spPr>
            <a:xfrm flipH="1" flipV="1">
              <a:off x="3189118" y="2409821"/>
              <a:ext cx="2731674" cy="3431004"/>
            </a:xfrm>
            <a:prstGeom prst="bentConnector3">
              <a:avLst>
                <a:gd name="adj1" fmla="val -23220"/>
              </a:avLst>
            </a:prstGeom>
            <a:ln w="28575"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grpSp>
          <p:nvGrpSpPr>
            <p:cNvPr id="217" name="Group 216"/>
            <p:cNvGrpSpPr/>
            <p:nvPr/>
          </p:nvGrpSpPr>
          <p:grpSpPr>
            <a:xfrm>
              <a:off x="1045489" y="1059724"/>
              <a:ext cx="2598117" cy="2376202"/>
              <a:chOff x="1849816" y="1059724"/>
              <a:chExt cx="2598117" cy="2376202"/>
            </a:xfrm>
          </p:grpSpPr>
          <p:sp>
            <p:nvSpPr>
              <p:cNvPr id="8" name="TextBox 7"/>
              <p:cNvSpPr txBox="1"/>
              <p:nvPr/>
            </p:nvSpPr>
            <p:spPr>
              <a:xfrm>
                <a:off x="1917670" y="2758672"/>
                <a:ext cx="1176717" cy="646331"/>
              </a:xfrm>
              <a:prstGeom prst="rect">
                <a:avLst/>
              </a:prstGeom>
              <a:noFill/>
              <a:effectLst/>
            </p:spPr>
            <p:txBody>
              <a:bodyPr wrap="square" rtlCol="0">
                <a:spAutoFit/>
              </a:bodyPr>
              <a:lstStyle/>
              <a:p>
                <a:pPr algn="ctr"/>
                <a:r>
                  <a:rPr lang="en-US" dirty="0" smtClean="0">
                    <a:solidFill>
                      <a:srgbClr val="000000"/>
                    </a:solidFill>
                  </a:rPr>
                  <a:t>extracted</a:t>
                </a:r>
              </a:p>
              <a:p>
                <a:pPr algn="ctr"/>
                <a:r>
                  <a:rPr lang="en-US" dirty="0" err="1" smtClean="0">
                    <a:solidFill>
                      <a:srgbClr val="000000"/>
                    </a:solidFill>
                  </a:rPr>
                  <a:t>bitext</a:t>
                </a:r>
                <a:endParaRPr lang="en-US" dirty="0">
                  <a:solidFill>
                    <a:srgbClr val="000000"/>
                  </a:solidFill>
                </a:endParaRPr>
              </a:p>
            </p:txBody>
          </p:sp>
          <p:cxnSp>
            <p:nvCxnSpPr>
              <p:cNvPr id="10" name="Elbow Connector 9"/>
              <p:cNvCxnSpPr>
                <a:stCxn id="41" idx="2"/>
                <a:endCxn id="11" idx="0"/>
              </p:cNvCxnSpPr>
              <p:nvPr/>
            </p:nvCxnSpPr>
            <p:spPr>
              <a:xfrm rot="16200000" flipH="1">
                <a:off x="2794340" y="3084072"/>
                <a:ext cx="702940" cy="768"/>
              </a:xfrm>
              <a:prstGeom prst="bentConnector3">
                <a:avLst>
                  <a:gd name="adj1" fmla="val 50000"/>
                </a:avLst>
              </a:prstGeom>
              <a:ln w="28575"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2297406" y="2086655"/>
                <a:ext cx="1696039" cy="64633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b="1" dirty="0" err="1">
                    <a:solidFill>
                      <a:schemeClr val="tx1"/>
                    </a:solidFill>
                  </a:rPr>
                  <a:t>Bitext</a:t>
                </a:r>
                <a:endParaRPr lang="en-US" b="1" dirty="0">
                  <a:solidFill>
                    <a:schemeClr val="tx1"/>
                  </a:solidFill>
                </a:endParaRPr>
              </a:p>
              <a:p>
                <a:pPr algn="ctr"/>
                <a:r>
                  <a:rPr lang="en-US" b="1" dirty="0">
                    <a:solidFill>
                      <a:schemeClr val="tx1"/>
                    </a:solidFill>
                  </a:rPr>
                  <a:t>Extraction</a:t>
                </a:r>
              </a:p>
            </p:txBody>
          </p:sp>
          <p:sp>
            <p:nvSpPr>
              <p:cNvPr id="45" name="TextBox 44"/>
              <p:cNvSpPr txBox="1"/>
              <p:nvPr/>
            </p:nvSpPr>
            <p:spPr>
              <a:xfrm>
                <a:off x="1849816" y="1059724"/>
                <a:ext cx="2598117" cy="646331"/>
              </a:xfrm>
              <a:prstGeom prst="rect">
                <a:avLst/>
              </a:prstGeom>
              <a:noFill/>
              <a:effectLst/>
            </p:spPr>
            <p:txBody>
              <a:bodyPr wrap="square" rtlCol="0">
                <a:spAutoFit/>
              </a:bodyPr>
              <a:lstStyle/>
              <a:p>
                <a:pPr algn="ctr"/>
                <a:r>
                  <a:rPr lang="en-US" dirty="0" smtClean="0">
                    <a:solidFill>
                      <a:srgbClr val="000000"/>
                    </a:solidFill>
                  </a:rPr>
                  <a:t>comparable </a:t>
                </a:r>
              </a:p>
              <a:p>
                <a:pPr algn="ctr"/>
                <a:r>
                  <a:rPr lang="en-US" dirty="0" smtClean="0">
                    <a:solidFill>
                      <a:srgbClr val="000000"/>
                    </a:solidFill>
                  </a:rPr>
                  <a:t>corpora</a:t>
                </a:r>
                <a:endParaRPr lang="en-US" dirty="0">
                  <a:solidFill>
                    <a:srgbClr val="000000"/>
                  </a:solidFill>
                </a:endParaRPr>
              </a:p>
            </p:txBody>
          </p:sp>
          <p:cxnSp>
            <p:nvCxnSpPr>
              <p:cNvPr id="46" name="Elbow Connector 45"/>
              <p:cNvCxnSpPr>
                <a:stCxn id="45" idx="2"/>
                <a:endCxn id="41" idx="0"/>
              </p:cNvCxnSpPr>
              <p:nvPr/>
            </p:nvCxnSpPr>
            <p:spPr>
              <a:xfrm rot="5400000">
                <a:off x="2956851" y="1894631"/>
                <a:ext cx="380600" cy="3449"/>
              </a:xfrm>
              <a:prstGeom prst="bentConnector3">
                <a:avLst>
                  <a:gd name="adj1" fmla="val 50000"/>
                </a:avLst>
              </a:prstGeom>
              <a:ln>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grpSp>
      </p:grpSp>
      <p:grpSp>
        <p:nvGrpSpPr>
          <p:cNvPr id="48" name="Group 47"/>
          <p:cNvGrpSpPr/>
          <p:nvPr/>
        </p:nvGrpSpPr>
        <p:grpSpPr>
          <a:xfrm>
            <a:off x="2545849" y="3214997"/>
            <a:ext cx="2651412" cy="1023504"/>
            <a:chOff x="2078395" y="3214997"/>
            <a:chExt cx="2651412" cy="1023504"/>
          </a:xfrm>
        </p:grpSpPr>
        <p:grpSp>
          <p:nvGrpSpPr>
            <p:cNvPr id="218" name="Group 217"/>
            <p:cNvGrpSpPr/>
            <p:nvPr/>
          </p:nvGrpSpPr>
          <p:grpSpPr>
            <a:xfrm>
              <a:off x="2078395" y="3435926"/>
              <a:ext cx="526944" cy="802575"/>
              <a:chOff x="2882722" y="3435926"/>
              <a:chExt cx="526944" cy="802575"/>
            </a:xfrm>
          </p:grpSpPr>
          <p:sp>
            <p:nvSpPr>
              <p:cNvPr id="11" name="Oval 10"/>
              <p:cNvSpPr/>
              <p:nvPr/>
            </p:nvSpPr>
            <p:spPr>
              <a:xfrm>
                <a:off x="2882722" y="3435926"/>
                <a:ext cx="526944" cy="540000"/>
              </a:xfrm>
              <a:prstGeom prst="ellipse">
                <a:avLst/>
              </a:prstGeom>
              <a:solidFill>
                <a:schemeClr val="bg1">
                  <a:lumMod val="75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80000"/>
                  </a:lnSpc>
                </a:pPr>
                <a:r>
                  <a:rPr lang="en-US" sz="2800" dirty="0">
                    <a:solidFill>
                      <a:schemeClr val="tx1"/>
                    </a:solidFill>
                    <a:effectLst/>
                  </a:rPr>
                  <a:t>+</a:t>
                </a:r>
              </a:p>
            </p:txBody>
          </p:sp>
          <p:cxnSp>
            <p:nvCxnSpPr>
              <p:cNvPr id="12" name="Elbow Connector 11"/>
              <p:cNvCxnSpPr>
                <a:stCxn id="11" idx="4"/>
                <a:endCxn id="183" idx="0"/>
              </p:cNvCxnSpPr>
              <p:nvPr/>
            </p:nvCxnSpPr>
            <p:spPr>
              <a:xfrm rot="5400000">
                <a:off x="3011838" y="4104144"/>
                <a:ext cx="262575" cy="6139"/>
              </a:xfrm>
              <a:prstGeom prst="bentConnector3">
                <a:avLst>
                  <a:gd name="adj1" fmla="val 50000"/>
                </a:avLst>
              </a:prstGeom>
              <a:ln w="2857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67" name="Freeform 66"/>
            <p:cNvSpPr/>
            <p:nvPr/>
          </p:nvSpPr>
          <p:spPr>
            <a:xfrm>
              <a:off x="2605339" y="3214997"/>
              <a:ext cx="2124468" cy="443524"/>
            </a:xfrm>
            <a:custGeom>
              <a:avLst/>
              <a:gdLst>
                <a:gd name="connsiteX0" fmla="*/ 3727314 w 3727314"/>
                <a:gd name="connsiteY0" fmla="*/ 0 h 2264141"/>
                <a:gd name="connsiteX1" fmla="*/ 1518535 w 3727314"/>
                <a:gd name="connsiteY1" fmla="*/ 869761 h 2264141"/>
                <a:gd name="connsiteX2" fmla="*/ 0 w 3727314"/>
                <a:gd name="connsiteY2" fmla="*/ 2264141 h 2264141"/>
              </a:gdLst>
              <a:ahLst/>
              <a:cxnLst>
                <a:cxn ang="0">
                  <a:pos x="connsiteX0" y="connsiteY0"/>
                </a:cxn>
                <a:cxn ang="0">
                  <a:pos x="connsiteX1" y="connsiteY1"/>
                </a:cxn>
                <a:cxn ang="0">
                  <a:pos x="connsiteX2" y="connsiteY2"/>
                </a:cxn>
              </a:cxnLst>
              <a:rect l="l" t="t" r="r" b="b"/>
              <a:pathLst>
                <a:path w="3727314" h="2264141">
                  <a:moveTo>
                    <a:pt x="3727314" y="0"/>
                  </a:moveTo>
                  <a:cubicBezTo>
                    <a:pt x="2933534" y="246202"/>
                    <a:pt x="2139754" y="492404"/>
                    <a:pt x="1518535" y="869761"/>
                  </a:cubicBezTo>
                  <a:cubicBezTo>
                    <a:pt x="897316" y="1247118"/>
                    <a:pt x="448658" y="1755629"/>
                    <a:pt x="0" y="2264141"/>
                  </a:cubicBezTo>
                </a:path>
              </a:pathLst>
            </a:custGeom>
            <a:ln w="28575" cmpd="sng">
              <a:solidFill>
                <a:srgbClr val="000000"/>
              </a:solidFill>
              <a:headEnd type="none"/>
              <a:tailEnd type="arrow" w="lg" len="med"/>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grpSp>
      <p:grpSp>
        <p:nvGrpSpPr>
          <p:cNvPr id="30" name="Group 29"/>
          <p:cNvGrpSpPr/>
          <p:nvPr/>
        </p:nvGrpSpPr>
        <p:grpSpPr>
          <a:xfrm>
            <a:off x="517701" y="4863599"/>
            <a:ext cx="1674765" cy="1325372"/>
            <a:chOff x="327615" y="3584222"/>
            <a:chExt cx="2251053" cy="1129783"/>
          </a:xfrm>
        </p:grpSpPr>
        <p:sp>
          <p:nvSpPr>
            <p:cNvPr id="31" name="Cloud 30"/>
            <p:cNvSpPr/>
            <p:nvPr/>
          </p:nvSpPr>
          <p:spPr bwMode="auto">
            <a:xfrm>
              <a:off x="327615" y="3584222"/>
              <a:ext cx="2251053" cy="1129783"/>
            </a:xfrm>
            <a:prstGeom prst="cloud">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sp>
          <p:nvSpPr>
            <p:cNvPr id="32" name="TextBox 31"/>
            <p:cNvSpPr txBox="1"/>
            <p:nvPr/>
          </p:nvSpPr>
          <p:spPr>
            <a:xfrm>
              <a:off x="589209" y="3737113"/>
              <a:ext cx="1846656" cy="708365"/>
            </a:xfrm>
            <a:prstGeom prst="rect">
              <a:avLst/>
            </a:prstGeom>
            <a:noFill/>
          </p:spPr>
          <p:txBody>
            <a:bodyPr wrap="none" rtlCol="0">
              <a:spAutoFit/>
            </a:bodyPr>
            <a:lstStyle/>
            <a:p>
              <a:pPr algn="ctr"/>
              <a:r>
                <a:rPr lang="en-US" sz="1600" dirty="0" smtClean="0"/>
                <a:t>Higher BLEU </a:t>
              </a:r>
            </a:p>
            <a:p>
              <a:pPr algn="ctr"/>
              <a:r>
                <a:rPr lang="en-US" sz="1600" dirty="0" smtClean="0"/>
                <a:t>for </a:t>
              </a:r>
            </a:p>
            <a:p>
              <a:pPr algn="ctr"/>
              <a:r>
                <a:rPr lang="en-US" sz="1600" dirty="0" smtClean="0"/>
                <a:t>5 </a:t>
              </a:r>
              <a:r>
                <a:rPr lang="en-US" sz="1600" dirty="0" err="1" smtClean="0"/>
                <a:t>lang</a:t>
              </a:r>
              <a:r>
                <a:rPr lang="en-US" sz="1600" dirty="0" smtClean="0"/>
                <a:t> pairs</a:t>
              </a:r>
            </a:p>
          </p:txBody>
        </p:sp>
      </p:grpSp>
    </p:spTree>
    <p:extLst>
      <p:ext uri="{BB962C8B-B14F-4D97-AF65-F5344CB8AC3E}">
        <p14:creationId xmlns:p14="http://schemas.microsoft.com/office/powerpoint/2010/main" val="18479213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4717334" y="4238501"/>
            <a:ext cx="2039902" cy="646331"/>
          </a:xfrm>
          <a:prstGeom prst="rect">
            <a:avLst/>
          </a:prstGeom>
          <a:solidFill>
            <a:schemeClr val="tx1"/>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smtClean="0">
                <a:solidFill>
                  <a:schemeClr val="bg1"/>
                </a:solidFill>
              </a:rPr>
              <a:t>Token-based</a:t>
            </a:r>
          </a:p>
          <a:p>
            <a:pPr algn="ctr"/>
            <a:r>
              <a:rPr lang="en-US" dirty="0" smtClean="0">
                <a:solidFill>
                  <a:schemeClr val="bg1"/>
                </a:solidFill>
              </a:rPr>
              <a:t>CLIR</a:t>
            </a:r>
          </a:p>
        </p:txBody>
      </p:sp>
      <p:sp>
        <p:nvSpPr>
          <p:cNvPr id="2" name="Title 1"/>
          <p:cNvSpPr>
            <a:spLocks noGrp="1"/>
          </p:cNvSpPr>
          <p:nvPr>
            <p:ph type="title"/>
          </p:nvPr>
        </p:nvSpPr>
        <p:spPr/>
        <p:txBody>
          <a:bodyPr/>
          <a:lstStyle/>
          <a:p>
            <a:r>
              <a:rPr lang="en-US" dirty="0"/>
              <a:t>Contributions</a:t>
            </a:r>
          </a:p>
        </p:txBody>
      </p:sp>
      <p:sp>
        <p:nvSpPr>
          <p:cNvPr id="183" name="TextBox 182"/>
          <p:cNvSpPr txBox="1"/>
          <p:nvPr/>
        </p:nvSpPr>
        <p:spPr>
          <a:xfrm>
            <a:off x="1792057" y="4238501"/>
            <a:ext cx="2039902" cy="646331"/>
          </a:xfrm>
          <a:prstGeom prst="rect">
            <a:avLst/>
          </a:prstGeom>
          <a:solidFill>
            <a:schemeClr val="tx1"/>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smtClean="0">
                <a:solidFill>
                  <a:schemeClr val="bg1"/>
                </a:solidFill>
              </a:rPr>
              <a:t>MT</a:t>
            </a:r>
          </a:p>
          <a:p>
            <a:pPr algn="ctr"/>
            <a:r>
              <a:rPr lang="en-US" dirty="0" smtClean="0">
                <a:solidFill>
                  <a:schemeClr val="bg1"/>
                </a:solidFill>
              </a:rPr>
              <a:t>pipeline</a:t>
            </a:r>
          </a:p>
        </p:txBody>
      </p:sp>
      <p:cxnSp>
        <p:nvCxnSpPr>
          <p:cNvPr id="191" name="Elbow Connector 190"/>
          <p:cNvCxnSpPr>
            <a:stCxn id="183" idx="2"/>
          </p:cNvCxnSpPr>
          <p:nvPr/>
        </p:nvCxnSpPr>
        <p:spPr>
          <a:xfrm rot="5400000">
            <a:off x="2649733" y="5047108"/>
            <a:ext cx="324553" cy="0"/>
          </a:xfrm>
          <a:prstGeom prst="bentConnector3">
            <a:avLst>
              <a:gd name="adj1" fmla="val 50000"/>
            </a:avLst>
          </a:prstGeom>
          <a:ln w="28575"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sp>
        <p:nvSpPr>
          <p:cNvPr id="195" name="TextBox 194"/>
          <p:cNvSpPr txBox="1"/>
          <p:nvPr/>
        </p:nvSpPr>
        <p:spPr>
          <a:xfrm>
            <a:off x="4657243" y="2568666"/>
            <a:ext cx="1080043" cy="646331"/>
          </a:xfrm>
          <a:prstGeom prst="rect">
            <a:avLst/>
          </a:prstGeom>
          <a:noFill/>
          <a:effectLst/>
        </p:spPr>
        <p:txBody>
          <a:bodyPr wrap="square" rtlCol="0">
            <a:spAutoFit/>
          </a:bodyPr>
          <a:lstStyle/>
          <a:p>
            <a:r>
              <a:rPr lang="en-US" dirty="0" smtClean="0">
                <a:solidFill>
                  <a:srgbClr val="000000"/>
                </a:solidFill>
              </a:rPr>
              <a:t>baseline</a:t>
            </a:r>
          </a:p>
          <a:p>
            <a:pPr algn="ctr"/>
            <a:r>
              <a:rPr lang="en-US" dirty="0" err="1" smtClean="0">
                <a:solidFill>
                  <a:srgbClr val="000000"/>
                </a:solidFill>
              </a:rPr>
              <a:t>bitext</a:t>
            </a:r>
            <a:endParaRPr lang="en-US" dirty="0" smtClean="0">
              <a:solidFill>
                <a:srgbClr val="000000"/>
              </a:solidFill>
            </a:endParaRPr>
          </a:p>
        </p:txBody>
      </p:sp>
      <p:sp>
        <p:nvSpPr>
          <p:cNvPr id="26" name="Freeform 25"/>
          <p:cNvSpPr/>
          <p:nvPr/>
        </p:nvSpPr>
        <p:spPr>
          <a:xfrm>
            <a:off x="2812011" y="3214997"/>
            <a:ext cx="2385256" cy="1009559"/>
          </a:xfrm>
          <a:custGeom>
            <a:avLst/>
            <a:gdLst>
              <a:gd name="connsiteX0" fmla="*/ 3727314 w 3727314"/>
              <a:gd name="connsiteY0" fmla="*/ 0 h 2264141"/>
              <a:gd name="connsiteX1" fmla="*/ 1518535 w 3727314"/>
              <a:gd name="connsiteY1" fmla="*/ 869761 h 2264141"/>
              <a:gd name="connsiteX2" fmla="*/ 0 w 3727314"/>
              <a:gd name="connsiteY2" fmla="*/ 2264141 h 2264141"/>
            </a:gdLst>
            <a:ahLst/>
            <a:cxnLst>
              <a:cxn ang="0">
                <a:pos x="connsiteX0" y="connsiteY0"/>
              </a:cxn>
              <a:cxn ang="0">
                <a:pos x="connsiteX1" y="connsiteY1"/>
              </a:cxn>
              <a:cxn ang="0">
                <a:pos x="connsiteX2" y="connsiteY2"/>
              </a:cxn>
            </a:cxnLst>
            <a:rect l="l" t="t" r="r" b="b"/>
            <a:pathLst>
              <a:path w="3727314" h="2264141">
                <a:moveTo>
                  <a:pt x="3727314" y="0"/>
                </a:moveTo>
                <a:cubicBezTo>
                  <a:pt x="2933534" y="246202"/>
                  <a:pt x="2139754" y="492404"/>
                  <a:pt x="1518535" y="869761"/>
                </a:cubicBezTo>
                <a:cubicBezTo>
                  <a:pt x="897316" y="1247118"/>
                  <a:pt x="448658" y="1755629"/>
                  <a:pt x="0" y="2264141"/>
                </a:cubicBezTo>
              </a:path>
            </a:pathLst>
          </a:custGeom>
          <a:ln w="28575" cmpd="sng">
            <a:solidFill>
              <a:srgbClr val="000000"/>
            </a:solidFill>
            <a:headEnd type="none"/>
            <a:tailEnd type="arrow" w="lg" len="med"/>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sp>
        <p:nvSpPr>
          <p:cNvPr id="52" name="Freeform 51"/>
          <p:cNvSpPr/>
          <p:nvPr/>
        </p:nvSpPr>
        <p:spPr>
          <a:xfrm flipH="1">
            <a:off x="5197268" y="3214996"/>
            <a:ext cx="522470" cy="1023505"/>
          </a:xfrm>
          <a:custGeom>
            <a:avLst/>
            <a:gdLst>
              <a:gd name="connsiteX0" fmla="*/ 3727314 w 3727314"/>
              <a:gd name="connsiteY0" fmla="*/ 0 h 2264141"/>
              <a:gd name="connsiteX1" fmla="*/ 1518535 w 3727314"/>
              <a:gd name="connsiteY1" fmla="*/ 869761 h 2264141"/>
              <a:gd name="connsiteX2" fmla="*/ 0 w 3727314"/>
              <a:gd name="connsiteY2" fmla="*/ 2264141 h 2264141"/>
            </a:gdLst>
            <a:ahLst/>
            <a:cxnLst>
              <a:cxn ang="0">
                <a:pos x="connsiteX0" y="connsiteY0"/>
              </a:cxn>
              <a:cxn ang="0">
                <a:pos x="connsiteX1" y="connsiteY1"/>
              </a:cxn>
              <a:cxn ang="0">
                <a:pos x="connsiteX2" y="connsiteY2"/>
              </a:cxn>
            </a:cxnLst>
            <a:rect l="l" t="t" r="r" b="b"/>
            <a:pathLst>
              <a:path w="3727314" h="2264141">
                <a:moveTo>
                  <a:pt x="3727314" y="0"/>
                </a:moveTo>
                <a:cubicBezTo>
                  <a:pt x="2933534" y="246202"/>
                  <a:pt x="2139754" y="492404"/>
                  <a:pt x="1518535" y="869761"/>
                </a:cubicBezTo>
                <a:cubicBezTo>
                  <a:pt x="897316" y="1247118"/>
                  <a:pt x="448658" y="1755629"/>
                  <a:pt x="0" y="2264141"/>
                </a:cubicBezTo>
              </a:path>
            </a:pathLst>
          </a:custGeom>
          <a:ln w="28575" cmpd="sng">
            <a:solidFill>
              <a:srgbClr val="000000"/>
            </a:solidFill>
            <a:headEnd type="none"/>
            <a:tailEnd type="arrow" w="lg" len="med"/>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cxnSp>
        <p:nvCxnSpPr>
          <p:cNvPr id="53" name="Elbow Connector 52"/>
          <p:cNvCxnSpPr>
            <a:stCxn id="51" idx="2"/>
          </p:cNvCxnSpPr>
          <p:nvPr/>
        </p:nvCxnSpPr>
        <p:spPr>
          <a:xfrm rot="5400000">
            <a:off x="5559925" y="5062193"/>
            <a:ext cx="354722" cy="0"/>
          </a:xfrm>
          <a:prstGeom prst="bentConnector3">
            <a:avLst>
              <a:gd name="adj1" fmla="val 50000"/>
            </a:avLst>
          </a:prstGeom>
          <a:ln w="28575"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30" name="Elbow Connector 29"/>
          <p:cNvCxnSpPr>
            <a:endCxn id="51" idx="1"/>
          </p:cNvCxnSpPr>
          <p:nvPr/>
        </p:nvCxnSpPr>
        <p:spPr>
          <a:xfrm flipV="1">
            <a:off x="3484709" y="4561667"/>
            <a:ext cx="1232625" cy="1248989"/>
          </a:xfrm>
          <a:prstGeom prst="bentConnector3">
            <a:avLst>
              <a:gd name="adj1" fmla="val 50000"/>
            </a:avLst>
          </a:prstGeom>
          <a:ln w="28575"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grpSp>
        <p:nvGrpSpPr>
          <p:cNvPr id="33" name="Group 32"/>
          <p:cNvGrpSpPr/>
          <p:nvPr/>
        </p:nvGrpSpPr>
        <p:grpSpPr>
          <a:xfrm>
            <a:off x="4697014" y="5239554"/>
            <a:ext cx="2060222" cy="1202541"/>
            <a:chOff x="6681942" y="4135582"/>
            <a:chExt cx="2060222" cy="1202541"/>
          </a:xfrm>
        </p:grpSpPr>
        <p:sp>
          <p:nvSpPr>
            <p:cNvPr id="34" name="Oval 33"/>
            <p:cNvSpPr/>
            <p:nvPr/>
          </p:nvSpPr>
          <p:spPr>
            <a:xfrm>
              <a:off x="7027332" y="4135582"/>
              <a:ext cx="1354668" cy="1202541"/>
            </a:xfrm>
            <a:prstGeom prst="ellipse">
              <a:avLst/>
            </a:prstGeom>
            <a:solidFill>
              <a:srgbClr val="FFFFFF"/>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dirty="0">
                <a:solidFill>
                  <a:srgbClr val="000000"/>
                </a:solidFill>
              </a:endParaRPr>
            </a:p>
          </p:txBody>
        </p:sp>
        <p:sp>
          <p:nvSpPr>
            <p:cNvPr id="35" name="Rectangle 34"/>
            <p:cNvSpPr/>
            <p:nvPr/>
          </p:nvSpPr>
          <p:spPr>
            <a:xfrm>
              <a:off x="6681942" y="4233922"/>
              <a:ext cx="2060222" cy="923330"/>
            </a:xfrm>
            <a:prstGeom prst="rect">
              <a:avLst/>
            </a:prstGeom>
          </p:spPr>
          <p:txBody>
            <a:bodyPr wrap="square">
              <a:spAutoFit/>
            </a:bodyPr>
            <a:lstStyle/>
            <a:p>
              <a:pPr algn="ctr"/>
              <a:r>
                <a:rPr lang="en-US" b="1" dirty="0">
                  <a:solidFill>
                    <a:srgbClr val="000000"/>
                  </a:solidFill>
                </a:rPr>
                <a:t>CLIR</a:t>
              </a:r>
            </a:p>
            <a:p>
              <a:pPr algn="ctr"/>
              <a:r>
                <a:rPr lang="en-US" b="1" dirty="0">
                  <a:solidFill>
                    <a:srgbClr val="000000"/>
                  </a:solidFill>
                </a:rPr>
                <a:t>Translation Model</a:t>
              </a:r>
              <a:endParaRPr lang="en-US" dirty="0"/>
            </a:p>
          </p:txBody>
        </p:sp>
      </p:grpSp>
      <p:grpSp>
        <p:nvGrpSpPr>
          <p:cNvPr id="36" name="Group 35"/>
          <p:cNvGrpSpPr/>
          <p:nvPr/>
        </p:nvGrpSpPr>
        <p:grpSpPr>
          <a:xfrm>
            <a:off x="2109553" y="5209385"/>
            <a:ext cx="1398359" cy="1202541"/>
            <a:chOff x="4469772" y="4287982"/>
            <a:chExt cx="1398359" cy="1202541"/>
          </a:xfrm>
        </p:grpSpPr>
        <p:sp>
          <p:nvSpPr>
            <p:cNvPr id="37" name="Oval 36"/>
            <p:cNvSpPr/>
            <p:nvPr/>
          </p:nvSpPr>
          <p:spPr>
            <a:xfrm>
              <a:off x="4490260" y="4287982"/>
              <a:ext cx="1354668" cy="1202541"/>
            </a:xfrm>
            <a:prstGeom prst="ellipse">
              <a:avLst/>
            </a:prstGeom>
            <a:solidFill>
              <a:srgbClr val="FFFFFF"/>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dirty="0">
                <a:solidFill>
                  <a:srgbClr val="000000"/>
                </a:solidFill>
              </a:endParaRPr>
            </a:p>
          </p:txBody>
        </p:sp>
        <p:sp>
          <p:nvSpPr>
            <p:cNvPr id="38" name="Rectangle 37"/>
            <p:cNvSpPr/>
            <p:nvPr/>
          </p:nvSpPr>
          <p:spPr>
            <a:xfrm>
              <a:off x="4469772" y="4414793"/>
              <a:ext cx="1398359" cy="923330"/>
            </a:xfrm>
            <a:prstGeom prst="rect">
              <a:avLst/>
            </a:prstGeom>
          </p:spPr>
          <p:txBody>
            <a:bodyPr wrap="none">
              <a:spAutoFit/>
            </a:bodyPr>
            <a:lstStyle/>
            <a:p>
              <a:pPr algn="ctr"/>
              <a:r>
                <a:rPr lang="en-US" b="1" dirty="0">
                  <a:solidFill>
                    <a:srgbClr val="000000"/>
                  </a:solidFill>
                </a:rPr>
                <a:t>MT </a:t>
              </a:r>
              <a:endParaRPr lang="en-US" b="1" dirty="0" smtClean="0">
                <a:solidFill>
                  <a:srgbClr val="000000"/>
                </a:solidFill>
              </a:endParaRPr>
            </a:p>
            <a:p>
              <a:pPr algn="ctr"/>
              <a:r>
                <a:rPr lang="en-US" b="1" dirty="0" smtClean="0">
                  <a:solidFill>
                    <a:srgbClr val="000000"/>
                  </a:solidFill>
                </a:rPr>
                <a:t>Translation </a:t>
              </a:r>
            </a:p>
            <a:p>
              <a:pPr algn="ctr"/>
              <a:r>
                <a:rPr lang="en-US" b="1" dirty="0" smtClean="0">
                  <a:solidFill>
                    <a:srgbClr val="000000"/>
                  </a:solidFill>
                </a:rPr>
                <a:t>Model</a:t>
              </a:r>
              <a:endParaRPr lang="en-US" b="1" dirty="0">
                <a:solidFill>
                  <a:srgbClr val="000000"/>
                </a:solidFill>
              </a:endParaRPr>
            </a:p>
          </p:txBody>
        </p:sp>
      </p:grpSp>
      <p:sp>
        <p:nvSpPr>
          <p:cNvPr id="40" name="TextBox 39"/>
          <p:cNvSpPr txBox="1"/>
          <p:nvPr/>
        </p:nvSpPr>
        <p:spPr>
          <a:xfrm>
            <a:off x="4717333" y="4238325"/>
            <a:ext cx="2183195" cy="682331"/>
          </a:xfrm>
          <a:prstGeom prst="rect">
            <a:avLst/>
          </a:prstGeom>
          <a:ln w="25400" cmpd="sng">
            <a:tailEnd w="lg" len="med"/>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b="1" dirty="0" smtClean="0">
                <a:solidFill>
                  <a:schemeClr val="tx1"/>
                </a:solidFill>
              </a:rPr>
              <a:t>Context-sensitive CLIR</a:t>
            </a:r>
          </a:p>
        </p:txBody>
      </p:sp>
    </p:spTree>
    <p:extLst>
      <p:ext uri="{BB962C8B-B14F-4D97-AF65-F5344CB8AC3E}">
        <p14:creationId xmlns:p14="http://schemas.microsoft.com/office/powerpoint/2010/main" val="19384769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Contributions</a:t>
            </a:r>
          </a:p>
        </p:txBody>
      </p:sp>
      <p:grpSp>
        <p:nvGrpSpPr>
          <p:cNvPr id="179" name="Group 178"/>
          <p:cNvGrpSpPr/>
          <p:nvPr/>
        </p:nvGrpSpPr>
        <p:grpSpPr>
          <a:xfrm>
            <a:off x="4697014" y="5239554"/>
            <a:ext cx="2060222" cy="1202541"/>
            <a:chOff x="6681942" y="4135582"/>
            <a:chExt cx="2060222" cy="1202541"/>
          </a:xfrm>
        </p:grpSpPr>
        <p:sp>
          <p:nvSpPr>
            <p:cNvPr id="15" name="Oval 14"/>
            <p:cNvSpPr/>
            <p:nvPr/>
          </p:nvSpPr>
          <p:spPr>
            <a:xfrm>
              <a:off x="7027332" y="4135582"/>
              <a:ext cx="1354668" cy="1202541"/>
            </a:xfrm>
            <a:prstGeom prst="ellipse">
              <a:avLst/>
            </a:prstGeom>
            <a:solidFill>
              <a:srgbClr val="B91305"/>
            </a:solidFill>
            <a:ln>
              <a:solidFill>
                <a:srgbClr val="8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dirty="0">
                <a:solidFill>
                  <a:srgbClr val="000000"/>
                </a:solidFill>
              </a:endParaRPr>
            </a:p>
          </p:txBody>
        </p:sp>
        <p:sp>
          <p:nvSpPr>
            <p:cNvPr id="172" name="Rectangle 171"/>
            <p:cNvSpPr/>
            <p:nvPr/>
          </p:nvSpPr>
          <p:spPr>
            <a:xfrm>
              <a:off x="6681942" y="4233922"/>
              <a:ext cx="2060222" cy="923330"/>
            </a:xfrm>
            <a:prstGeom prst="rect">
              <a:avLst/>
            </a:prstGeom>
          </p:spPr>
          <p:txBody>
            <a:bodyPr wrap="square">
              <a:spAutoFit/>
            </a:bodyPr>
            <a:lstStyle/>
            <a:p>
              <a:pPr algn="ctr"/>
              <a:r>
                <a:rPr lang="en-US" b="1" dirty="0">
                  <a:solidFill>
                    <a:srgbClr val="000000"/>
                  </a:solidFill>
                </a:rPr>
                <a:t>CLIR</a:t>
              </a:r>
            </a:p>
            <a:p>
              <a:pPr algn="ctr"/>
              <a:r>
                <a:rPr lang="en-US" b="1" dirty="0">
                  <a:solidFill>
                    <a:srgbClr val="000000"/>
                  </a:solidFill>
                </a:rPr>
                <a:t>Translation Model</a:t>
              </a:r>
              <a:endParaRPr lang="en-US" dirty="0"/>
            </a:p>
          </p:txBody>
        </p:sp>
      </p:grpSp>
      <p:sp>
        <p:nvSpPr>
          <p:cNvPr id="183" name="TextBox 182"/>
          <p:cNvSpPr txBox="1"/>
          <p:nvPr/>
        </p:nvSpPr>
        <p:spPr>
          <a:xfrm>
            <a:off x="1792057" y="4238501"/>
            <a:ext cx="2039902" cy="646331"/>
          </a:xfrm>
          <a:prstGeom prst="rect">
            <a:avLst/>
          </a:prstGeom>
          <a:solidFill>
            <a:schemeClr val="tx1"/>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smtClean="0">
                <a:solidFill>
                  <a:schemeClr val="bg1"/>
                </a:solidFill>
              </a:rPr>
              <a:t>MT</a:t>
            </a:r>
          </a:p>
          <a:p>
            <a:pPr algn="ctr"/>
            <a:r>
              <a:rPr lang="en-US" dirty="0" smtClean="0">
                <a:solidFill>
                  <a:schemeClr val="bg1"/>
                </a:solidFill>
              </a:rPr>
              <a:t>pipeline</a:t>
            </a:r>
          </a:p>
        </p:txBody>
      </p:sp>
      <p:cxnSp>
        <p:nvCxnSpPr>
          <p:cNvPr id="191" name="Elbow Connector 190"/>
          <p:cNvCxnSpPr>
            <a:stCxn id="183" idx="2"/>
          </p:cNvCxnSpPr>
          <p:nvPr/>
        </p:nvCxnSpPr>
        <p:spPr>
          <a:xfrm rot="5400000">
            <a:off x="2649733" y="5047108"/>
            <a:ext cx="324553" cy="0"/>
          </a:xfrm>
          <a:prstGeom prst="bentConnector3">
            <a:avLst>
              <a:gd name="adj1" fmla="val 50000"/>
            </a:avLst>
          </a:prstGeom>
          <a:ln w="28575"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sp>
        <p:nvSpPr>
          <p:cNvPr id="195" name="TextBox 194"/>
          <p:cNvSpPr txBox="1"/>
          <p:nvPr/>
        </p:nvSpPr>
        <p:spPr>
          <a:xfrm>
            <a:off x="4657243" y="2568666"/>
            <a:ext cx="1080043" cy="646331"/>
          </a:xfrm>
          <a:prstGeom prst="rect">
            <a:avLst/>
          </a:prstGeom>
          <a:noFill/>
          <a:effectLst/>
        </p:spPr>
        <p:txBody>
          <a:bodyPr wrap="square" rtlCol="0">
            <a:spAutoFit/>
          </a:bodyPr>
          <a:lstStyle/>
          <a:p>
            <a:r>
              <a:rPr lang="en-US" dirty="0" smtClean="0">
                <a:solidFill>
                  <a:srgbClr val="000000"/>
                </a:solidFill>
              </a:rPr>
              <a:t>baseline</a:t>
            </a:r>
          </a:p>
          <a:p>
            <a:pPr algn="ctr"/>
            <a:r>
              <a:rPr lang="en-US" dirty="0" err="1" smtClean="0">
                <a:solidFill>
                  <a:srgbClr val="000000"/>
                </a:solidFill>
              </a:rPr>
              <a:t>bitext</a:t>
            </a:r>
            <a:endParaRPr lang="en-US" dirty="0" smtClean="0">
              <a:solidFill>
                <a:srgbClr val="000000"/>
              </a:solidFill>
            </a:endParaRPr>
          </a:p>
        </p:txBody>
      </p:sp>
      <p:sp>
        <p:nvSpPr>
          <p:cNvPr id="26" name="Freeform 25"/>
          <p:cNvSpPr/>
          <p:nvPr/>
        </p:nvSpPr>
        <p:spPr>
          <a:xfrm>
            <a:off x="2812011" y="3214997"/>
            <a:ext cx="2385256" cy="1009559"/>
          </a:xfrm>
          <a:custGeom>
            <a:avLst/>
            <a:gdLst>
              <a:gd name="connsiteX0" fmla="*/ 3727314 w 3727314"/>
              <a:gd name="connsiteY0" fmla="*/ 0 h 2264141"/>
              <a:gd name="connsiteX1" fmla="*/ 1518535 w 3727314"/>
              <a:gd name="connsiteY1" fmla="*/ 869761 h 2264141"/>
              <a:gd name="connsiteX2" fmla="*/ 0 w 3727314"/>
              <a:gd name="connsiteY2" fmla="*/ 2264141 h 2264141"/>
            </a:gdLst>
            <a:ahLst/>
            <a:cxnLst>
              <a:cxn ang="0">
                <a:pos x="connsiteX0" y="connsiteY0"/>
              </a:cxn>
              <a:cxn ang="0">
                <a:pos x="connsiteX1" y="connsiteY1"/>
              </a:cxn>
              <a:cxn ang="0">
                <a:pos x="connsiteX2" y="connsiteY2"/>
              </a:cxn>
            </a:cxnLst>
            <a:rect l="l" t="t" r="r" b="b"/>
            <a:pathLst>
              <a:path w="3727314" h="2264141">
                <a:moveTo>
                  <a:pt x="3727314" y="0"/>
                </a:moveTo>
                <a:cubicBezTo>
                  <a:pt x="2933534" y="246202"/>
                  <a:pt x="2139754" y="492404"/>
                  <a:pt x="1518535" y="869761"/>
                </a:cubicBezTo>
                <a:cubicBezTo>
                  <a:pt x="897316" y="1247118"/>
                  <a:pt x="448658" y="1755629"/>
                  <a:pt x="0" y="2264141"/>
                </a:cubicBezTo>
              </a:path>
            </a:pathLst>
          </a:custGeom>
          <a:ln w="28575" cmpd="sng">
            <a:solidFill>
              <a:srgbClr val="000000"/>
            </a:solidFill>
            <a:headEnd type="none"/>
            <a:tailEnd type="arrow" w="lg" len="med"/>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sp>
        <p:nvSpPr>
          <p:cNvPr id="52" name="Freeform 51"/>
          <p:cNvSpPr/>
          <p:nvPr/>
        </p:nvSpPr>
        <p:spPr>
          <a:xfrm flipH="1">
            <a:off x="5197268" y="3214996"/>
            <a:ext cx="522470" cy="1023505"/>
          </a:xfrm>
          <a:custGeom>
            <a:avLst/>
            <a:gdLst>
              <a:gd name="connsiteX0" fmla="*/ 3727314 w 3727314"/>
              <a:gd name="connsiteY0" fmla="*/ 0 h 2264141"/>
              <a:gd name="connsiteX1" fmla="*/ 1518535 w 3727314"/>
              <a:gd name="connsiteY1" fmla="*/ 869761 h 2264141"/>
              <a:gd name="connsiteX2" fmla="*/ 0 w 3727314"/>
              <a:gd name="connsiteY2" fmla="*/ 2264141 h 2264141"/>
            </a:gdLst>
            <a:ahLst/>
            <a:cxnLst>
              <a:cxn ang="0">
                <a:pos x="connsiteX0" y="connsiteY0"/>
              </a:cxn>
              <a:cxn ang="0">
                <a:pos x="connsiteX1" y="connsiteY1"/>
              </a:cxn>
              <a:cxn ang="0">
                <a:pos x="connsiteX2" y="connsiteY2"/>
              </a:cxn>
            </a:cxnLst>
            <a:rect l="l" t="t" r="r" b="b"/>
            <a:pathLst>
              <a:path w="3727314" h="2264141">
                <a:moveTo>
                  <a:pt x="3727314" y="0"/>
                </a:moveTo>
                <a:cubicBezTo>
                  <a:pt x="2933534" y="246202"/>
                  <a:pt x="2139754" y="492404"/>
                  <a:pt x="1518535" y="869761"/>
                </a:cubicBezTo>
                <a:cubicBezTo>
                  <a:pt x="897316" y="1247118"/>
                  <a:pt x="448658" y="1755629"/>
                  <a:pt x="0" y="2264141"/>
                </a:cubicBezTo>
              </a:path>
            </a:pathLst>
          </a:custGeom>
          <a:ln w="28575" cmpd="sng">
            <a:solidFill>
              <a:srgbClr val="000000"/>
            </a:solidFill>
            <a:headEnd type="none"/>
            <a:tailEnd type="arrow" w="lg" len="med"/>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cxnSp>
        <p:nvCxnSpPr>
          <p:cNvPr id="53" name="Elbow Connector 52"/>
          <p:cNvCxnSpPr>
            <a:endCxn id="15" idx="0"/>
          </p:cNvCxnSpPr>
          <p:nvPr/>
        </p:nvCxnSpPr>
        <p:spPr>
          <a:xfrm rot="5400000">
            <a:off x="5559925" y="5062193"/>
            <a:ext cx="354722" cy="0"/>
          </a:xfrm>
          <a:prstGeom prst="bentConnector3">
            <a:avLst>
              <a:gd name="adj1" fmla="val 50000"/>
            </a:avLst>
          </a:prstGeom>
          <a:ln w="28575"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30" name="Elbow Connector 29"/>
          <p:cNvCxnSpPr/>
          <p:nvPr/>
        </p:nvCxnSpPr>
        <p:spPr>
          <a:xfrm flipV="1">
            <a:off x="3484709" y="4561667"/>
            <a:ext cx="1232625" cy="1248989"/>
          </a:xfrm>
          <a:prstGeom prst="bentConnector3">
            <a:avLst>
              <a:gd name="adj1" fmla="val 50000"/>
            </a:avLst>
          </a:prstGeom>
          <a:ln w="28575"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grpSp>
        <p:nvGrpSpPr>
          <p:cNvPr id="24" name="Group 23"/>
          <p:cNvGrpSpPr/>
          <p:nvPr/>
        </p:nvGrpSpPr>
        <p:grpSpPr>
          <a:xfrm>
            <a:off x="2109553" y="5209385"/>
            <a:ext cx="1398359" cy="1202541"/>
            <a:chOff x="4469772" y="4287982"/>
            <a:chExt cx="1398359" cy="1202541"/>
          </a:xfrm>
        </p:grpSpPr>
        <p:sp>
          <p:nvSpPr>
            <p:cNvPr id="25" name="Oval 24"/>
            <p:cNvSpPr/>
            <p:nvPr/>
          </p:nvSpPr>
          <p:spPr>
            <a:xfrm>
              <a:off x="4490260" y="4287982"/>
              <a:ext cx="1354668" cy="1202541"/>
            </a:xfrm>
            <a:prstGeom prst="ellipse">
              <a:avLst/>
            </a:prstGeom>
            <a:solidFill>
              <a:srgbClr val="FFFFFF"/>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dirty="0">
                <a:solidFill>
                  <a:srgbClr val="000000"/>
                </a:solidFill>
              </a:endParaRPr>
            </a:p>
          </p:txBody>
        </p:sp>
        <p:sp>
          <p:nvSpPr>
            <p:cNvPr id="27" name="Rectangle 26"/>
            <p:cNvSpPr/>
            <p:nvPr/>
          </p:nvSpPr>
          <p:spPr>
            <a:xfrm>
              <a:off x="4469772" y="4414793"/>
              <a:ext cx="1398359" cy="923330"/>
            </a:xfrm>
            <a:prstGeom prst="rect">
              <a:avLst/>
            </a:prstGeom>
          </p:spPr>
          <p:txBody>
            <a:bodyPr wrap="none">
              <a:spAutoFit/>
            </a:bodyPr>
            <a:lstStyle/>
            <a:p>
              <a:pPr algn="ctr"/>
              <a:r>
                <a:rPr lang="en-US" b="1" dirty="0">
                  <a:solidFill>
                    <a:srgbClr val="000000"/>
                  </a:solidFill>
                </a:rPr>
                <a:t>MT </a:t>
              </a:r>
              <a:endParaRPr lang="en-US" b="1" dirty="0" smtClean="0">
                <a:solidFill>
                  <a:srgbClr val="000000"/>
                </a:solidFill>
              </a:endParaRPr>
            </a:p>
            <a:p>
              <a:pPr algn="ctr"/>
              <a:r>
                <a:rPr lang="en-US" b="1" dirty="0" smtClean="0">
                  <a:solidFill>
                    <a:srgbClr val="000000"/>
                  </a:solidFill>
                </a:rPr>
                <a:t>Translation </a:t>
              </a:r>
            </a:p>
            <a:p>
              <a:pPr algn="ctr"/>
              <a:r>
                <a:rPr lang="en-US" b="1" dirty="0" smtClean="0">
                  <a:solidFill>
                    <a:srgbClr val="000000"/>
                  </a:solidFill>
                </a:rPr>
                <a:t>Model</a:t>
              </a:r>
              <a:endParaRPr lang="en-US" b="1" dirty="0">
                <a:solidFill>
                  <a:srgbClr val="000000"/>
                </a:solidFill>
              </a:endParaRPr>
            </a:p>
          </p:txBody>
        </p:sp>
      </p:grpSp>
      <p:sp>
        <p:nvSpPr>
          <p:cNvPr id="28" name="TextBox 27"/>
          <p:cNvSpPr txBox="1"/>
          <p:nvPr/>
        </p:nvSpPr>
        <p:spPr>
          <a:xfrm>
            <a:off x="4717333" y="4238328"/>
            <a:ext cx="2183195" cy="682331"/>
          </a:xfrm>
          <a:prstGeom prst="rect">
            <a:avLst/>
          </a:prstGeom>
          <a:ln w="25400" cmpd="sng">
            <a:tailEnd w="lg" len="med"/>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b="1" dirty="0" smtClean="0">
                <a:solidFill>
                  <a:schemeClr val="tx1"/>
                </a:solidFill>
              </a:rPr>
              <a:t>Context-sensitive CLIR</a:t>
            </a:r>
          </a:p>
        </p:txBody>
      </p:sp>
      <p:grpSp>
        <p:nvGrpSpPr>
          <p:cNvPr id="33" name="Group 32"/>
          <p:cNvGrpSpPr/>
          <p:nvPr/>
        </p:nvGrpSpPr>
        <p:grpSpPr>
          <a:xfrm>
            <a:off x="6288142" y="5147970"/>
            <a:ext cx="1674765" cy="1325372"/>
            <a:chOff x="327615" y="3584222"/>
            <a:chExt cx="2251053" cy="1129783"/>
          </a:xfrm>
        </p:grpSpPr>
        <p:sp>
          <p:nvSpPr>
            <p:cNvPr id="34" name="Cloud 33"/>
            <p:cNvSpPr/>
            <p:nvPr/>
          </p:nvSpPr>
          <p:spPr bwMode="auto">
            <a:xfrm>
              <a:off x="327615" y="3584222"/>
              <a:ext cx="2251053" cy="1129783"/>
            </a:xfrm>
            <a:prstGeom prst="cloud">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sp>
          <p:nvSpPr>
            <p:cNvPr id="35" name="TextBox 34"/>
            <p:cNvSpPr txBox="1"/>
            <p:nvPr/>
          </p:nvSpPr>
          <p:spPr>
            <a:xfrm>
              <a:off x="645332" y="3737113"/>
              <a:ext cx="1734410" cy="708364"/>
            </a:xfrm>
            <a:prstGeom prst="rect">
              <a:avLst/>
            </a:prstGeom>
            <a:noFill/>
          </p:spPr>
          <p:txBody>
            <a:bodyPr wrap="none" rtlCol="0">
              <a:spAutoFit/>
            </a:bodyPr>
            <a:lstStyle/>
            <a:p>
              <a:pPr algn="ctr"/>
              <a:r>
                <a:rPr lang="en-US" sz="1600" dirty="0" smtClean="0"/>
                <a:t>Higher MAP</a:t>
              </a:r>
            </a:p>
            <a:p>
              <a:pPr algn="ctr"/>
              <a:r>
                <a:rPr lang="en-US" sz="1600" dirty="0" smtClean="0"/>
                <a:t>for </a:t>
              </a:r>
            </a:p>
            <a:p>
              <a:pPr algn="ctr"/>
              <a:r>
                <a:rPr lang="en-US" sz="1600" dirty="0"/>
                <a:t>3</a:t>
              </a:r>
              <a:r>
                <a:rPr lang="en-US" sz="1600" dirty="0" smtClean="0"/>
                <a:t> </a:t>
              </a:r>
              <a:r>
                <a:rPr lang="en-US" sz="1600" dirty="0" err="1" smtClean="0"/>
                <a:t>lang</a:t>
              </a:r>
              <a:r>
                <a:rPr lang="en-US" sz="1600" dirty="0" smtClean="0"/>
                <a:t> pairs</a:t>
              </a:r>
            </a:p>
          </p:txBody>
        </p:sp>
      </p:grpSp>
    </p:spTree>
    <p:extLst>
      <p:ext uri="{BB962C8B-B14F-4D97-AF65-F5344CB8AC3E}">
        <p14:creationId xmlns:p14="http://schemas.microsoft.com/office/powerpoint/2010/main" val="4488987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Machine </a:t>
            </a:r>
            <a:r>
              <a:rPr lang="en-US" sz="4000" dirty="0" smtClean="0"/>
              <a:t>Translation</a:t>
            </a:r>
            <a:endParaRPr lang="en-US" sz="4000" dirty="0"/>
          </a:p>
        </p:txBody>
      </p:sp>
      <p:sp>
        <p:nvSpPr>
          <p:cNvPr id="8" name="Slide Number Placeholder 7"/>
          <p:cNvSpPr>
            <a:spLocks noGrp="1"/>
          </p:cNvSpPr>
          <p:nvPr>
            <p:ph type="sldNum" sz="quarter" idx="4"/>
          </p:nvPr>
        </p:nvSpPr>
        <p:spPr>
          <a:xfrm>
            <a:off x="7010400" y="6356350"/>
            <a:ext cx="2133600" cy="365125"/>
          </a:xfrm>
          <a:prstGeom prst="rect">
            <a:avLst/>
          </a:prstGeom>
        </p:spPr>
        <p:txBody>
          <a:bodyPr/>
          <a:lstStyle/>
          <a:p>
            <a:fld id="{F3D397F9-2499-E244-8D41-F28B228DBCAE}" type="slidenum">
              <a:rPr lang="en-US" smtClean="0"/>
              <a:pPr/>
              <a:t>6</a:t>
            </a:fld>
            <a:endParaRPr lang="en-US"/>
          </a:p>
        </p:txBody>
      </p:sp>
      <p:sp>
        <p:nvSpPr>
          <p:cNvPr id="3" name="Snip Single Corner Rectangle 2"/>
          <p:cNvSpPr/>
          <p:nvPr/>
        </p:nvSpPr>
        <p:spPr>
          <a:xfrm>
            <a:off x="101600" y="1752599"/>
            <a:ext cx="8928102" cy="898124"/>
          </a:xfrm>
          <a:prstGeom prst="snip1Rect">
            <a:avLst/>
          </a:prstGeom>
          <a:effectLst/>
        </p:spPr>
        <p:style>
          <a:lnRef idx="2">
            <a:schemeClr val="dk1"/>
          </a:lnRef>
          <a:fillRef idx="1">
            <a:schemeClr val="lt1"/>
          </a:fillRef>
          <a:effectRef idx="0">
            <a:schemeClr val="dk1"/>
          </a:effectRef>
          <a:fontRef idx="minor">
            <a:schemeClr val="dk1"/>
          </a:fontRef>
        </p:style>
        <p:txBody>
          <a:bodyPr lIns="91432" tIns="45716" rIns="91432" bIns="45716" rtlCol="0" anchor="ctr"/>
          <a:lstStyle/>
          <a:p>
            <a:pPr algn="ctr"/>
            <a:endParaRPr lang="en-US" sz="1400" dirty="0">
              <a:solidFill>
                <a:srgbClr val="000000"/>
              </a:solidFill>
              <a:latin typeface="Helvetica Neue Light"/>
            </a:endParaRPr>
          </a:p>
        </p:txBody>
      </p:sp>
      <p:sp>
        <p:nvSpPr>
          <p:cNvPr id="9" name="Snip Single Corner Rectangle 8"/>
          <p:cNvSpPr/>
          <p:nvPr/>
        </p:nvSpPr>
        <p:spPr>
          <a:xfrm>
            <a:off x="114299" y="3784600"/>
            <a:ext cx="8902700" cy="1046394"/>
          </a:xfrm>
          <a:prstGeom prst="snip1Rect">
            <a:avLst/>
          </a:prstGeom>
          <a:effectLst/>
        </p:spPr>
        <p:style>
          <a:lnRef idx="2">
            <a:schemeClr val="dk1"/>
          </a:lnRef>
          <a:fillRef idx="1">
            <a:schemeClr val="lt1"/>
          </a:fillRef>
          <a:effectRef idx="0">
            <a:schemeClr val="dk1"/>
          </a:effectRef>
          <a:fontRef idx="minor">
            <a:schemeClr val="dk1"/>
          </a:fontRef>
        </p:style>
        <p:txBody>
          <a:bodyPr wrap="square" lIns="0" tIns="45716" rIns="0" bIns="45716" rtlCol="0" anchor="ctr"/>
          <a:lstStyle/>
          <a:p>
            <a:r>
              <a:rPr lang="de-DE" sz="1400" dirty="0">
                <a:latin typeface="Helvetica Neue Light"/>
              </a:rPr>
              <a:t> Maschinelle Übersetzung (MT) ist, um Text in einer Ausgangssprache in </a:t>
            </a:r>
          </a:p>
          <a:p>
            <a:pPr algn="ctr"/>
            <a:endParaRPr lang="de-DE" sz="1400" dirty="0">
              <a:latin typeface="Helvetica Neue Light"/>
            </a:endParaRPr>
          </a:p>
          <a:p>
            <a:pPr algn="r"/>
            <a:r>
              <a:rPr lang="de-DE" sz="1400" dirty="0">
                <a:latin typeface="Helvetica Neue Light"/>
              </a:rPr>
              <a:t>entsprechenden Text in der Zielsprache geschrieben übersetzen.</a:t>
            </a:r>
            <a:endParaRPr lang="en-US" sz="1400" dirty="0">
              <a:ln w="18415" cmpd="sng">
                <a:noFill/>
                <a:prstDash val="solid"/>
              </a:ln>
              <a:solidFill>
                <a:schemeClr val="tx1"/>
              </a:solidFill>
              <a:latin typeface="Helvetica Neue Light"/>
            </a:endParaRPr>
          </a:p>
        </p:txBody>
      </p:sp>
      <p:cxnSp>
        <p:nvCxnSpPr>
          <p:cNvPr id="12" name="Straight Connector 11"/>
          <p:cNvCxnSpPr/>
          <p:nvPr/>
        </p:nvCxnSpPr>
        <p:spPr>
          <a:xfrm>
            <a:off x="520588" y="2402981"/>
            <a:ext cx="0" cy="171349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grpSp>
        <p:nvGrpSpPr>
          <p:cNvPr id="74" name="Group 73"/>
          <p:cNvGrpSpPr/>
          <p:nvPr/>
        </p:nvGrpSpPr>
        <p:grpSpPr>
          <a:xfrm>
            <a:off x="2302595" y="2358822"/>
            <a:ext cx="1593967" cy="1722278"/>
            <a:chOff x="2236810" y="2358822"/>
            <a:chExt cx="1593967" cy="1722278"/>
          </a:xfrm>
        </p:grpSpPr>
        <p:cxnSp>
          <p:nvCxnSpPr>
            <p:cNvPr id="15" name="Straight Connector 14"/>
            <p:cNvCxnSpPr/>
            <p:nvPr/>
          </p:nvCxnSpPr>
          <p:spPr>
            <a:xfrm>
              <a:off x="2236810" y="2358822"/>
              <a:ext cx="703757" cy="49510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2940568" y="2384222"/>
              <a:ext cx="152398" cy="46970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2940568" y="2358823"/>
              <a:ext cx="890209" cy="495100"/>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a:endCxn id="33" idx="1"/>
            </p:cNvCxnSpPr>
            <p:nvPr/>
          </p:nvCxnSpPr>
          <p:spPr>
            <a:xfrm>
              <a:off x="2940567" y="2853923"/>
              <a:ext cx="152399" cy="1071727"/>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33" name="Left Brace 32"/>
            <p:cNvSpPr/>
            <p:nvPr/>
          </p:nvSpPr>
          <p:spPr>
            <a:xfrm rot="5400000">
              <a:off x="3015241" y="3629242"/>
              <a:ext cx="155450" cy="748265"/>
            </a:xfrm>
            <a:prstGeom prst="leftBrac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Helvetica Neue Light"/>
              </a:endParaRPr>
            </a:p>
          </p:txBody>
        </p:sp>
      </p:grpSp>
      <p:cxnSp>
        <p:nvCxnSpPr>
          <p:cNvPr id="44" name="Straight Connector 43"/>
          <p:cNvCxnSpPr/>
          <p:nvPr/>
        </p:nvCxnSpPr>
        <p:spPr>
          <a:xfrm>
            <a:off x="1271836" y="2402981"/>
            <a:ext cx="126082" cy="171349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1874740" y="2384222"/>
            <a:ext cx="296960" cy="1681254"/>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3637377" y="2334794"/>
            <a:ext cx="1983946" cy="1764674"/>
            <a:chOff x="4285983" y="2291653"/>
            <a:chExt cx="1142544" cy="1764674"/>
          </a:xfrm>
        </p:grpSpPr>
        <p:cxnSp>
          <p:nvCxnSpPr>
            <p:cNvPr id="58" name="Straight Connector 57"/>
            <p:cNvCxnSpPr>
              <a:stCxn id="60" idx="1"/>
              <a:endCxn id="59" idx="1"/>
            </p:cNvCxnSpPr>
            <p:nvPr/>
          </p:nvCxnSpPr>
          <p:spPr>
            <a:xfrm flipH="1">
              <a:off x="4805266" y="2428026"/>
              <a:ext cx="149774" cy="1512042"/>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9" name="Left Brace 58"/>
            <p:cNvSpPr/>
            <p:nvPr/>
          </p:nvSpPr>
          <p:spPr>
            <a:xfrm rot="5400000">
              <a:off x="4747137" y="3478914"/>
              <a:ext cx="116259" cy="1038567"/>
            </a:xfrm>
            <a:prstGeom prst="leftBrac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Helvetica Neue Light"/>
              </a:endParaRPr>
            </a:p>
          </p:txBody>
        </p:sp>
        <p:sp>
          <p:nvSpPr>
            <p:cNvPr id="60" name="Left Brace 59"/>
            <p:cNvSpPr/>
            <p:nvPr/>
          </p:nvSpPr>
          <p:spPr>
            <a:xfrm rot="16200000">
              <a:off x="4886853" y="1886352"/>
              <a:ext cx="136373" cy="946975"/>
            </a:xfrm>
            <a:prstGeom prst="leftBrac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Helvetica Neue Light"/>
              </a:endParaRPr>
            </a:p>
          </p:txBody>
        </p:sp>
      </p:grpSp>
      <p:cxnSp>
        <p:nvCxnSpPr>
          <p:cNvPr id="63" name="Straight Connector 62"/>
          <p:cNvCxnSpPr/>
          <p:nvPr/>
        </p:nvCxnSpPr>
        <p:spPr>
          <a:xfrm flipH="1">
            <a:off x="5483107" y="2344711"/>
            <a:ext cx="1671226" cy="2162378"/>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a:off x="4364230" y="2384222"/>
            <a:ext cx="1781495" cy="2136978"/>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2141732" y="2384222"/>
            <a:ext cx="394734" cy="1681254"/>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2718834" y="2384223"/>
            <a:ext cx="5802867" cy="2098883"/>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3721100" y="2358823"/>
            <a:ext cx="3784600" cy="2124283"/>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grpSp>
        <p:nvGrpSpPr>
          <p:cNvPr id="6" name="Group 5"/>
          <p:cNvGrpSpPr/>
          <p:nvPr/>
        </p:nvGrpSpPr>
        <p:grpSpPr>
          <a:xfrm>
            <a:off x="5649545" y="2362879"/>
            <a:ext cx="3275939" cy="2120227"/>
            <a:chOff x="5776337" y="2185078"/>
            <a:chExt cx="2948120" cy="2120227"/>
          </a:xfrm>
        </p:grpSpPr>
        <p:cxnSp>
          <p:nvCxnSpPr>
            <p:cNvPr id="77" name="Straight Connector 76"/>
            <p:cNvCxnSpPr>
              <a:stCxn id="79" idx="1"/>
              <a:endCxn id="78" idx="1"/>
            </p:cNvCxnSpPr>
            <p:nvPr/>
          </p:nvCxnSpPr>
          <p:spPr>
            <a:xfrm flipH="1">
              <a:off x="6363567" y="2242226"/>
              <a:ext cx="1695336" cy="1949596"/>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78" name="Left Brace 77"/>
            <p:cNvSpPr/>
            <p:nvPr/>
          </p:nvSpPr>
          <p:spPr>
            <a:xfrm rot="5400000">
              <a:off x="6306826" y="3661333"/>
              <a:ext cx="113483" cy="1174462"/>
            </a:xfrm>
            <a:prstGeom prst="leftBrac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Helvetica Neue Light"/>
              </a:endParaRPr>
            </a:p>
          </p:txBody>
        </p:sp>
        <p:sp>
          <p:nvSpPr>
            <p:cNvPr id="79" name="Left Brace 78"/>
            <p:cNvSpPr/>
            <p:nvPr/>
          </p:nvSpPr>
          <p:spPr>
            <a:xfrm rot="16200000">
              <a:off x="8030330" y="1548099"/>
              <a:ext cx="57147" cy="1331106"/>
            </a:xfrm>
            <a:prstGeom prst="leftBrac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Helvetica Neue Light"/>
              </a:endParaRPr>
            </a:p>
          </p:txBody>
        </p:sp>
      </p:grpSp>
      <p:sp>
        <p:nvSpPr>
          <p:cNvPr id="22" name="Rectangle 21"/>
          <p:cNvSpPr/>
          <p:nvPr/>
        </p:nvSpPr>
        <p:spPr>
          <a:xfrm>
            <a:off x="-86828" y="2075819"/>
            <a:ext cx="9313332" cy="307777"/>
          </a:xfrm>
          <a:prstGeom prst="rect">
            <a:avLst/>
          </a:prstGeom>
        </p:spPr>
        <p:txBody>
          <a:bodyPr wrap="square">
            <a:spAutoFit/>
          </a:bodyPr>
          <a:lstStyle/>
          <a:p>
            <a:pPr algn="ctr"/>
            <a:r>
              <a:rPr lang="en-US" sz="1400" dirty="0">
                <a:solidFill>
                  <a:srgbClr val="000000"/>
                </a:solidFill>
                <a:latin typeface="Helvetica Neue Light"/>
              </a:rPr>
              <a:t>Machine translation (MT) is to translate text written in a source language into corresponding text in a target language. </a:t>
            </a:r>
          </a:p>
        </p:txBody>
      </p:sp>
    </p:spTree>
    <p:custDataLst>
      <p:tags r:id="rId1"/>
    </p:custDataLst>
    <p:extLst>
      <p:ext uri="{BB962C8B-B14F-4D97-AF65-F5344CB8AC3E}">
        <p14:creationId xmlns:p14="http://schemas.microsoft.com/office/powerpoint/2010/main" val="2703266941"/>
      </p:ext>
    </p:extLst>
  </p:cSld>
  <p:clrMapOvr>
    <a:masterClrMapping/>
  </p:clrMapOvr>
  <mc:AlternateContent xmlns:mc="http://schemas.openxmlformats.org/markup-compatibility/2006" xmlns:p14="http://schemas.microsoft.com/office/powerpoint/2010/main">
    <mc:Choice Requires="p14">
      <p:transition spd="slow" p14:dur="2000" advTm="2171"/>
    </mc:Choice>
    <mc:Fallback xmlns="">
      <p:transition xmlns:p14="http://schemas.microsoft.com/office/powerpoint/2010/main" spd="slow" advTm="217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Contributions</a:t>
            </a:r>
          </a:p>
        </p:txBody>
      </p:sp>
      <p:grpSp>
        <p:nvGrpSpPr>
          <p:cNvPr id="178" name="Group 177"/>
          <p:cNvGrpSpPr/>
          <p:nvPr/>
        </p:nvGrpSpPr>
        <p:grpSpPr>
          <a:xfrm>
            <a:off x="2109553" y="5209385"/>
            <a:ext cx="1398359" cy="1202541"/>
            <a:chOff x="4469772" y="4287982"/>
            <a:chExt cx="1398359" cy="1202541"/>
          </a:xfrm>
        </p:grpSpPr>
        <p:sp>
          <p:nvSpPr>
            <p:cNvPr id="176" name="Oval 175"/>
            <p:cNvSpPr/>
            <p:nvPr/>
          </p:nvSpPr>
          <p:spPr>
            <a:xfrm>
              <a:off x="4490260" y="4287982"/>
              <a:ext cx="1354668" cy="1202541"/>
            </a:xfrm>
            <a:prstGeom prst="ellipse">
              <a:avLst/>
            </a:prstGeom>
            <a:solidFill>
              <a:srgbClr val="B91305"/>
            </a:solidFill>
            <a:ln>
              <a:solidFill>
                <a:srgbClr val="8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dirty="0">
                <a:solidFill>
                  <a:srgbClr val="000000"/>
                </a:solidFill>
              </a:endParaRPr>
            </a:p>
          </p:txBody>
        </p:sp>
        <p:sp>
          <p:nvSpPr>
            <p:cNvPr id="177" name="Rectangle 176"/>
            <p:cNvSpPr/>
            <p:nvPr/>
          </p:nvSpPr>
          <p:spPr>
            <a:xfrm>
              <a:off x="4469772" y="4414793"/>
              <a:ext cx="1398359" cy="923330"/>
            </a:xfrm>
            <a:prstGeom prst="rect">
              <a:avLst/>
            </a:prstGeom>
          </p:spPr>
          <p:txBody>
            <a:bodyPr wrap="none">
              <a:spAutoFit/>
            </a:bodyPr>
            <a:lstStyle/>
            <a:p>
              <a:pPr algn="ctr"/>
              <a:r>
                <a:rPr lang="en-US" b="1" dirty="0">
                  <a:solidFill>
                    <a:srgbClr val="000000"/>
                  </a:solidFill>
                </a:rPr>
                <a:t>MT </a:t>
              </a:r>
              <a:endParaRPr lang="en-US" b="1" dirty="0" smtClean="0">
                <a:solidFill>
                  <a:srgbClr val="000000"/>
                </a:solidFill>
              </a:endParaRPr>
            </a:p>
            <a:p>
              <a:pPr algn="ctr"/>
              <a:r>
                <a:rPr lang="en-US" b="1" dirty="0" smtClean="0">
                  <a:solidFill>
                    <a:srgbClr val="000000"/>
                  </a:solidFill>
                </a:rPr>
                <a:t>Translation </a:t>
              </a:r>
            </a:p>
            <a:p>
              <a:pPr algn="ctr"/>
              <a:r>
                <a:rPr lang="en-US" b="1" dirty="0" smtClean="0">
                  <a:solidFill>
                    <a:srgbClr val="000000"/>
                  </a:solidFill>
                </a:rPr>
                <a:t>Model</a:t>
              </a:r>
              <a:endParaRPr lang="en-US" b="1" dirty="0">
                <a:solidFill>
                  <a:srgbClr val="000000"/>
                </a:solidFill>
              </a:endParaRPr>
            </a:p>
          </p:txBody>
        </p:sp>
      </p:grpSp>
      <p:sp>
        <p:nvSpPr>
          <p:cNvPr id="183" name="TextBox 182"/>
          <p:cNvSpPr txBox="1"/>
          <p:nvPr/>
        </p:nvSpPr>
        <p:spPr>
          <a:xfrm>
            <a:off x="1792057" y="4238501"/>
            <a:ext cx="2039902" cy="646331"/>
          </a:xfrm>
          <a:prstGeom prst="rect">
            <a:avLst/>
          </a:prstGeom>
          <a:solidFill>
            <a:schemeClr val="tx1"/>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smtClean="0">
                <a:solidFill>
                  <a:schemeClr val="bg1"/>
                </a:solidFill>
              </a:rPr>
              <a:t>MT</a:t>
            </a:r>
          </a:p>
          <a:p>
            <a:pPr algn="ctr"/>
            <a:r>
              <a:rPr lang="en-US" dirty="0" smtClean="0">
                <a:solidFill>
                  <a:schemeClr val="bg1"/>
                </a:solidFill>
              </a:rPr>
              <a:t>pipeline</a:t>
            </a:r>
          </a:p>
        </p:txBody>
      </p:sp>
      <p:cxnSp>
        <p:nvCxnSpPr>
          <p:cNvPr id="191" name="Elbow Connector 190"/>
          <p:cNvCxnSpPr>
            <a:stCxn id="183" idx="2"/>
            <a:endCxn id="176" idx="0"/>
          </p:cNvCxnSpPr>
          <p:nvPr/>
        </p:nvCxnSpPr>
        <p:spPr>
          <a:xfrm rot="5400000">
            <a:off x="2649733" y="5047108"/>
            <a:ext cx="324553" cy="0"/>
          </a:xfrm>
          <a:prstGeom prst="bentConnector3">
            <a:avLst>
              <a:gd name="adj1" fmla="val 50000"/>
            </a:avLst>
          </a:prstGeom>
          <a:ln w="28575"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sp>
        <p:nvSpPr>
          <p:cNvPr id="195" name="TextBox 194"/>
          <p:cNvSpPr txBox="1"/>
          <p:nvPr/>
        </p:nvSpPr>
        <p:spPr>
          <a:xfrm>
            <a:off x="4657243" y="2568666"/>
            <a:ext cx="1080043" cy="646331"/>
          </a:xfrm>
          <a:prstGeom prst="rect">
            <a:avLst/>
          </a:prstGeom>
          <a:noFill/>
          <a:effectLst/>
        </p:spPr>
        <p:txBody>
          <a:bodyPr wrap="square" rtlCol="0">
            <a:spAutoFit/>
          </a:bodyPr>
          <a:lstStyle/>
          <a:p>
            <a:r>
              <a:rPr lang="en-US" dirty="0" smtClean="0">
                <a:solidFill>
                  <a:srgbClr val="000000"/>
                </a:solidFill>
              </a:rPr>
              <a:t>baseline</a:t>
            </a:r>
          </a:p>
          <a:p>
            <a:pPr algn="ctr"/>
            <a:r>
              <a:rPr lang="en-US" dirty="0" err="1" smtClean="0">
                <a:solidFill>
                  <a:srgbClr val="000000"/>
                </a:solidFill>
              </a:rPr>
              <a:t>bitext</a:t>
            </a:r>
            <a:endParaRPr lang="en-US" dirty="0" smtClean="0">
              <a:solidFill>
                <a:srgbClr val="000000"/>
              </a:solidFill>
            </a:endParaRPr>
          </a:p>
        </p:txBody>
      </p:sp>
      <p:sp>
        <p:nvSpPr>
          <p:cNvPr id="52" name="Freeform 51"/>
          <p:cNvSpPr/>
          <p:nvPr/>
        </p:nvSpPr>
        <p:spPr>
          <a:xfrm flipH="1">
            <a:off x="5197268" y="3214996"/>
            <a:ext cx="522470" cy="1023505"/>
          </a:xfrm>
          <a:custGeom>
            <a:avLst/>
            <a:gdLst>
              <a:gd name="connsiteX0" fmla="*/ 3727314 w 3727314"/>
              <a:gd name="connsiteY0" fmla="*/ 0 h 2264141"/>
              <a:gd name="connsiteX1" fmla="*/ 1518535 w 3727314"/>
              <a:gd name="connsiteY1" fmla="*/ 869761 h 2264141"/>
              <a:gd name="connsiteX2" fmla="*/ 0 w 3727314"/>
              <a:gd name="connsiteY2" fmla="*/ 2264141 h 2264141"/>
            </a:gdLst>
            <a:ahLst/>
            <a:cxnLst>
              <a:cxn ang="0">
                <a:pos x="connsiteX0" y="connsiteY0"/>
              </a:cxn>
              <a:cxn ang="0">
                <a:pos x="connsiteX1" y="connsiteY1"/>
              </a:cxn>
              <a:cxn ang="0">
                <a:pos x="connsiteX2" y="connsiteY2"/>
              </a:cxn>
            </a:cxnLst>
            <a:rect l="l" t="t" r="r" b="b"/>
            <a:pathLst>
              <a:path w="3727314" h="2264141">
                <a:moveTo>
                  <a:pt x="3727314" y="0"/>
                </a:moveTo>
                <a:cubicBezTo>
                  <a:pt x="2933534" y="246202"/>
                  <a:pt x="2139754" y="492404"/>
                  <a:pt x="1518535" y="869761"/>
                </a:cubicBezTo>
                <a:cubicBezTo>
                  <a:pt x="897316" y="1247118"/>
                  <a:pt x="448658" y="1755629"/>
                  <a:pt x="0" y="2264141"/>
                </a:cubicBezTo>
              </a:path>
            </a:pathLst>
          </a:custGeom>
          <a:ln w="28575" cmpd="sng">
            <a:solidFill>
              <a:srgbClr val="000000"/>
            </a:solidFill>
            <a:headEnd type="none"/>
            <a:tailEnd type="arrow" w="lg" len="med"/>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cxnSp>
        <p:nvCxnSpPr>
          <p:cNvPr id="53" name="Elbow Connector 52"/>
          <p:cNvCxnSpPr/>
          <p:nvPr/>
        </p:nvCxnSpPr>
        <p:spPr>
          <a:xfrm rot="5400000">
            <a:off x="5559925" y="5062193"/>
            <a:ext cx="354722" cy="0"/>
          </a:xfrm>
          <a:prstGeom prst="bentConnector3">
            <a:avLst>
              <a:gd name="adj1" fmla="val 50000"/>
            </a:avLst>
          </a:prstGeom>
          <a:ln w="28575"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grpSp>
        <p:nvGrpSpPr>
          <p:cNvPr id="43" name="Group 42"/>
          <p:cNvGrpSpPr/>
          <p:nvPr/>
        </p:nvGrpSpPr>
        <p:grpSpPr>
          <a:xfrm>
            <a:off x="1512949" y="1059724"/>
            <a:ext cx="4884123" cy="4781101"/>
            <a:chOff x="1045489" y="1059724"/>
            <a:chExt cx="4884123" cy="4781101"/>
          </a:xfrm>
        </p:grpSpPr>
        <p:cxnSp>
          <p:nvCxnSpPr>
            <p:cNvPr id="127" name="Elbow Connector 126"/>
            <p:cNvCxnSpPr>
              <a:stCxn id="15" idx="6"/>
              <a:endCxn id="41" idx="3"/>
            </p:cNvCxnSpPr>
            <p:nvPr/>
          </p:nvCxnSpPr>
          <p:spPr>
            <a:xfrm flipH="1" flipV="1">
              <a:off x="3189118" y="2409821"/>
              <a:ext cx="2740494" cy="3431004"/>
            </a:xfrm>
            <a:prstGeom prst="bentConnector3">
              <a:avLst>
                <a:gd name="adj1" fmla="val -28421"/>
              </a:avLst>
            </a:prstGeom>
            <a:ln w="28575"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grpSp>
          <p:nvGrpSpPr>
            <p:cNvPr id="217" name="Group 216"/>
            <p:cNvGrpSpPr/>
            <p:nvPr/>
          </p:nvGrpSpPr>
          <p:grpSpPr>
            <a:xfrm>
              <a:off x="1045489" y="1059724"/>
              <a:ext cx="2598117" cy="2376202"/>
              <a:chOff x="1849816" y="1059724"/>
              <a:chExt cx="2598117" cy="2376202"/>
            </a:xfrm>
          </p:grpSpPr>
          <p:sp>
            <p:nvSpPr>
              <p:cNvPr id="8" name="TextBox 7"/>
              <p:cNvSpPr txBox="1"/>
              <p:nvPr/>
            </p:nvSpPr>
            <p:spPr>
              <a:xfrm>
                <a:off x="1917670" y="2758672"/>
                <a:ext cx="1176717" cy="646331"/>
              </a:xfrm>
              <a:prstGeom prst="rect">
                <a:avLst/>
              </a:prstGeom>
              <a:noFill/>
              <a:effectLst/>
            </p:spPr>
            <p:txBody>
              <a:bodyPr wrap="square" rtlCol="0">
                <a:spAutoFit/>
              </a:bodyPr>
              <a:lstStyle/>
              <a:p>
                <a:pPr algn="ctr"/>
                <a:r>
                  <a:rPr lang="en-US" dirty="0" smtClean="0">
                    <a:solidFill>
                      <a:srgbClr val="000000"/>
                    </a:solidFill>
                  </a:rPr>
                  <a:t>extracted</a:t>
                </a:r>
              </a:p>
              <a:p>
                <a:pPr algn="ctr"/>
                <a:r>
                  <a:rPr lang="en-US" dirty="0" err="1" smtClean="0">
                    <a:solidFill>
                      <a:srgbClr val="000000"/>
                    </a:solidFill>
                  </a:rPr>
                  <a:t>bitext</a:t>
                </a:r>
                <a:endParaRPr lang="en-US" dirty="0">
                  <a:solidFill>
                    <a:srgbClr val="000000"/>
                  </a:solidFill>
                </a:endParaRPr>
              </a:p>
            </p:txBody>
          </p:sp>
          <p:cxnSp>
            <p:nvCxnSpPr>
              <p:cNvPr id="10" name="Elbow Connector 9"/>
              <p:cNvCxnSpPr>
                <a:stCxn id="41" idx="2"/>
                <a:endCxn id="11" idx="0"/>
              </p:cNvCxnSpPr>
              <p:nvPr/>
            </p:nvCxnSpPr>
            <p:spPr>
              <a:xfrm rot="16200000" flipH="1">
                <a:off x="2794340" y="3084072"/>
                <a:ext cx="702940" cy="768"/>
              </a:xfrm>
              <a:prstGeom prst="bentConnector3">
                <a:avLst>
                  <a:gd name="adj1" fmla="val 50000"/>
                </a:avLst>
              </a:prstGeom>
              <a:ln w="28575"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2297406" y="2086655"/>
                <a:ext cx="1696039" cy="64633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b="1" dirty="0" err="1">
                    <a:solidFill>
                      <a:schemeClr val="tx1"/>
                    </a:solidFill>
                  </a:rPr>
                  <a:t>Bitext</a:t>
                </a:r>
                <a:endParaRPr lang="en-US" b="1" dirty="0">
                  <a:solidFill>
                    <a:schemeClr val="tx1"/>
                  </a:solidFill>
                </a:endParaRPr>
              </a:p>
              <a:p>
                <a:pPr algn="ctr"/>
                <a:r>
                  <a:rPr lang="en-US" b="1" dirty="0">
                    <a:solidFill>
                      <a:schemeClr val="tx1"/>
                    </a:solidFill>
                  </a:rPr>
                  <a:t>Extraction</a:t>
                </a:r>
              </a:p>
            </p:txBody>
          </p:sp>
          <p:sp>
            <p:nvSpPr>
              <p:cNvPr id="45" name="TextBox 44"/>
              <p:cNvSpPr txBox="1"/>
              <p:nvPr/>
            </p:nvSpPr>
            <p:spPr>
              <a:xfrm>
                <a:off x="1849816" y="1059724"/>
                <a:ext cx="2598117" cy="646331"/>
              </a:xfrm>
              <a:prstGeom prst="rect">
                <a:avLst/>
              </a:prstGeom>
              <a:noFill/>
              <a:effectLst/>
            </p:spPr>
            <p:txBody>
              <a:bodyPr wrap="square" rtlCol="0">
                <a:spAutoFit/>
              </a:bodyPr>
              <a:lstStyle/>
              <a:p>
                <a:pPr algn="ctr"/>
                <a:r>
                  <a:rPr lang="en-US" dirty="0" smtClean="0">
                    <a:solidFill>
                      <a:srgbClr val="000000"/>
                    </a:solidFill>
                  </a:rPr>
                  <a:t>comparable </a:t>
                </a:r>
              </a:p>
              <a:p>
                <a:pPr algn="ctr"/>
                <a:r>
                  <a:rPr lang="en-US" dirty="0" smtClean="0">
                    <a:solidFill>
                      <a:srgbClr val="000000"/>
                    </a:solidFill>
                  </a:rPr>
                  <a:t>corpora</a:t>
                </a:r>
                <a:endParaRPr lang="en-US" dirty="0">
                  <a:solidFill>
                    <a:srgbClr val="000000"/>
                  </a:solidFill>
                </a:endParaRPr>
              </a:p>
            </p:txBody>
          </p:sp>
          <p:cxnSp>
            <p:nvCxnSpPr>
              <p:cNvPr id="46" name="Elbow Connector 45"/>
              <p:cNvCxnSpPr>
                <a:stCxn id="45" idx="2"/>
                <a:endCxn id="41" idx="0"/>
              </p:cNvCxnSpPr>
              <p:nvPr/>
            </p:nvCxnSpPr>
            <p:spPr>
              <a:xfrm rot="5400000">
                <a:off x="2958575" y="1896355"/>
                <a:ext cx="380600" cy="0"/>
              </a:xfrm>
              <a:prstGeom prst="bentConnector3">
                <a:avLst>
                  <a:gd name="adj1" fmla="val 50000"/>
                </a:avLst>
              </a:prstGeom>
              <a:ln>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grpSp>
      </p:grpSp>
      <p:grpSp>
        <p:nvGrpSpPr>
          <p:cNvPr id="48" name="Group 47"/>
          <p:cNvGrpSpPr/>
          <p:nvPr/>
        </p:nvGrpSpPr>
        <p:grpSpPr>
          <a:xfrm>
            <a:off x="2545855" y="3214997"/>
            <a:ext cx="2651412" cy="1023504"/>
            <a:chOff x="2078395" y="3214997"/>
            <a:chExt cx="2651412" cy="1023504"/>
          </a:xfrm>
        </p:grpSpPr>
        <p:grpSp>
          <p:nvGrpSpPr>
            <p:cNvPr id="218" name="Group 217"/>
            <p:cNvGrpSpPr/>
            <p:nvPr/>
          </p:nvGrpSpPr>
          <p:grpSpPr>
            <a:xfrm>
              <a:off x="2078395" y="3435926"/>
              <a:ext cx="526944" cy="802575"/>
              <a:chOff x="2882722" y="3435926"/>
              <a:chExt cx="526944" cy="802575"/>
            </a:xfrm>
          </p:grpSpPr>
          <p:sp>
            <p:nvSpPr>
              <p:cNvPr id="11" name="Oval 10"/>
              <p:cNvSpPr/>
              <p:nvPr/>
            </p:nvSpPr>
            <p:spPr>
              <a:xfrm>
                <a:off x="2882722" y="3435926"/>
                <a:ext cx="526944" cy="540000"/>
              </a:xfrm>
              <a:prstGeom prst="ellipse">
                <a:avLst/>
              </a:prstGeom>
              <a:solidFill>
                <a:schemeClr val="bg1">
                  <a:lumMod val="75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80000"/>
                  </a:lnSpc>
                </a:pPr>
                <a:r>
                  <a:rPr lang="en-US" sz="2800" dirty="0">
                    <a:solidFill>
                      <a:schemeClr val="tx1"/>
                    </a:solidFill>
                    <a:effectLst/>
                  </a:rPr>
                  <a:t>+</a:t>
                </a:r>
              </a:p>
            </p:txBody>
          </p:sp>
          <p:cxnSp>
            <p:nvCxnSpPr>
              <p:cNvPr id="12" name="Elbow Connector 11"/>
              <p:cNvCxnSpPr>
                <a:stCxn id="11" idx="4"/>
                <a:endCxn id="183" idx="0"/>
              </p:cNvCxnSpPr>
              <p:nvPr/>
            </p:nvCxnSpPr>
            <p:spPr>
              <a:xfrm rot="5400000">
                <a:off x="3011838" y="4104144"/>
                <a:ext cx="262575" cy="6139"/>
              </a:xfrm>
              <a:prstGeom prst="bentConnector3">
                <a:avLst>
                  <a:gd name="adj1" fmla="val 50000"/>
                </a:avLst>
              </a:prstGeom>
              <a:ln w="2857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67" name="Freeform 66"/>
            <p:cNvSpPr/>
            <p:nvPr/>
          </p:nvSpPr>
          <p:spPr>
            <a:xfrm>
              <a:off x="2605339" y="3214997"/>
              <a:ext cx="2124468" cy="443524"/>
            </a:xfrm>
            <a:custGeom>
              <a:avLst/>
              <a:gdLst>
                <a:gd name="connsiteX0" fmla="*/ 3727314 w 3727314"/>
                <a:gd name="connsiteY0" fmla="*/ 0 h 2264141"/>
                <a:gd name="connsiteX1" fmla="*/ 1518535 w 3727314"/>
                <a:gd name="connsiteY1" fmla="*/ 869761 h 2264141"/>
                <a:gd name="connsiteX2" fmla="*/ 0 w 3727314"/>
                <a:gd name="connsiteY2" fmla="*/ 2264141 h 2264141"/>
              </a:gdLst>
              <a:ahLst/>
              <a:cxnLst>
                <a:cxn ang="0">
                  <a:pos x="connsiteX0" y="connsiteY0"/>
                </a:cxn>
                <a:cxn ang="0">
                  <a:pos x="connsiteX1" y="connsiteY1"/>
                </a:cxn>
                <a:cxn ang="0">
                  <a:pos x="connsiteX2" y="connsiteY2"/>
                </a:cxn>
              </a:cxnLst>
              <a:rect l="l" t="t" r="r" b="b"/>
              <a:pathLst>
                <a:path w="3727314" h="2264141">
                  <a:moveTo>
                    <a:pt x="3727314" y="0"/>
                  </a:moveTo>
                  <a:cubicBezTo>
                    <a:pt x="2933534" y="246202"/>
                    <a:pt x="2139754" y="492404"/>
                    <a:pt x="1518535" y="869761"/>
                  </a:cubicBezTo>
                  <a:cubicBezTo>
                    <a:pt x="897316" y="1247118"/>
                    <a:pt x="448658" y="1755629"/>
                    <a:pt x="0" y="2264141"/>
                  </a:cubicBezTo>
                </a:path>
              </a:pathLst>
            </a:custGeom>
            <a:ln w="28575" cmpd="sng">
              <a:solidFill>
                <a:srgbClr val="000000"/>
              </a:solidFill>
              <a:headEnd type="none"/>
              <a:tailEnd type="arrow" w="lg" len="med"/>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grpSp>
      <p:cxnSp>
        <p:nvCxnSpPr>
          <p:cNvPr id="29" name="Elbow Connector 28"/>
          <p:cNvCxnSpPr/>
          <p:nvPr/>
        </p:nvCxnSpPr>
        <p:spPr>
          <a:xfrm flipV="1">
            <a:off x="3484709" y="4561667"/>
            <a:ext cx="1232625" cy="1248989"/>
          </a:xfrm>
          <a:prstGeom prst="bentConnector3">
            <a:avLst>
              <a:gd name="adj1" fmla="val 50000"/>
            </a:avLst>
          </a:prstGeom>
          <a:ln w="28575"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4717333" y="4238328"/>
            <a:ext cx="2183195" cy="682331"/>
          </a:xfrm>
          <a:prstGeom prst="rect">
            <a:avLst/>
          </a:prstGeom>
          <a:ln w="25400" cmpd="sng">
            <a:tailEnd w="lg" len="med"/>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b="1" dirty="0" smtClean="0">
                <a:solidFill>
                  <a:schemeClr val="tx1"/>
                </a:solidFill>
              </a:rPr>
              <a:t>Context-sensitive CLIR</a:t>
            </a:r>
          </a:p>
        </p:txBody>
      </p:sp>
      <p:grpSp>
        <p:nvGrpSpPr>
          <p:cNvPr id="31" name="Group 30"/>
          <p:cNvGrpSpPr/>
          <p:nvPr/>
        </p:nvGrpSpPr>
        <p:grpSpPr>
          <a:xfrm>
            <a:off x="4697014" y="5239554"/>
            <a:ext cx="2060222" cy="1202541"/>
            <a:chOff x="6681942" y="4135582"/>
            <a:chExt cx="2060222" cy="1202541"/>
          </a:xfrm>
        </p:grpSpPr>
        <p:sp>
          <p:nvSpPr>
            <p:cNvPr id="32" name="Oval 31"/>
            <p:cNvSpPr/>
            <p:nvPr/>
          </p:nvSpPr>
          <p:spPr>
            <a:xfrm>
              <a:off x="7027332" y="4135582"/>
              <a:ext cx="1354668" cy="1202541"/>
            </a:xfrm>
            <a:prstGeom prst="ellipse">
              <a:avLst/>
            </a:prstGeom>
            <a:solidFill>
              <a:srgbClr val="B91305"/>
            </a:solidFill>
            <a:ln>
              <a:solidFill>
                <a:srgbClr val="8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dirty="0">
                <a:solidFill>
                  <a:srgbClr val="000000"/>
                </a:solidFill>
              </a:endParaRPr>
            </a:p>
          </p:txBody>
        </p:sp>
        <p:sp>
          <p:nvSpPr>
            <p:cNvPr id="33" name="Rectangle 32"/>
            <p:cNvSpPr/>
            <p:nvPr/>
          </p:nvSpPr>
          <p:spPr>
            <a:xfrm>
              <a:off x="6681942" y="4233922"/>
              <a:ext cx="2060222" cy="923330"/>
            </a:xfrm>
            <a:prstGeom prst="rect">
              <a:avLst/>
            </a:prstGeom>
          </p:spPr>
          <p:txBody>
            <a:bodyPr wrap="square">
              <a:spAutoFit/>
            </a:bodyPr>
            <a:lstStyle/>
            <a:p>
              <a:pPr algn="ctr"/>
              <a:r>
                <a:rPr lang="en-US" b="1" dirty="0">
                  <a:solidFill>
                    <a:srgbClr val="000000"/>
                  </a:solidFill>
                </a:rPr>
                <a:t>CLIR</a:t>
              </a:r>
            </a:p>
            <a:p>
              <a:pPr algn="ctr"/>
              <a:r>
                <a:rPr lang="en-US" b="1" dirty="0">
                  <a:solidFill>
                    <a:srgbClr val="000000"/>
                  </a:solidFill>
                </a:rPr>
                <a:t>Translation Model</a:t>
              </a:r>
              <a:endParaRPr lang="en-US" dirty="0"/>
            </a:p>
          </p:txBody>
        </p:sp>
      </p:grpSp>
      <p:grpSp>
        <p:nvGrpSpPr>
          <p:cNvPr id="34" name="Group 33"/>
          <p:cNvGrpSpPr/>
          <p:nvPr/>
        </p:nvGrpSpPr>
        <p:grpSpPr>
          <a:xfrm>
            <a:off x="6288142" y="5147970"/>
            <a:ext cx="1674765" cy="1325372"/>
            <a:chOff x="327615" y="3584222"/>
            <a:chExt cx="2251053" cy="1129783"/>
          </a:xfrm>
        </p:grpSpPr>
        <p:sp>
          <p:nvSpPr>
            <p:cNvPr id="35" name="Cloud 34"/>
            <p:cNvSpPr/>
            <p:nvPr/>
          </p:nvSpPr>
          <p:spPr bwMode="auto">
            <a:xfrm>
              <a:off x="327615" y="3584222"/>
              <a:ext cx="2251053" cy="1129783"/>
            </a:xfrm>
            <a:prstGeom prst="cloud">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sp>
          <p:nvSpPr>
            <p:cNvPr id="36" name="TextBox 35"/>
            <p:cNvSpPr txBox="1"/>
            <p:nvPr/>
          </p:nvSpPr>
          <p:spPr>
            <a:xfrm>
              <a:off x="645332" y="3737113"/>
              <a:ext cx="1734410" cy="708364"/>
            </a:xfrm>
            <a:prstGeom prst="rect">
              <a:avLst/>
            </a:prstGeom>
            <a:noFill/>
          </p:spPr>
          <p:txBody>
            <a:bodyPr wrap="none" rtlCol="0">
              <a:spAutoFit/>
            </a:bodyPr>
            <a:lstStyle/>
            <a:p>
              <a:pPr algn="ctr"/>
              <a:r>
                <a:rPr lang="en-US" sz="1600" dirty="0" smtClean="0"/>
                <a:t>Higher MAP</a:t>
              </a:r>
            </a:p>
            <a:p>
              <a:pPr algn="ctr"/>
              <a:r>
                <a:rPr lang="en-US" sz="1600" dirty="0" smtClean="0"/>
                <a:t>for </a:t>
              </a:r>
            </a:p>
            <a:p>
              <a:pPr algn="ctr"/>
              <a:r>
                <a:rPr lang="en-US" sz="1600" dirty="0"/>
                <a:t>3</a:t>
              </a:r>
              <a:r>
                <a:rPr lang="en-US" sz="1600" dirty="0" smtClean="0"/>
                <a:t> </a:t>
              </a:r>
              <a:r>
                <a:rPr lang="en-US" sz="1600" dirty="0" err="1" smtClean="0"/>
                <a:t>lang</a:t>
              </a:r>
              <a:r>
                <a:rPr lang="en-US" sz="1600" dirty="0" smtClean="0"/>
                <a:t> pairs</a:t>
              </a:r>
            </a:p>
          </p:txBody>
        </p:sp>
      </p:grpSp>
      <p:grpSp>
        <p:nvGrpSpPr>
          <p:cNvPr id="37" name="Group 36"/>
          <p:cNvGrpSpPr/>
          <p:nvPr/>
        </p:nvGrpSpPr>
        <p:grpSpPr>
          <a:xfrm>
            <a:off x="517707" y="4863599"/>
            <a:ext cx="1674765" cy="1325372"/>
            <a:chOff x="327615" y="3584222"/>
            <a:chExt cx="2251053" cy="1129783"/>
          </a:xfrm>
        </p:grpSpPr>
        <p:sp>
          <p:nvSpPr>
            <p:cNvPr id="38" name="Cloud 37"/>
            <p:cNvSpPr/>
            <p:nvPr/>
          </p:nvSpPr>
          <p:spPr bwMode="auto">
            <a:xfrm>
              <a:off x="327615" y="3584222"/>
              <a:ext cx="2251053" cy="1129783"/>
            </a:xfrm>
            <a:prstGeom prst="cloud">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sp>
          <p:nvSpPr>
            <p:cNvPr id="39" name="TextBox 38"/>
            <p:cNvSpPr txBox="1"/>
            <p:nvPr/>
          </p:nvSpPr>
          <p:spPr>
            <a:xfrm>
              <a:off x="589209" y="3737113"/>
              <a:ext cx="1846656" cy="708364"/>
            </a:xfrm>
            <a:prstGeom prst="rect">
              <a:avLst/>
            </a:prstGeom>
            <a:noFill/>
          </p:spPr>
          <p:txBody>
            <a:bodyPr wrap="none" rtlCol="0">
              <a:spAutoFit/>
            </a:bodyPr>
            <a:lstStyle/>
            <a:p>
              <a:pPr algn="ctr"/>
              <a:r>
                <a:rPr lang="en-US" sz="1600" dirty="0" smtClean="0"/>
                <a:t>Higher BLEU </a:t>
              </a:r>
            </a:p>
            <a:p>
              <a:pPr algn="ctr"/>
              <a:r>
                <a:rPr lang="en-US" sz="1600" dirty="0" smtClean="0"/>
                <a:t>for </a:t>
              </a:r>
            </a:p>
            <a:p>
              <a:pPr algn="ctr"/>
              <a:r>
                <a:rPr lang="en-US" sz="1600" dirty="0" smtClean="0"/>
                <a:t>5 </a:t>
              </a:r>
              <a:r>
                <a:rPr lang="en-US" sz="1600" dirty="0" err="1" smtClean="0"/>
                <a:t>lang</a:t>
              </a:r>
              <a:r>
                <a:rPr lang="en-US" sz="1600" dirty="0" smtClean="0"/>
                <a:t> pairs</a:t>
              </a:r>
            </a:p>
          </p:txBody>
        </p:sp>
      </p:grpSp>
    </p:spTree>
    <p:extLst>
      <p:ext uri="{BB962C8B-B14F-4D97-AF65-F5344CB8AC3E}">
        <p14:creationId xmlns:p14="http://schemas.microsoft.com/office/powerpoint/2010/main" val="1785334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Contributions</a:t>
            </a:r>
          </a:p>
        </p:txBody>
      </p:sp>
      <p:grpSp>
        <p:nvGrpSpPr>
          <p:cNvPr id="178" name="Group 177"/>
          <p:cNvGrpSpPr/>
          <p:nvPr/>
        </p:nvGrpSpPr>
        <p:grpSpPr>
          <a:xfrm>
            <a:off x="2109553" y="5209385"/>
            <a:ext cx="1398359" cy="1202541"/>
            <a:chOff x="4469772" y="4287982"/>
            <a:chExt cx="1398359" cy="1202541"/>
          </a:xfrm>
        </p:grpSpPr>
        <p:sp>
          <p:nvSpPr>
            <p:cNvPr id="176" name="Oval 175"/>
            <p:cNvSpPr/>
            <p:nvPr/>
          </p:nvSpPr>
          <p:spPr>
            <a:xfrm>
              <a:off x="4490260" y="4287982"/>
              <a:ext cx="1354668" cy="1202541"/>
            </a:xfrm>
            <a:prstGeom prst="ellipse">
              <a:avLst/>
            </a:prstGeom>
            <a:solidFill>
              <a:srgbClr val="B91305"/>
            </a:solidFill>
            <a:ln>
              <a:solidFill>
                <a:srgbClr val="8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dirty="0">
                <a:solidFill>
                  <a:srgbClr val="000000"/>
                </a:solidFill>
              </a:endParaRPr>
            </a:p>
          </p:txBody>
        </p:sp>
        <p:sp>
          <p:nvSpPr>
            <p:cNvPr id="177" name="Rectangle 176"/>
            <p:cNvSpPr/>
            <p:nvPr/>
          </p:nvSpPr>
          <p:spPr>
            <a:xfrm>
              <a:off x="4469772" y="4414793"/>
              <a:ext cx="1398359" cy="923330"/>
            </a:xfrm>
            <a:prstGeom prst="rect">
              <a:avLst/>
            </a:prstGeom>
          </p:spPr>
          <p:txBody>
            <a:bodyPr wrap="none">
              <a:spAutoFit/>
            </a:bodyPr>
            <a:lstStyle/>
            <a:p>
              <a:pPr algn="ctr"/>
              <a:r>
                <a:rPr lang="en-US" b="1" dirty="0">
                  <a:solidFill>
                    <a:srgbClr val="000000"/>
                  </a:solidFill>
                </a:rPr>
                <a:t>MT </a:t>
              </a:r>
              <a:endParaRPr lang="en-US" b="1" dirty="0" smtClean="0">
                <a:solidFill>
                  <a:srgbClr val="000000"/>
                </a:solidFill>
              </a:endParaRPr>
            </a:p>
            <a:p>
              <a:pPr algn="ctr"/>
              <a:r>
                <a:rPr lang="en-US" b="1" dirty="0" smtClean="0">
                  <a:solidFill>
                    <a:srgbClr val="000000"/>
                  </a:solidFill>
                </a:rPr>
                <a:t>Translation </a:t>
              </a:r>
            </a:p>
            <a:p>
              <a:pPr algn="ctr"/>
              <a:r>
                <a:rPr lang="en-US" b="1" dirty="0" smtClean="0">
                  <a:solidFill>
                    <a:srgbClr val="000000"/>
                  </a:solidFill>
                </a:rPr>
                <a:t>Model</a:t>
              </a:r>
              <a:endParaRPr lang="en-US" b="1" dirty="0">
                <a:solidFill>
                  <a:srgbClr val="000000"/>
                </a:solidFill>
              </a:endParaRPr>
            </a:p>
          </p:txBody>
        </p:sp>
      </p:grpSp>
      <p:sp>
        <p:nvSpPr>
          <p:cNvPr id="183" name="TextBox 182"/>
          <p:cNvSpPr txBox="1"/>
          <p:nvPr/>
        </p:nvSpPr>
        <p:spPr>
          <a:xfrm>
            <a:off x="1792057" y="4238501"/>
            <a:ext cx="2039902" cy="646331"/>
          </a:xfrm>
          <a:prstGeom prst="rect">
            <a:avLst/>
          </a:prstGeom>
          <a:solidFill>
            <a:schemeClr val="tx1"/>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smtClean="0">
                <a:solidFill>
                  <a:schemeClr val="bg1"/>
                </a:solidFill>
              </a:rPr>
              <a:t>MT</a:t>
            </a:r>
          </a:p>
          <a:p>
            <a:pPr algn="ctr"/>
            <a:r>
              <a:rPr lang="en-US" dirty="0" smtClean="0">
                <a:solidFill>
                  <a:schemeClr val="bg1"/>
                </a:solidFill>
              </a:rPr>
              <a:t>pipeline</a:t>
            </a:r>
          </a:p>
        </p:txBody>
      </p:sp>
      <p:cxnSp>
        <p:nvCxnSpPr>
          <p:cNvPr id="191" name="Elbow Connector 190"/>
          <p:cNvCxnSpPr>
            <a:stCxn id="183" idx="2"/>
            <a:endCxn id="176" idx="0"/>
          </p:cNvCxnSpPr>
          <p:nvPr/>
        </p:nvCxnSpPr>
        <p:spPr>
          <a:xfrm rot="5400000">
            <a:off x="2649733" y="5047108"/>
            <a:ext cx="324553" cy="0"/>
          </a:xfrm>
          <a:prstGeom prst="bentConnector3">
            <a:avLst>
              <a:gd name="adj1" fmla="val 50000"/>
            </a:avLst>
          </a:prstGeom>
          <a:ln w="28575"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sp>
        <p:nvSpPr>
          <p:cNvPr id="195" name="TextBox 194"/>
          <p:cNvSpPr txBox="1"/>
          <p:nvPr/>
        </p:nvSpPr>
        <p:spPr>
          <a:xfrm>
            <a:off x="4657243" y="2568666"/>
            <a:ext cx="1080043" cy="646331"/>
          </a:xfrm>
          <a:prstGeom prst="rect">
            <a:avLst/>
          </a:prstGeom>
          <a:noFill/>
          <a:effectLst/>
        </p:spPr>
        <p:txBody>
          <a:bodyPr wrap="square" rtlCol="0">
            <a:spAutoFit/>
          </a:bodyPr>
          <a:lstStyle/>
          <a:p>
            <a:r>
              <a:rPr lang="en-US" dirty="0" smtClean="0">
                <a:solidFill>
                  <a:srgbClr val="000000"/>
                </a:solidFill>
              </a:rPr>
              <a:t>baseline</a:t>
            </a:r>
          </a:p>
          <a:p>
            <a:pPr algn="ctr"/>
            <a:r>
              <a:rPr lang="en-US" dirty="0" err="1" smtClean="0">
                <a:solidFill>
                  <a:srgbClr val="000000"/>
                </a:solidFill>
              </a:rPr>
              <a:t>bitext</a:t>
            </a:r>
            <a:endParaRPr lang="en-US" dirty="0" smtClean="0">
              <a:solidFill>
                <a:srgbClr val="000000"/>
              </a:solidFill>
            </a:endParaRPr>
          </a:p>
        </p:txBody>
      </p:sp>
      <p:sp>
        <p:nvSpPr>
          <p:cNvPr id="51" name="TextBox 50"/>
          <p:cNvSpPr txBox="1"/>
          <p:nvPr/>
        </p:nvSpPr>
        <p:spPr>
          <a:xfrm>
            <a:off x="4717334" y="4238501"/>
            <a:ext cx="2039902" cy="646331"/>
          </a:xfrm>
          <a:prstGeom prst="rect">
            <a:avLst/>
          </a:prstGeom>
          <a:solidFill>
            <a:schemeClr val="tx1"/>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smtClean="0">
                <a:solidFill>
                  <a:schemeClr val="bg1"/>
                </a:solidFill>
              </a:rPr>
              <a:t>Token-based</a:t>
            </a:r>
          </a:p>
          <a:p>
            <a:pPr algn="ctr"/>
            <a:r>
              <a:rPr lang="en-US" dirty="0" smtClean="0">
                <a:solidFill>
                  <a:schemeClr val="bg1"/>
                </a:solidFill>
              </a:rPr>
              <a:t>CLIR</a:t>
            </a:r>
          </a:p>
        </p:txBody>
      </p:sp>
      <p:sp>
        <p:nvSpPr>
          <p:cNvPr id="52" name="Freeform 51"/>
          <p:cNvSpPr/>
          <p:nvPr/>
        </p:nvSpPr>
        <p:spPr>
          <a:xfrm flipH="1">
            <a:off x="5197268" y="3214996"/>
            <a:ext cx="522470" cy="1023505"/>
          </a:xfrm>
          <a:custGeom>
            <a:avLst/>
            <a:gdLst>
              <a:gd name="connsiteX0" fmla="*/ 3727314 w 3727314"/>
              <a:gd name="connsiteY0" fmla="*/ 0 h 2264141"/>
              <a:gd name="connsiteX1" fmla="*/ 1518535 w 3727314"/>
              <a:gd name="connsiteY1" fmla="*/ 869761 h 2264141"/>
              <a:gd name="connsiteX2" fmla="*/ 0 w 3727314"/>
              <a:gd name="connsiteY2" fmla="*/ 2264141 h 2264141"/>
            </a:gdLst>
            <a:ahLst/>
            <a:cxnLst>
              <a:cxn ang="0">
                <a:pos x="connsiteX0" y="connsiteY0"/>
              </a:cxn>
              <a:cxn ang="0">
                <a:pos x="connsiteX1" y="connsiteY1"/>
              </a:cxn>
              <a:cxn ang="0">
                <a:pos x="connsiteX2" y="connsiteY2"/>
              </a:cxn>
            </a:cxnLst>
            <a:rect l="l" t="t" r="r" b="b"/>
            <a:pathLst>
              <a:path w="3727314" h="2264141">
                <a:moveTo>
                  <a:pt x="3727314" y="0"/>
                </a:moveTo>
                <a:cubicBezTo>
                  <a:pt x="2933534" y="246202"/>
                  <a:pt x="2139754" y="492404"/>
                  <a:pt x="1518535" y="869761"/>
                </a:cubicBezTo>
                <a:cubicBezTo>
                  <a:pt x="897316" y="1247118"/>
                  <a:pt x="448658" y="1755629"/>
                  <a:pt x="0" y="2264141"/>
                </a:cubicBezTo>
              </a:path>
            </a:pathLst>
          </a:custGeom>
          <a:ln w="28575" cmpd="sng">
            <a:solidFill>
              <a:srgbClr val="000000"/>
            </a:solidFill>
            <a:headEnd type="none"/>
            <a:tailEnd type="arrow" w="lg" len="med"/>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cxnSp>
        <p:nvCxnSpPr>
          <p:cNvPr id="53" name="Elbow Connector 52"/>
          <p:cNvCxnSpPr>
            <a:stCxn id="51" idx="2"/>
          </p:cNvCxnSpPr>
          <p:nvPr/>
        </p:nvCxnSpPr>
        <p:spPr>
          <a:xfrm rot="5400000">
            <a:off x="5559925" y="5062193"/>
            <a:ext cx="354722" cy="0"/>
          </a:xfrm>
          <a:prstGeom prst="bentConnector3">
            <a:avLst>
              <a:gd name="adj1" fmla="val 50000"/>
            </a:avLst>
          </a:prstGeom>
          <a:ln w="28575"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grpSp>
        <p:nvGrpSpPr>
          <p:cNvPr id="43" name="Group 42"/>
          <p:cNvGrpSpPr/>
          <p:nvPr/>
        </p:nvGrpSpPr>
        <p:grpSpPr>
          <a:xfrm>
            <a:off x="1512949" y="1059724"/>
            <a:ext cx="4890638" cy="4788282"/>
            <a:chOff x="1045489" y="1059724"/>
            <a:chExt cx="4890638" cy="4788282"/>
          </a:xfrm>
        </p:grpSpPr>
        <p:cxnSp>
          <p:nvCxnSpPr>
            <p:cNvPr id="127" name="Elbow Connector 126"/>
            <p:cNvCxnSpPr>
              <a:stCxn id="49" idx="6"/>
              <a:endCxn id="41" idx="3"/>
            </p:cNvCxnSpPr>
            <p:nvPr/>
          </p:nvCxnSpPr>
          <p:spPr>
            <a:xfrm flipH="1" flipV="1">
              <a:off x="3189118" y="2409821"/>
              <a:ext cx="2747009" cy="3438185"/>
            </a:xfrm>
            <a:prstGeom prst="bentConnector3">
              <a:avLst>
                <a:gd name="adj1" fmla="val -22128"/>
              </a:avLst>
            </a:prstGeom>
            <a:ln w="28575"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grpSp>
          <p:nvGrpSpPr>
            <p:cNvPr id="217" name="Group 216"/>
            <p:cNvGrpSpPr/>
            <p:nvPr/>
          </p:nvGrpSpPr>
          <p:grpSpPr>
            <a:xfrm>
              <a:off x="1045489" y="1059724"/>
              <a:ext cx="2598117" cy="2351177"/>
              <a:chOff x="1849816" y="1059724"/>
              <a:chExt cx="2598117" cy="2351177"/>
            </a:xfrm>
          </p:grpSpPr>
          <p:sp>
            <p:nvSpPr>
              <p:cNvPr id="8" name="TextBox 7"/>
              <p:cNvSpPr txBox="1"/>
              <p:nvPr/>
            </p:nvSpPr>
            <p:spPr>
              <a:xfrm>
                <a:off x="1917979" y="2764570"/>
                <a:ext cx="1176717" cy="646331"/>
              </a:xfrm>
              <a:prstGeom prst="rect">
                <a:avLst/>
              </a:prstGeom>
              <a:noFill/>
              <a:effectLst/>
            </p:spPr>
            <p:txBody>
              <a:bodyPr wrap="square" rtlCol="0">
                <a:spAutoFit/>
              </a:bodyPr>
              <a:lstStyle/>
              <a:p>
                <a:pPr algn="ctr"/>
                <a:r>
                  <a:rPr lang="en-US" dirty="0" smtClean="0">
                    <a:solidFill>
                      <a:srgbClr val="000000"/>
                    </a:solidFill>
                  </a:rPr>
                  <a:t>extracted</a:t>
                </a:r>
              </a:p>
              <a:p>
                <a:pPr algn="ctr"/>
                <a:r>
                  <a:rPr lang="en-US" dirty="0" err="1" smtClean="0">
                    <a:solidFill>
                      <a:srgbClr val="000000"/>
                    </a:solidFill>
                  </a:rPr>
                  <a:t>bitext</a:t>
                </a:r>
                <a:endParaRPr lang="en-US" dirty="0">
                  <a:solidFill>
                    <a:srgbClr val="000000"/>
                  </a:solidFill>
                </a:endParaRPr>
              </a:p>
            </p:txBody>
          </p:sp>
          <p:cxnSp>
            <p:nvCxnSpPr>
              <p:cNvPr id="10" name="Elbow Connector 9"/>
              <p:cNvCxnSpPr>
                <a:stCxn id="41" idx="2"/>
                <a:endCxn id="11" idx="0"/>
              </p:cNvCxnSpPr>
              <p:nvPr/>
            </p:nvCxnSpPr>
            <p:spPr>
              <a:xfrm rot="16200000" flipH="1">
                <a:off x="2871951" y="3006461"/>
                <a:ext cx="547719" cy="768"/>
              </a:xfrm>
              <a:prstGeom prst="bentConnector3">
                <a:avLst>
                  <a:gd name="adj1" fmla="val 50000"/>
                </a:avLst>
              </a:prstGeom>
              <a:ln w="28575"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2297406" y="2086655"/>
                <a:ext cx="1696039" cy="64633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b="1" dirty="0" err="1" smtClean="0">
                    <a:solidFill>
                      <a:schemeClr val="tx1"/>
                    </a:solidFill>
                  </a:rPr>
                  <a:t>Bitext</a:t>
                </a:r>
                <a:endParaRPr lang="en-US" b="1" dirty="0" smtClean="0">
                  <a:solidFill>
                    <a:schemeClr val="tx1"/>
                  </a:solidFill>
                </a:endParaRPr>
              </a:p>
              <a:p>
                <a:pPr algn="ctr"/>
                <a:r>
                  <a:rPr lang="en-US" b="1" dirty="0" smtClean="0">
                    <a:solidFill>
                      <a:schemeClr val="tx1"/>
                    </a:solidFill>
                  </a:rPr>
                  <a:t>Extraction</a:t>
                </a:r>
                <a:endParaRPr lang="en-US" b="1" dirty="0">
                  <a:solidFill>
                    <a:schemeClr val="tx1"/>
                  </a:solidFill>
                </a:endParaRPr>
              </a:p>
            </p:txBody>
          </p:sp>
          <p:sp>
            <p:nvSpPr>
              <p:cNvPr id="45" name="TextBox 44"/>
              <p:cNvSpPr txBox="1"/>
              <p:nvPr/>
            </p:nvSpPr>
            <p:spPr>
              <a:xfrm>
                <a:off x="1849816" y="1059724"/>
                <a:ext cx="2598117" cy="646331"/>
              </a:xfrm>
              <a:prstGeom prst="rect">
                <a:avLst/>
              </a:prstGeom>
              <a:noFill/>
              <a:effectLst/>
            </p:spPr>
            <p:txBody>
              <a:bodyPr wrap="square" rtlCol="0">
                <a:spAutoFit/>
              </a:bodyPr>
              <a:lstStyle/>
              <a:p>
                <a:pPr algn="ctr"/>
                <a:r>
                  <a:rPr lang="en-US" dirty="0" smtClean="0">
                    <a:solidFill>
                      <a:srgbClr val="000000"/>
                    </a:solidFill>
                  </a:rPr>
                  <a:t>comparable </a:t>
                </a:r>
              </a:p>
              <a:p>
                <a:pPr algn="ctr"/>
                <a:r>
                  <a:rPr lang="en-US" dirty="0" smtClean="0">
                    <a:solidFill>
                      <a:srgbClr val="000000"/>
                    </a:solidFill>
                  </a:rPr>
                  <a:t>corpora</a:t>
                </a:r>
                <a:endParaRPr lang="en-US" dirty="0">
                  <a:solidFill>
                    <a:srgbClr val="000000"/>
                  </a:solidFill>
                </a:endParaRPr>
              </a:p>
            </p:txBody>
          </p:sp>
          <p:cxnSp>
            <p:nvCxnSpPr>
              <p:cNvPr id="46" name="Elbow Connector 45"/>
              <p:cNvCxnSpPr>
                <a:stCxn id="45" idx="2"/>
                <a:endCxn id="41" idx="0"/>
              </p:cNvCxnSpPr>
              <p:nvPr/>
            </p:nvCxnSpPr>
            <p:spPr>
              <a:xfrm rot="5400000">
                <a:off x="2956851" y="1894631"/>
                <a:ext cx="380600" cy="3449"/>
              </a:xfrm>
              <a:prstGeom prst="bentConnector3">
                <a:avLst>
                  <a:gd name="adj1" fmla="val 50000"/>
                </a:avLst>
              </a:prstGeom>
              <a:ln>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grpSp>
      </p:grpSp>
      <p:sp>
        <p:nvSpPr>
          <p:cNvPr id="11" name="Oval 10"/>
          <p:cNvSpPr/>
          <p:nvPr/>
        </p:nvSpPr>
        <p:spPr>
          <a:xfrm>
            <a:off x="2545855" y="3280705"/>
            <a:ext cx="526944" cy="540000"/>
          </a:xfrm>
          <a:prstGeom prst="ellipse">
            <a:avLst/>
          </a:prstGeom>
          <a:solidFill>
            <a:schemeClr val="bg1">
              <a:lumMod val="75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80000"/>
              </a:lnSpc>
            </a:pPr>
            <a:r>
              <a:rPr lang="en-US" sz="2800" dirty="0">
                <a:solidFill>
                  <a:schemeClr val="tx1"/>
                </a:solidFill>
                <a:effectLst/>
              </a:rPr>
              <a:t>+</a:t>
            </a:r>
          </a:p>
        </p:txBody>
      </p:sp>
      <p:cxnSp>
        <p:nvCxnSpPr>
          <p:cNvPr id="12" name="Elbow Connector 11"/>
          <p:cNvCxnSpPr>
            <a:stCxn id="11" idx="4"/>
            <a:endCxn id="183" idx="0"/>
          </p:cNvCxnSpPr>
          <p:nvPr/>
        </p:nvCxnSpPr>
        <p:spPr>
          <a:xfrm rot="16200000" flipH="1">
            <a:off x="2601769" y="4028262"/>
            <a:ext cx="417796" cy="2681"/>
          </a:xfrm>
          <a:prstGeom prst="bentConnector3">
            <a:avLst>
              <a:gd name="adj1" fmla="val 50000"/>
            </a:avLst>
          </a:prstGeom>
          <a:ln w="2857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7" name="Freeform 66"/>
          <p:cNvSpPr/>
          <p:nvPr/>
        </p:nvSpPr>
        <p:spPr>
          <a:xfrm>
            <a:off x="3072799" y="3037262"/>
            <a:ext cx="1757000" cy="526705"/>
          </a:xfrm>
          <a:custGeom>
            <a:avLst/>
            <a:gdLst>
              <a:gd name="connsiteX0" fmla="*/ 3727314 w 3727314"/>
              <a:gd name="connsiteY0" fmla="*/ 0 h 2264141"/>
              <a:gd name="connsiteX1" fmla="*/ 1518535 w 3727314"/>
              <a:gd name="connsiteY1" fmla="*/ 869761 h 2264141"/>
              <a:gd name="connsiteX2" fmla="*/ 0 w 3727314"/>
              <a:gd name="connsiteY2" fmla="*/ 2264141 h 2264141"/>
            </a:gdLst>
            <a:ahLst/>
            <a:cxnLst>
              <a:cxn ang="0">
                <a:pos x="connsiteX0" y="connsiteY0"/>
              </a:cxn>
              <a:cxn ang="0">
                <a:pos x="connsiteX1" y="connsiteY1"/>
              </a:cxn>
              <a:cxn ang="0">
                <a:pos x="connsiteX2" y="connsiteY2"/>
              </a:cxn>
            </a:cxnLst>
            <a:rect l="l" t="t" r="r" b="b"/>
            <a:pathLst>
              <a:path w="3727314" h="2264141">
                <a:moveTo>
                  <a:pt x="3727314" y="0"/>
                </a:moveTo>
                <a:cubicBezTo>
                  <a:pt x="2933534" y="246202"/>
                  <a:pt x="2139754" y="492404"/>
                  <a:pt x="1518535" y="869761"/>
                </a:cubicBezTo>
                <a:cubicBezTo>
                  <a:pt x="897316" y="1247118"/>
                  <a:pt x="448658" y="1755629"/>
                  <a:pt x="0" y="2264141"/>
                </a:cubicBezTo>
              </a:path>
            </a:pathLst>
          </a:custGeom>
          <a:ln w="28575" cmpd="sng">
            <a:solidFill>
              <a:srgbClr val="000000"/>
            </a:solidFill>
            <a:headEnd type="none"/>
            <a:tailEnd type="arrow" w="lg" len="med"/>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cxnSp>
        <p:nvCxnSpPr>
          <p:cNvPr id="29" name="Elbow Connector 28"/>
          <p:cNvCxnSpPr>
            <a:stCxn id="11" idx="4"/>
            <a:endCxn id="51" idx="0"/>
          </p:cNvCxnSpPr>
          <p:nvPr/>
        </p:nvCxnSpPr>
        <p:spPr>
          <a:xfrm rot="16200000" flipH="1">
            <a:off x="4064408" y="2565624"/>
            <a:ext cx="417796" cy="2927958"/>
          </a:xfrm>
          <a:prstGeom prst="bentConnector3">
            <a:avLst>
              <a:gd name="adj1" fmla="val 50000"/>
            </a:avLst>
          </a:prstGeom>
          <a:ln w="28575"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grpSp>
        <p:nvGrpSpPr>
          <p:cNvPr id="31" name="Group 30"/>
          <p:cNvGrpSpPr/>
          <p:nvPr/>
        </p:nvGrpSpPr>
        <p:grpSpPr>
          <a:xfrm>
            <a:off x="4697014" y="5239554"/>
            <a:ext cx="2060222" cy="1202541"/>
            <a:chOff x="6681942" y="4135582"/>
            <a:chExt cx="2060222" cy="1202541"/>
          </a:xfrm>
        </p:grpSpPr>
        <p:sp>
          <p:nvSpPr>
            <p:cNvPr id="32" name="Oval 31"/>
            <p:cNvSpPr/>
            <p:nvPr/>
          </p:nvSpPr>
          <p:spPr>
            <a:xfrm>
              <a:off x="7027332" y="4135582"/>
              <a:ext cx="1354668" cy="1202541"/>
            </a:xfrm>
            <a:prstGeom prst="ellipse">
              <a:avLst/>
            </a:prstGeom>
            <a:solidFill>
              <a:srgbClr val="B91305"/>
            </a:solidFill>
            <a:ln>
              <a:solidFill>
                <a:srgbClr val="8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dirty="0">
                <a:solidFill>
                  <a:srgbClr val="000000"/>
                </a:solidFill>
              </a:endParaRPr>
            </a:p>
          </p:txBody>
        </p:sp>
        <p:sp>
          <p:nvSpPr>
            <p:cNvPr id="33" name="Rectangle 32"/>
            <p:cNvSpPr/>
            <p:nvPr/>
          </p:nvSpPr>
          <p:spPr>
            <a:xfrm>
              <a:off x="6681942" y="4233922"/>
              <a:ext cx="2060222" cy="923330"/>
            </a:xfrm>
            <a:prstGeom prst="rect">
              <a:avLst/>
            </a:prstGeom>
          </p:spPr>
          <p:txBody>
            <a:bodyPr wrap="square">
              <a:spAutoFit/>
            </a:bodyPr>
            <a:lstStyle/>
            <a:p>
              <a:pPr algn="ctr"/>
              <a:r>
                <a:rPr lang="en-US" b="1" dirty="0">
                  <a:solidFill>
                    <a:srgbClr val="000000"/>
                  </a:solidFill>
                </a:rPr>
                <a:t>CLIR</a:t>
              </a:r>
            </a:p>
            <a:p>
              <a:pPr algn="ctr"/>
              <a:r>
                <a:rPr lang="en-US" b="1" dirty="0">
                  <a:solidFill>
                    <a:srgbClr val="000000"/>
                  </a:solidFill>
                </a:rPr>
                <a:t>Translation Model</a:t>
              </a:r>
              <a:endParaRPr lang="en-US" dirty="0"/>
            </a:p>
          </p:txBody>
        </p:sp>
      </p:grpSp>
      <p:grpSp>
        <p:nvGrpSpPr>
          <p:cNvPr id="47" name="Group 46"/>
          <p:cNvGrpSpPr/>
          <p:nvPr/>
        </p:nvGrpSpPr>
        <p:grpSpPr>
          <a:xfrm>
            <a:off x="4703529" y="5246735"/>
            <a:ext cx="2060222" cy="1202541"/>
            <a:chOff x="6681942" y="4135582"/>
            <a:chExt cx="2060222" cy="1202541"/>
          </a:xfrm>
        </p:grpSpPr>
        <p:sp>
          <p:nvSpPr>
            <p:cNvPr id="49" name="Oval 48"/>
            <p:cNvSpPr/>
            <p:nvPr/>
          </p:nvSpPr>
          <p:spPr>
            <a:xfrm>
              <a:off x="7027332" y="4135582"/>
              <a:ext cx="1354668" cy="1202541"/>
            </a:xfrm>
            <a:prstGeom prst="ellipse">
              <a:avLst/>
            </a:prstGeom>
            <a:solidFill>
              <a:srgbClr val="FFFFFF"/>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dirty="0">
                <a:solidFill>
                  <a:srgbClr val="000000"/>
                </a:solidFill>
              </a:endParaRPr>
            </a:p>
          </p:txBody>
        </p:sp>
        <p:sp>
          <p:nvSpPr>
            <p:cNvPr id="50" name="Rectangle 49"/>
            <p:cNvSpPr/>
            <p:nvPr/>
          </p:nvSpPr>
          <p:spPr>
            <a:xfrm>
              <a:off x="6681942" y="4233922"/>
              <a:ext cx="2060222" cy="923330"/>
            </a:xfrm>
            <a:prstGeom prst="rect">
              <a:avLst/>
            </a:prstGeom>
          </p:spPr>
          <p:txBody>
            <a:bodyPr wrap="square">
              <a:spAutoFit/>
            </a:bodyPr>
            <a:lstStyle/>
            <a:p>
              <a:pPr algn="ctr"/>
              <a:r>
                <a:rPr lang="en-US" b="1" dirty="0">
                  <a:solidFill>
                    <a:srgbClr val="000000"/>
                  </a:solidFill>
                </a:rPr>
                <a:t>CLIR</a:t>
              </a:r>
            </a:p>
            <a:p>
              <a:pPr algn="ctr"/>
              <a:r>
                <a:rPr lang="en-US" b="1" dirty="0">
                  <a:solidFill>
                    <a:srgbClr val="000000"/>
                  </a:solidFill>
                </a:rPr>
                <a:t>Translation Model</a:t>
              </a:r>
              <a:endParaRPr lang="en-US" dirty="0"/>
            </a:p>
          </p:txBody>
        </p:sp>
      </p:grpSp>
      <p:cxnSp>
        <p:nvCxnSpPr>
          <p:cNvPr id="56" name="Elbow Connector 55"/>
          <p:cNvCxnSpPr>
            <a:stCxn id="49" idx="6"/>
          </p:cNvCxnSpPr>
          <p:nvPr/>
        </p:nvCxnSpPr>
        <p:spPr>
          <a:xfrm flipH="1" flipV="1">
            <a:off x="3656578" y="2562221"/>
            <a:ext cx="2747009" cy="3285785"/>
          </a:xfrm>
          <a:prstGeom prst="bentConnector4">
            <a:avLst>
              <a:gd name="adj1" fmla="val -32947"/>
              <a:gd name="adj2" fmla="val 99906"/>
            </a:avLst>
          </a:prstGeom>
          <a:ln w="28575"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63" name="Elbow Connector 62"/>
          <p:cNvCxnSpPr>
            <a:endCxn id="11" idx="7"/>
          </p:cNvCxnSpPr>
          <p:nvPr/>
        </p:nvCxnSpPr>
        <p:spPr>
          <a:xfrm rot="5400000">
            <a:off x="2693171" y="3057327"/>
            <a:ext cx="617618" cy="0"/>
          </a:xfrm>
          <a:prstGeom prst="bentConnector3">
            <a:avLst>
              <a:gd name="adj1" fmla="val 50000"/>
            </a:avLst>
          </a:prstGeom>
          <a:ln w="28575"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2753490" y="2644058"/>
            <a:ext cx="1176717" cy="646331"/>
          </a:xfrm>
          <a:prstGeom prst="rect">
            <a:avLst/>
          </a:prstGeom>
          <a:noFill/>
          <a:effectLst/>
        </p:spPr>
        <p:txBody>
          <a:bodyPr wrap="square" rtlCol="0">
            <a:spAutoFit/>
          </a:bodyPr>
          <a:lstStyle/>
          <a:p>
            <a:pPr algn="ctr"/>
            <a:r>
              <a:rPr lang="en-US" dirty="0" smtClean="0">
                <a:solidFill>
                  <a:srgbClr val="000000"/>
                </a:solidFill>
              </a:rPr>
              <a:t>more</a:t>
            </a:r>
          </a:p>
          <a:p>
            <a:pPr algn="ctr"/>
            <a:r>
              <a:rPr lang="en-US" dirty="0" err="1" smtClean="0">
                <a:solidFill>
                  <a:srgbClr val="000000"/>
                </a:solidFill>
              </a:rPr>
              <a:t>bitext</a:t>
            </a:r>
            <a:endParaRPr lang="en-US" dirty="0">
              <a:solidFill>
                <a:srgbClr val="000000"/>
              </a:solidFill>
            </a:endParaRPr>
          </a:p>
        </p:txBody>
      </p:sp>
      <p:grpSp>
        <p:nvGrpSpPr>
          <p:cNvPr id="34" name="Group 33"/>
          <p:cNvGrpSpPr/>
          <p:nvPr/>
        </p:nvGrpSpPr>
        <p:grpSpPr>
          <a:xfrm>
            <a:off x="6397072" y="1662806"/>
            <a:ext cx="2251053" cy="1353220"/>
            <a:chOff x="401836" y="3584222"/>
            <a:chExt cx="2251053" cy="1353220"/>
          </a:xfrm>
        </p:grpSpPr>
        <p:sp>
          <p:nvSpPr>
            <p:cNvPr id="35" name="Cloud 34"/>
            <p:cNvSpPr/>
            <p:nvPr/>
          </p:nvSpPr>
          <p:spPr bwMode="auto">
            <a:xfrm>
              <a:off x="401836" y="3584222"/>
              <a:ext cx="2251053" cy="1306103"/>
            </a:xfrm>
            <a:prstGeom prst="cloud">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sp>
          <p:nvSpPr>
            <p:cNvPr id="36" name="TextBox 35"/>
            <p:cNvSpPr txBox="1"/>
            <p:nvPr/>
          </p:nvSpPr>
          <p:spPr>
            <a:xfrm>
              <a:off x="539394" y="3737113"/>
              <a:ext cx="1723584" cy="1200329"/>
            </a:xfrm>
            <a:prstGeom prst="rect">
              <a:avLst/>
            </a:prstGeom>
            <a:noFill/>
          </p:spPr>
          <p:txBody>
            <a:bodyPr wrap="none" rtlCol="0">
              <a:spAutoFit/>
            </a:bodyPr>
            <a:lstStyle/>
            <a:p>
              <a:pPr algn="ctr"/>
              <a:r>
                <a:rPr lang="en-US" dirty="0" smtClean="0"/>
                <a:t>Higher </a:t>
              </a:r>
              <a:r>
                <a:rPr lang="en-US" dirty="0"/>
                <a:t>BLEU</a:t>
              </a:r>
            </a:p>
            <a:p>
              <a:pPr algn="ctr"/>
              <a:r>
                <a:rPr lang="en-US" dirty="0"/>
                <a:t>a</a:t>
              </a:r>
              <a:r>
                <a:rPr lang="en-US" dirty="0" smtClean="0"/>
                <a:t>fter additional</a:t>
              </a:r>
            </a:p>
            <a:p>
              <a:pPr algn="ctr"/>
              <a:r>
                <a:rPr lang="en-US" dirty="0" smtClean="0"/>
                <a:t>iteration</a:t>
              </a:r>
            </a:p>
            <a:p>
              <a:pPr algn="ctr"/>
              <a:endParaRPr lang="en-US" dirty="0"/>
            </a:p>
          </p:txBody>
        </p:sp>
      </p:grpSp>
    </p:spTree>
    <p:extLst>
      <p:ext uri="{BB962C8B-B14F-4D97-AF65-F5344CB8AC3E}">
        <p14:creationId xmlns:p14="http://schemas.microsoft.com/office/powerpoint/2010/main" val="37487426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47"/>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8"/>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2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P spid="52" grpId="0" animBg="1"/>
      <p:bldP spid="11" grpId="0" animBg="1"/>
      <p:bldP spid="67" grpId="0" animBg="1"/>
      <p:bldP spid="6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idx="1"/>
          </p:nvPr>
        </p:nvSpPr>
        <p:spPr>
          <a:xfrm>
            <a:off x="346026" y="1241226"/>
            <a:ext cx="8340328" cy="5480597"/>
          </a:xfrm>
        </p:spPr>
        <p:txBody>
          <a:bodyPr/>
          <a:lstStyle/>
          <a:p>
            <a:pPr>
              <a:lnSpc>
                <a:spcPct val="130000"/>
              </a:lnSpc>
              <a:spcBef>
                <a:spcPts val="703"/>
              </a:spcBef>
              <a:defRPr/>
            </a:pPr>
            <a:r>
              <a:rPr lang="en-US" sz="2000" dirty="0" smtClean="0"/>
              <a:t>LSH-based MapReduce approach to pairwise similarity</a:t>
            </a:r>
          </a:p>
          <a:p>
            <a:pPr>
              <a:lnSpc>
                <a:spcPct val="130000"/>
              </a:lnSpc>
              <a:spcBef>
                <a:spcPts val="703"/>
              </a:spcBef>
              <a:defRPr/>
            </a:pPr>
            <a:r>
              <a:rPr lang="en-US" sz="2000" dirty="0" smtClean="0"/>
              <a:t>Exploration of parameter space for sliding window algorithm</a:t>
            </a:r>
          </a:p>
          <a:p>
            <a:pPr>
              <a:lnSpc>
                <a:spcPct val="130000"/>
              </a:lnSpc>
              <a:spcBef>
                <a:spcPts val="703"/>
              </a:spcBef>
              <a:defRPr/>
            </a:pPr>
            <a:r>
              <a:rPr lang="en-US" sz="2000" dirty="0" smtClean="0"/>
              <a:t>MapReduce algorithm to generate candidate sentence pairs</a:t>
            </a:r>
          </a:p>
          <a:p>
            <a:pPr>
              <a:lnSpc>
                <a:spcPct val="130000"/>
              </a:lnSpc>
              <a:spcBef>
                <a:spcPts val="703"/>
              </a:spcBef>
              <a:defRPr/>
            </a:pPr>
            <a:r>
              <a:rPr lang="en-US" sz="2000" dirty="0" smtClean="0"/>
              <a:t>2-step classification approach to </a:t>
            </a:r>
            <a:r>
              <a:rPr lang="en-US" sz="2000" dirty="0" err="1" smtClean="0"/>
              <a:t>bitext</a:t>
            </a:r>
            <a:r>
              <a:rPr lang="en-US" sz="2000" dirty="0" smtClean="0"/>
              <a:t> extraction</a:t>
            </a:r>
          </a:p>
          <a:p>
            <a:pPr marL="0" indent="0">
              <a:lnSpc>
                <a:spcPct val="130000"/>
              </a:lnSpc>
              <a:spcBef>
                <a:spcPts val="703"/>
              </a:spcBef>
              <a:buNone/>
              <a:defRPr/>
            </a:pPr>
            <a:r>
              <a:rPr lang="en-US" sz="2000" dirty="0" smtClean="0">
                <a:sym typeface="Wingdings"/>
              </a:rPr>
              <a:t> </a:t>
            </a:r>
            <a:r>
              <a:rPr lang="en-US" sz="2000" dirty="0" err="1" smtClean="0"/>
              <a:t>Bitext</a:t>
            </a:r>
            <a:r>
              <a:rPr lang="en-US" sz="2000" dirty="0" smtClean="0"/>
              <a:t> from Wikipedia: improvement over state-of-the-art MT</a:t>
            </a:r>
          </a:p>
          <a:p>
            <a:pPr>
              <a:lnSpc>
                <a:spcPct val="130000"/>
              </a:lnSpc>
              <a:spcBef>
                <a:spcPts val="703"/>
              </a:spcBef>
              <a:defRPr/>
            </a:pPr>
            <a:endParaRPr lang="en-US" sz="2000" dirty="0" smtClean="0"/>
          </a:p>
          <a:p>
            <a:pPr>
              <a:lnSpc>
                <a:spcPct val="80000"/>
              </a:lnSpc>
              <a:spcBef>
                <a:spcPts val="703"/>
              </a:spcBef>
              <a:defRPr/>
            </a:pPr>
            <a:r>
              <a:rPr lang="en-US" sz="2000" dirty="0" smtClean="0"/>
              <a:t>Set of techniques for </a:t>
            </a:r>
            <a:r>
              <a:rPr lang="en-US" sz="2000" dirty="0"/>
              <a:t>c</a:t>
            </a:r>
            <a:r>
              <a:rPr lang="en-US" sz="2000" dirty="0" smtClean="0"/>
              <a:t>ontext-sensitive CLIR using MT</a:t>
            </a:r>
          </a:p>
          <a:p>
            <a:pPr marL="0" indent="0">
              <a:lnSpc>
                <a:spcPct val="80000"/>
              </a:lnSpc>
              <a:spcBef>
                <a:spcPts val="703"/>
              </a:spcBef>
              <a:buNone/>
              <a:defRPr/>
            </a:pPr>
            <a:r>
              <a:rPr lang="en-US" sz="2000" dirty="0" smtClean="0">
                <a:sym typeface="Wingdings"/>
              </a:rPr>
              <a:t> </a:t>
            </a:r>
            <a:r>
              <a:rPr lang="en-US" sz="2000" dirty="0" smtClean="0"/>
              <a:t>Combination</a:t>
            </a:r>
            <a:r>
              <a:rPr lang="en-US" sz="2000" dirty="0" smtClean="0"/>
              <a:t>-of-evidence works best</a:t>
            </a:r>
          </a:p>
          <a:p>
            <a:pPr lvl="1">
              <a:lnSpc>
                <a:spcPct val="80000"/>
              </a:lnSpc>
              <a:spcBef>
                <a:spcPts val="703"/>
              </a:spcBef>
              <a:buFont typeface="Lucida Grande"/>
              <a:buChar char="-"/>
              <a:defRPr/>
            </a:pPr>
            <a:endParaRPr lang="en-US" sz="2000" dirty="0"/>
          </a:p>
          <a:p>
            <a:pPr>
              <a:lnSpc>
                <a:spcPct val="80000"/>
              </a:lnSpc>
              <a:spcBef>
                <a:spcPts val="703"/>
              </a:spcBef>
              <a:defRPr/>
            </a:pPr>
            <a:r>
              <a:rPr lang="en-US" sz="2000" dirty="0" smtClean="0"/>
              <a:t>Framework for better integration of MT and IR</a:t>
            </a:r>
          </a:p>
          <a:p>
            <a:pPr>
              <a:lnSpc>
                <a:spcPct val="80000"/>
              </a:lnSpc>
              <a:spcBef>
                <a:spcPts val="703"/>
              </a:spcBef>
              <a:defRPr/>
            </a:pPr>
            <a:r>
              <a:rPr lang="en-US" sz="2000" dirty="0" smtClean="0"/>
              <a:t>Bootstrapping approach to show feasibility</a:t>
            </a:r>
          </a:p>
          <a:p>
            <a:pPr lvl="1">
              <a:lnSpc>
                <a:spcPct val="80000"/>
              </a:lnSpc>
              <a:spcBef>
                <a:spcPts val="703"/>
              </a:spcBef>
              <a:buFont typeface="Lucida Grande"/>
              <a:buChar char="-"/>
              <a:defRPr/>
            </a:pPr>
            <a:endParaRPr lang="en-US" sz="2000" dirty="0" smtClean="0"/>
          </a:p>
          <a:p>
            <a:pPr>
              <a:lnSpc>
                <a:spcPct val="80000"/>
              </a:lnSpc>
              <a:spcBef>
                <a:spcPts val="703"/>
              </a:spcBef>
              <a:defRPr/>
            </a:pPr>
            <a:r>
              <a:rPr lang="en-US" sz="2000" dirty="0" smtClean="0"/>
              <a:t>All code and data as part of Ivory project (</a:t>
            </a:r>
            <a:r>
              <a:rPr lang="en-US" sz="2000" dirty="0" smtClean="0">
                <a:latin typeface="Courier New"/>
                <a:cs typeface="Courier New"/>
              </a:rPr>
              <a:t>www.ivory.cc</a:t>
            </a:r>
            <a:r>
              <a:rPr lang="en-US" sz="2000" dirty="0" smtClean="0"/>
              <a:t>)</a:t>
            </a:r>
            <a:endParaRPr lang="en-US" sz="2000" dirty="0">
              <a:latin typeface="Courier New"/>
              <a:cs typeface="Courier New"/>
            </a:endParaRPr>
          </a:p>
          <a:p>
            <a:pPr lvl="1">
              <a:lnSpc>
                <a:spcPct val="130000"/>
              </a:lnSpc>
              <a:spcBef>
                <a:spcPts val="703"/>
              </a:spcBef>
              <a:buFont typeface="Arial"/>
              <a:buChar char="•"/>
              <a:defRPr/>
            </a:pPr>
            <a:endParaRPr lang="en-US" sz="2000" dirty="0"/>
          </a:p>
        </p:txBody>
      </p:sp>
      <p:sp>
        <p:nvSpPr>
          <p:cNvPr id="2" name="Slide Number Placeholder 1"/>
          <p:cNvSpPr>
            <a:spLocks noGrp="1"/>
          </p:cNvSpPr>
          <p:nvPr>
            <p:ph type="sldNum" sz="quarter" idx="4"/>
          </p:nvPr>
        </p:nvSpPr>
        <p:spPr>
          <a:xfrm>
            <a:off x="7010400" y="6356350"/>
            <a:ext cx="2133600" cy="365125"/>
          </a:xfrm>
          <a:prstGeom prst="rect">
            <a:avLst/>
          </a:prstGeom>
        </p:spPr>
        <p:txBody>
          <a:bodyPr lIns="64286" tIns="32143" rIns="64286" bIns="32143"/>
          <a:lstStyle/>
          <a:p>
            <a:fld id="{0A358137-3D84-6645-A1B9-9548E8CF6556}" type="slidenum">
              <a:rPr lang="en-US" smtClean="0"/>
              <a:t>62</a:t>
            </a:fld>
            <a:endParaRPr lang="en-US" dirty="0"/>
          </a:p>
        </p:txBody>
      </p:sp>
      <p:sp>
        <p:nvSpPr>
          <p:cNvPr id="7" name="Title 1"/>
          <p:cNvSpPr>
            <a:spLocks noGrp="1"/>
          </p:cNvSpPr>
          <p:nvPr>
            <p:ph type="title"/>
          </p:nvPr>
        </p:nvSpPr>
        <p:spPr>
          <a:xfrm>
            <a:off x="401836" y="57513"/>
            <a:ext cx="8340328" cy="982266"/>
          </a:xfrm>
        </p:spPr>
        <p:txBody>
          <a:bodyPr/>
          <a:lstStyle/>
          <a:p>
            <a:r>
              <a:rPr lang="en-US" dirty="0"/>
              <a:t>Contributions</a:t>
            </a:r>
          </a:p>
        </p:txBody>
      </p:sp>
    </p:spTree>
    <p:extLst>
      <p:ext uri="{BB962C8B-B14F-4D97-AF65-F5344CB8AC3E}">
        <p14:creationId xmlns:p14="http://schemas.microsoft.com/office/powerpoint/2010/main" val="1673497576"/>
      </p:ext>
    </p:extLst>
  </p:cSld>
  <p:clrMapOvr>
    <a:masterClrMapping/>
  </p:clrMapOvr>
  <mc:AlternateContent xmlns:mc="http://schemas.openxmlformats.org/markup-compatibility/2006" xmlns:p14="http://schemas.microsoft.com/office/powerpoint/2010/main">
    <mc:Choice Requires="p14">
      <p:transition spd="slow" p14:dur="2000" advTm="46025"/>
    </mc:Choice>
    <mc:Fallback xmlns="">
      <p:transition xmlns:p14="http://schemas.microsoft.com/office/powerpoint/2010/main" spd="slow" advTm="4602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65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5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65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650">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650">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65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1016000"/>
            <a:ext cx="8229600" cy="3848100"/>
          </a:xfrm>
        </p:spPr>
        <p:txBody>
          <a:bodyPr>
            <a:noAutofit/>
          </a:bodyPr>
          <a:lstStyle/>
          <a:p>
            <a:r>
              <a:rPr lang="en-US" sz="4000" b="1" dirty="0" smtClean="0">
                <a:latin typeface="Gill Sans Light"/>
                <a:cs typeface="Gill Sans Light"/>
              </a:rPr>
              <a:t>Thank you!</a:t>
            </a:r>
            <a:endParaRPr lang="en-US" sz="3200" b="1" dirty="0">
              <a:latin typeface="Gill Sans Light"/>
              <a:cs typeface="Gill Sans Light"/>
            </a:endParaRPr>
          </a:p>
        </p:txBody>
      </p:sp>
      <p:pic>
        <p:nvPicPr>
          <p:cNvPr id="8" name="Picture 7"/>
          <p:cNvPicPr>
            <a:picLocks noChangeAspect="1"/>
          </p:cNvPicPr>
          <p:nvPr/>
        </p:nvPicPr>
        <p:blipFill>
          <a:blip r:embed="rId3"/>
          <a:stretch>
            <a:fillRect/>
          </a:stretch>
        </p:blipFill>
        <p:spPr>
          <a:xfrm>
            <a:off x="3873500" y="3327400"/>
            <a:ext cx="1397000" cy="203200"/>
          </a:xfrm>
          <a:prstGeom prst="rect">
            <a:avLst/>
          </a:prstGeom>
        </p:spPr>
      </p:pic>
    </p:spTree>
    <p:extLst>
      <p:ext uri="{BB962C8B-B14F-4D97-AF65-F5344CB8AC3E}">
        <p14:creationId xmlns:p14="http://schemas.microsoft.com/office/powerpoint/2010/main" val="230251065"/>
      </p:ext>
    </p:extLst>
  </p:cSld>
  <p:clrMapOvr>
    <a:masterClrMapping/>
  </p:clrMapOvr>
  <mc:AlternateContent xmlns:mc="http://schemas.openxmlformats.org/markup-compatibility/2006" xmlns:p14="http://schemas.microsoft.com/office/powerpoint/2010/main">
    <mc:Choice Requires="p14">
      <p:transition spd="slow" p14:dur="2000" advTm="10173"/>
    </mc:Choice>
    <mc:Fallback xmlns="">
      <p:transition xmlns:p14="http://schemas.microsoft.com/office/powerpoint/2010/main" spd="slow" advTm="10173"/>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Cross-lingual Pairwise Similarity</a:t>
            </a:r>
          </a:p>
        </p:txBody>
      </p:sp>
      <p:sp>
        <p:nvSpPr>
          <p:cNvPr id="4" name="Content Placeholder 2"/>
          <p:cNvSpPr>
            <a:spLocks noGrp="1"/>
          </p:cNvSpPr>
          <p:nvPr>
            <p:ph idx="1"/>
          </p:nvPr>
        </p:nvSpPr>
        <p:spPr>
          <a:xfrm>
            <a:off x="177800" y="1752601"/>
            <a:ext cx="8801100" cy="5105400"/>
          </a:xfrm>
        </p:spPr>
        <p:txBody>
          <a:bodyPr>
            <a:noAutofit/>
          </a:bodyPr>
          <a:lstStyle/>
          <a:p>
            <a:pPr>
              <a:spcBef>
                <a:spcPts val="1000"/>
              </a:spcBef>
              <a:buFont typeface="Arial"/>
              <a:buChar char="•"/>
            </a:pPr>
            <a:r>
              <a:rPr lang="en-US" sz="2400" dirty="0"/>
              <a:t>In a </a:t>
            </a:r>
            <a:r>
              <a:rPr lang="en-US" sz="2400" b="1" i="1" dirty="0"/>
              <a:t>comparable corpus</a:t>
            </a:r>
            <a:r>
              <a:rPr lang="en-US" sz="2400" dirty="0"/>
              <a:t>, find similar document pairs that are in </a:t>
            </a:r>
            <a:r>
              <a:rPr lang="en-US" sz="2400" b="1" i="1" dirty="0"/>
              <a:t>different</a:t>
            </a:r>
            <a:r>
              <a:rPr lang="en-US" sz="2400" dirty="0"/>
              <a:t> languages</a:t>
            </a:r>
          </a:p>
          <a:p>
            <a:pPr lvl="1">
              <a:spcBef>
                <a:spcPts val="1000"/>
              </a:spcBef>
              <a:buFont typeface="Arial"/>
              <a:buChar char="•"/>
            </a:pPr>
            <a:endParaRPr lang="en-US" sz="2000" dirty="0" smtClean="0"/>
          </a:p>
          <a:p>
            <a:pPr>
              <a:spcBef>
                <a:spcPts val="1000"/>
              </a:spcBef>
              <a:buFont typeface="Arial"/>
              <a:buChar char="•"/>
            </a:pPr>
            <a:r>
              <a:rPr lang="en-US" sz="2400" u="sng" dirty="0" smtClean="0"/>
              <a:t>Challenge</a:t>
            </a:r>
            <a:r>
              <a:rPr lang="en-US" sz="2400" dirty="0" smtClean="0"/>
              <a:t>: loss </a:t>
            </a:r>
            <a:r>
              <a:rPr lang="en-US" sz="2400" dirty="0"/>
              <a:t>of information during </a:t>
            </a:r>
            <a:r>
              <a:rPr lang="en-US" sz="2400" dirty="0" smtClean="0"/>
              <a:t>translation</a:t>
            </a:r>
          </a:p>
          <a:p>
            <a:pPr lvl="1">
              <a:spcBef>
                <a:spcPts val="1000"/>
              </a:spcBef>
              <a:buFont typeface="Arial"/>
              <a:buChar char="•"/>
            </a:pPr>
            <a:endParaRPr lang="en-US" sz="2000" dirty="0"/>
          </a:p>
          <a:p>
            <a:pPr>
              <a:spcBef>
                <a:spcPts val="1000"/>
              </a:spcBef>
              <a:buFont typeface="Arial"/>
              <a:buChar char="•"/>
            </a:pPr>
            <a:r>
              <a:rPr lang="en-US" sz="2400" dirty="0" smtClean="0"/>
              <a:t>Goals</a:t>
            </a:r>
            <a:endParaRPr lang="en-US" sz="2400" dirty="0"/>
          </a:p>
          <a:p>
            <a:pPr lvl="1">
              <a:spcBef>
                <a:spcPts val="1000"/>
              </a:spcBef>
              <a:buFont typeface="Lucida Grande"/>
              <a:buChar char="-"/>
            </a:pPr>
            <a:r>
              <a:rPr lang="en-US" sz="2000" dirty="0"/>
              <a:t>A first step for parallel sentence extraction</a:t>
            </a:r>
          </a:p>
          <a:p>
            <a:pPr lvl="1">
              <a:spcBef>
                <a:spcPts val="1000"/>
              </a:spcBef>
              <a:buFont typeface="Lucida Grande"/>
              <a:buChar char="-"/>
            </a:pPr>
            <a:r>
              <a:rPr lang="en-US" sz="2000" dirty="0"/>
              <a:t>Contribute to multi-lingual collections such as </a:t>
            </a:r>
            <a:r>
              <a:rPr lang="en-US" sz="2000" dirty="0" smtClean="0"/>
              <a:t>Wikipedia</a:t>
            </a:r>
            <a:endParaRPr lang="en-US" sz="2400" dirty="0"/>
          </a:p>
        </p:txBody>
      </p:sp>
      <p:sp>
        <p:nvSpPr>
          <p:cNvPr id="3" name="Slide Number Placeholder 2"/>
          <p:cNvSpPr>
            <a:spLocks noGrp="1"/>
          </p:cNvSpPr>
          <p:nvPr>
            <p:ph type="sldNum" sz="quarter" idx="4"/>
          </p:nvPr>
        </p:nvSpPr>
        <p:spPr>
          <a:xfrm>
            <a:off x="7010400" y="6356350"/>
            <a:ext cx="2133600" cy="365125"/>
          </a:xfrm>
          <a:prstGeom prst="rect">
            <a:avLst/>
          </a:prstGeom>
        </p:spPr>
        <p:txBody>
          <a:bodyPr/>
          <a:lstStyle/>
          <a:p>
            <a:fld id="{F3D397F9-2499-E244-8D41-F28B228DBCAE}" type="slidenum">
              <a:rPr lang="en-US" smtClean="0"/>
              <a:pPr/>
              <a:t>64</a:t>
            </a:fld>
            <a:endParaRPr lang="en-US"/>
          </a:p>
        </p:txBody>
      </p:sp>
    </p:spTree>
    <p:extLst>
      <p:ext uri="{BB962C8B-B14F-4D97-AF65-F5344CB8AC3E}">
        <p14:creationId xmlns:p14="http://schemas.microsoft.com/office/powerpoint/2010/main" val="2288824564"/>
      </p:ext>
    </p:extLst>
  </p:cSld>
  <p:clrMapOvr>
    <a:masterClrMapping/>
  </p:clrMapOvr>
  <mc:AlternateContent xmlns:mc="http://schemas.openxmlformats.org/markup-compatibility/2006" xmlns:p14="http://schemas.microsoft.com/office/powerpoint/2010/main">
    <mc:Choice Requires="p14">
      <p:transition spd="slow" p14:dur="2000" advTm="50"/>
    </mc:Choice>
    <mc:Fallback xmlns="">
      <p:transition xmlns:p14="http://schemas.microsoft.com/office/powerpoint/2010/main" spd="slow" advTm="50"/>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185717"/>
            <a:ext cx="8229600" cy="1143000"/>
          </a:xfrm>
        </p:spPr>
        <p:txBody>
          <a:bodyPr>
            <a:normAutofit/>
          </a:bodyPr>
          <a:lstStyle/>
          <a:p>
            <a:r>
              <a:rPr lang="en-US" sz="4000" b="1" dirty="0" smtClean="0">
                <a:latin typeface="Gill Sans Light"/>
                <a:cs typeface="Gill Sans Light"/>
              </a:rPr>
              <a:t>MapReduce</a:t>
            </a:r>
            <a:endParaRPr lang="en-US" sz="4000" dirty="0">
              <a:latin typeface="Gill Sans Light"/>
              <a:cs typeface="Gill Sans Light"/>
            </a:endParaRPr>
          </a:p>
        </p:txBody>
      </p:sp>
      <p:sp>
        <p:nvSpPr>
          <p:cNvPr id="6" name="Slide Number Placeholder 5"/>
          <p:cNvSpPr>
            <a:spLocks noGrp="1"/>
          </p:cNvSpPr>
          <p:nvPr>
            <p:ph type="sldNum" sz="quarter" idx="4"/>
          </p:nvPr>
        </p:nvSpPr>
        <p:spPr>
          <a:xfrm>
            <a:off x="7010400" y="6356350"/>
            <a:ext cx="2133600" cy="365125"/>
          </a:xfrm>
          <a:prstGeom prst="rect">
            <a:avLst/>
          </a:prstGeom>
        </p:spPr>
        <p:txBody>
          <a:bodyPr/>
          <a:lstStyle/>
          <a:p>
            <a:fld id="{F3D397F9-2499-E244-8D41-F28B228DBCAE}" type="slidenum">
              <a:rPr lang="en-US" smtClean="0"/>
              <a:pPr/>
              <a:t>65</a:t>
            </a:fld>
            <a:endParaRPr lang="en-US"/>
          </a:p>
        </p:txBody>
      </p:sp>
      <p:pic>
        <p:nvPicPr>
          <p:cNvPr id="3" name="Picture 2"/>
          <p:cNvPicPr>
            <a:picLocks noChangeAspect="1"/>
          </p:cNvPicPr>
          <p:nvPr/>
        </p:nvPicPr>
        <p:blipFill>
          <a:blip r:embed="rId3"/>
          <a:stretch>
            <a:fillRect/>
          </a:stretch>
        </p:blipFill>
        <p:spPr>
          <a:xfrm>
            <a:off x="1181100" y="1328717"/>
            <a:ext cx="6324600" cy="4208734"/>
          </a:xfrm>
          <a:prstGeom prst="rect">
            <a:avLst/>
          </a:prstGeom>
        </p:spPr>
      </p:pic>
      <p:sp>
        <p:nvSpPr>
          <p:cNvPr id="4" name="Rectangle 3"/>
          <p:cNvSpPr/>
          <p:nvPr/>
        </p:nvSpPr>
        <p:spPr>
          <a:xfrm>
            <a:off x="0" y="1498600"/>
            <a:ext cx="8128000" cy="5262979"/>
          </a:xfrm>
          <a:prstGeom prst="rect">
            <a:avLst/>
          </a:prstGeom>
        </p:spPr>
        <p:txBody>
          <a:bodyPr wrap="square">
            <a:spAutoFit/>
          </a:bodyPr>
          <a:lstStyle/>
          <a:p>
            <a:endParaRPr lang="en-US" sz="2400" dirty="0" smtClean="0">
              <a:latin typeface="Gill Sans Light"/>
              <a:cs typeface="Gill Sans Light"/>
            </a:endParaRPr>
          </a:p>
          <a:p>
            <a:endParaRPr lang="en-US" sz="2400" dirty="0">
              <a:latin typeface="Gill Sans Light"/>
              <a:cs typeface="Gill Sans Light"/>
            </a:endParaRPr>
          </a:p>
          <a:p>
            <a:endParaRPr lang="en-US" sz="2400" dirty="0" smtClean="0">
              <a:latin typeface="Gill Sans Light"/>
              <a:cs typeface="Gill Sans Light"/>
            </a:endParaRPr>
          </a:p>
          <a:p>
            <a:endParaRPr lang="en-US" sz="2400" dirty="0">
              <a:latin typeface="Gill Sans Light"/>
              <a:cs typeface="Gill Sans Light"/>
            </a:endParaRPr>
          </a:p>
          <a:p>
            <a:endParaRPr lang="en-US" sz="2400" dirty="0" smtClean="0">
              <a:latin typeface="Gill Sans Light"/>
              <a:cs typeface="Gill Sans Light"/>
            </a:endParaRPr>
          </a:p>
          <a:p>
            <a:endParaRPr lang="en-US" sz="2400" dirty="0">
              <a:latin typeface="Gill Sans Light"/>
              <a:cs typeface="Gill Sans Light"/>
            </a:endParaRPr>
          </a:p>
          <a:p>
            <a:endParaRPr lang="en-US" sz="2400" dirty="0" smtClean="0">
              <a:latin typeface="Gill Sans Light"/>
              <a:cs typeface="Gill Sans Light"/>
            </a:endParaRPr>
          </a:p>
          <a:p>
            <a:endParaRPr lang="en-US" sz="2400" dirty="0">
              <a:latin typeface="Gill Sans Light"/>
              <a:cs typeface="Gill Sans Light"/>
            </a:endParaRPr>
          </a:p>
          <a:p>
            <a:endParaRPr lang="en-US" sz="2400" dirty="0" smtClean="0">
              <a:latin typeface="Gill Sans Light"/>
              <a:cs typeface="Gill Sans Light"/>
            </a:endParaRPr>
          </a:p>
          <a:p>
            <a:endParaRPr lang="en-US" sz="2400" dirty="0">
              <a:latin typeface="Gill Sans Light"/>
              <a:cs typeface="Gill Sans Light"/>
            </a:endParaRPr>
          </a:p>
          <a:p>
            <a:endParaRPr lang="en-US" sz="2400" dirty="0" smtClean="0">
              <a:latin typeface="Gill Sans Light"/>
              <a:cs typeface="Gill Sans Light"/>
            </a:endParaRPr>
          </a:p>
          <a:p>
            <a:r>
              <a:rPr lang="en-US" sz="2400" dirty="0" smtClean="0">
                <a:latin typeface="Gill Sans Light"/>
                <a:cs typeface="Gill Sans Light"/>
              </a:rPr>
              <a:t>• </a:t>
            </a:r>
            <a:r>
              <a:rPr lang="en-US" sz="2400" b="1" dirty="0">
                <a:latin typeface="Gill Sans Light"/>
                <a:cs typeface="Gill Sans Light"/>
              </a:rPr>
              <a:t>Map</a:t>
            </a:r>
            <a:r>
              <a:rPr lang="en-US" sz="2400" dirty="0">
                <a:latin typeface="Gill Sans Light"/>
                <a:cs typeface="Gill Sans Light"/>
              </a:rPr>
              <a:t>: (k, v) </a:t>
            </a:r>
            <a:r>
              <a:rPr lang="en-US" sz="2400" dirty="0" smtClean="0">
                <a:latin typeface="Gill Sans Light"/>
                <a:cs typeface="Gill Sans Light"/>
              </a:rPr>
              <a:t>↦ &lt;</a:t>
            </a:r>
            <a:r>
              <a:rPr lang="en-US" sz="2400" dirty="0">
                <a:latin typeface="Gill Sans Light"/>
                <a:cs typeface="Gill Sans Light"/>
              </a:rPr>
              <a:t>(k</a:t>
            </a:r>
            <a:r>
              <a:rPr lang="en-US" sz="2400" baseline="-25000" dirty="0">
                <a:latin typeface="Gill Sans Light"/>
                <a:cs typeface="Gill Sans Light"/>
              </a:rPr>
              <a:t>1</a:t>
            </a:r>
            <a:r>
              <a:rPr lang="en-US" sz="2400" dirty="0">
                <a:latin typeface="Gill Sans Light"/>
                <a:cs typeface="Gill Sans Light"/>
              </a:rPr>
              <a:t>,v</a:t>
            </a:r>
            <a:r>
              <a:rPr lang="en-US" sz="2400" baseline="-25000" dirty="0">
                <a:latin typeface="Gill Sans Light"/>
                <a:cs typeface="Gill Sans Light"/>
              </a:rPr>
              <a:t>1</a:t>
            </a:r>
            <a:r>
              <a:rPr lang="en-US" sz="2400" dirty="0">
                <a:latin typeface="Gill Sans Light"/>
                <a:cs typeface="Gill Sans Light"/>
              </a:rPr>
              <a:t>), (k</a:t>
            </a:r>
            <a:r>
              <a:rPr lang="en-US" sz="2400" baseline="-25000" dirty="0">
                <a:latin typeface="Gill Sans Light"/>
                <a:cs typeface="Gill Sans Light"/>
              </a:rPr>
              <a:t>2</a:t>
            </a:r>
            <a:r>
              <a:rPr lang="en-US" sz="2400" dirty="0">
                <a:latin typeface="Gill Sans Light"/>
                <a:cs typeface="Gill Sans Light"/>
              </a:rPr>
              <a:t>,v</a:t>
            </a:r>
            <a:r>
              <a:rPr lang="en-US" sz="2400" baseline="-25000" dirty="0">
                <a:latin typeface="Gill Sans Light"/>
                <a:cs typeface="Gill Sans Light"/>
              </a:rPr>
              <a:t>2</a:t>
            </a:r>
            <a:r>
              <a:rPr lang="en-US" sz="2400" dirty="0">
                <a:latin typeface="Gill Sans Light"/>
                <a:cs typeface="Gill Sans Light"/>
              </a:rPr>
              <a:t>), (k</a:t>
            </a:r>
            <a:r>
              <a:rPr lang="en-US" sz="2400" baseline="-25000" dirty="0">
                <a:latin typeface="Gill Sans Light"/>
                <a:cs typeface="Gill Sans Light"/>
              </a:rPr>
              <a:t>3</a:t>
            </a:r>
            <a:r>
              <a:rPr lang="en-US" sz="2400" dirty="0">
                <a:latin typeface="Gill Sans Light"/>
                <a:cs typeface="Gill Sans Light"/>
              </a:rPr>
              <a:t>,v</a:t>
            </a:r>
            <a:r>
              <a:rPr lang="en-US" sz="2400" baseline="-25000" dirty="0">
                <a:latin typeface="Gill Sans Light"/>
                <a:cs typeface="Gill Sans Light"/>
              </a:rPr>
              <a:t>3</a:t>
            </a:r>
            <a:r>
              <a:rPr lang="en-US" sz="2400" dirty="0">
                <a:latin typeface="Gill Sans Light"/>
                <a:cs typeface="Gill Sans Light"/>
              </a:rPr>
              <a:t>),…,(</a:t>
            </a:r>
            <a:r>
              <a:rPr lang="en-US" sz="2400" dirty="0" err="1">
                <a:latin typeface="Gill Sans Light"/>
                <a:cs typeface="Gill Sans Light"/>
              </a:rPr>
              <a:t>k</a:t>
            </a:r>
            <a:r>
              <a:rPr lang="en-US" sz="2400" baseline="-25000" dirty="0" err="1">
                <a:latin typeface="Gill Sans Light"/>
                <a:cs typeface="Gill Sans Light"/>
              </a:rPr>
              <a:t>n</a:t>
            </a:r>
            <a:r>
              <a:rPr lang="en-US" sz="2400" dirty="0" err="1">
                <a:latin typeface="Gill Sans Light"/>
                <a:cs typeface="Gill Sans Light"/>
              </a:rPr>
              <a:t>,v</a:t>
            </a:r>
            <a:r>
              <a:rPr lang="en-US" sz="2400" baseline="-25000" dirty="0" err="1">
                <a:latin typeface="Gill Sans Light"/>
                <a:cs typeface="Gill Sans Light"/>
              </a:rPr>
              <a:t>n</a:t>
            </a:r>
            <a:r>
              <a:rPr lang="en-US" sz="2400" dirty="0">
                <a:latin typeface="Gill Sans Light"/>
                <a:cs typeface="Gill Sans Light"/>
              </a:rPr>
              <a:t>)&gt;</a:t>
            </a:r>
          </a:p>
          <a:p>
            <a:r>
              <a:rPr lang="tr-TR" sz="2400" dirty="0">
                <a:latin typeface="Gill Sans Light"/>
                <a:cs typeface="Gill Sans Light"/>
              </a:rPr>
              <a:t>• </a:t>
            </a:r>
            <a:r>
              <a:rPr lang="tr-TR" sz="2400" b="1" dirty="0" err="1">
                <a:latin typeface="Gill Sans Light"/>
                <a:cs typeface="Gill Sans Light"/>
              </a:rPr>
              <a:t>Reduce</a:t>
            </a:r>
            <a:r>
              <a:rPr lang="tr-TR" sz="2400" dirty="0">
                <a:latin typeface="Gill Sans Light"/>
                <a:cs typeface="Gill Sans Light"/>
              </a:rPr>
              <a:t>: (k', &lt;v’</a:t>
            </a:r>
            <a:r>
              <a:rPr lang="tr-TR" sz="2400" baseline="-25000" dirty="0">
                <a:latin typeface="Gill Sans Light"/>
                <a:cs typeface="Gill Sans Light"/>
              </a:rPr>
              <a:t>1</a:t>
            </a:r>
            <a:r>
              <a:rPr lang="tr-TR" sz="2400" dirty="0">
                <a:latin typeface="Gill Sans Light"/>
                <a:cs typeface="Gill Sans Light"/>
              </a:rPr>
              <a:t>, v’</a:t>
            </a:r>
            <a:r>
              <a:rPr lang="tr-TR" sz="2400" baseline="-25000" dirty="0">
                <a:latin typeface="Gill Sans Light"/>
                <a:cs typeface="Gill Sans Light"/>
              </a:rPr>
              <a:t>2</a:t>
            </a:r>
            <a:r>
              <a:rPr lang="tr-TR" sz="2400" dirty="0">
                <a:latin typeface="Gill Sans Light"/>
                <a:cs typeface="Gill Sans Light"/>
              </a:rPr>
              <a:t>,…,</a:t>
            </a:r>
            <a:r>
              <a:rPr lang="tr-TR" sz="2400" dirty="0" smtClean="0">
                <a:latin typeface="Gill Sans Light"/>
                <a:cs typeface="Gill Sans Light"/>
              </a:rPr>
              <a:t>v’</a:t>
            </a:r>
            <a:r>
              <a:rPr lang="tr-TR" sz="2400" baseline="-25000" dirty="0" smtClean="0">
                <a:latin typeface="Gill Sans Light"/>
                <a:cs typeface="Gill Sans Light"/>
              </a:rPr>
              <a:t>m</a:t>
            </a:r>
            <a:r>
              <a:rPr lang="tr-TR" sz="2400" dirty="0" smtClean="0">
                <a:latin typeface="Gill Sans Light"/>
                <a:cs typeface="Gill Sans Light"/>
              </a:rPr>
              <a:t>&gt;</a:t>
            </a:r>
            <a:r>
              <a:rPr lang="tr-TR" sz="2400" dirty="0">
                <a:latin typeface="Gill Sans Light"/>
                <a:cs typeface="Gill Sans Light"/>
              </a:rPr>
              <a:t>) </a:t>
            </a:r>
            <a:r>
              <a:rPr lang="tr-TR" sz="2400" dirty="0" smtClean="0">
                <a:latin typeface="Gill Sans Light"/>
                <a:cs typeface="Gill Sans Light"/>
              </a:rPr>
              <a:t>↦ &lt;</a:t>
            </a:r>
            <a:r>
              <a:rPr lang="tr-TR" sz="2400" dirty="0">
                <a:latin typeface="Gill Sans Light"/>
                <a:cs typeface="Gill Sans Light"/>
              </a:rPr>
              <a:t>(</a:t>
            </a:r>
            <a:r>
              <a:rPr lang="tr-TR" sz="2400" dirty="0" smtClean="0">
                <a:latin typeface="Gill Sans Light"/>
                <a:cs typeface="Gill Sans Light"/>
              </a:rPr>
              <a:t>k</a:t>
            </a:r>
            <a:r>
              <a:rPr lang="tr-TR" sz="2400" baseline="30000" dirty="0" smtClean="0">
                <a:latin typeface="Gill Sans Light"/>
                <a:cs typeface="Gill Sans Light"/>
              </a:rPr>
              <a:t>’’</a:t>
            </a:r>
            <a:r>
              <a:rPr lang="tr-TR" sz="2400" dirty="0" smtClean="0">
                <a:latin typeface="Gill Sans Light"/>
                <a:cs typeface="Gill Sans Light"/>
              </a:rPr>
              <a:t>, </a:t>
            </a:r>
            <a:r>
              <a:rPr lang="tr-TR" sz="2400" dirty="0">
                <a:latin typeface="Gill Sans Light"/>
                <a:cs typeface="Gill Sans Light"/>
              </a:rPr>
              <a:t>v</a:t>
            </a:r>
            <a:r>
              <a:rPr lang="tr-TR" sz="2400" baseline="30000" dirty="0">
                <a:latin typeface="Gill Sans Light"/>
                <a:cs typeface="Gill Sans Light"/>
              </a:rPr>
              <a:t>'’</a:t>
            </a:r>
            <a:r>
              <a:rPr lang="tr-TR" sz="2400" baseline="-25000" dirty="0">
                <a:latin typeface="Gill Sans Light"/>
                <a:cs typeface="Gill Sans Light"/>
              </a:rPr>
              <a:t>1</a:t>
            </a:r>
            <a:r>
              <a:rPr lang="tr-TR" sz="2400" dirty="0">
                <a:latin typeface="Gill Sans Light"/>
                <a:cs typeface="Gill Sans Light"/>
              </a:rPr>
              <a:t>), (</a:t>
            </a:r>
            <a:r>
              <a:rPr lang="tr-TR" sz="2400" dirty="0" smtClean="0">
                <a:latin typeface="Gill Sans Light"/>
                <a:cs typeface="Gill Sans Light"/>
              </a:rPr>
              <a:t>k</a:t>
            </a:r>
            <a:r>
              <a:rPr lang="tr-TR" sz="2400" baseline="30000" dirty="0" smtClean="0">
                <a:latin typeface="Gill Sans Light"/>
                <a:cs typeface="Gill Sans Light"/>
              </a:rPr>
              <a:t>’’</a:t>
            </a:r>
            <a:r>
              <a:rPr lang="tr-TR" sz="2400" dirty="0" smtClean="0">
                <a:latin typeface="Gill Sans Light"/>
                <a:cs typeface="Gill Sans Light"/>
              </a:rPr>
              <a:t>, </a:t>
            </a:r>
            <a:r>
              <a:rPr lang="tr-TR" sz="2400" dirty="0">
                <a:latin typeface="Gill Sans Light"/>
                <a:cs typeface="Gill Sans Light"/>
              </a:rPr>
              <a:t>v</a:t>
            </a:r>
            <a:r>
              <a:rPr lang="tr-TR" sz="2400" baseline="30000" dirty="0">
                <a:latin typeface="Gill Sans Light"/>
                <a:cs typeface="Gill Sans Light"/>
              </a:rPr>
              <a:t>'’</a:t>
            </a:r>
            <a:r>
              <a:rPr lang="tr-TR" sz="2400" baseline="-25000" dirty="0">
                <a:latin typeface="Gill Sans Light"/>
                <a:cs typeface="Gill Sans Light"/>
              </a:rPr>
              <a:t>2</a:t>
            </a:r>
            <a:r>
              <a:rPr lang="tr-TR" sz="2400" dirty="0">
                <a:latin typeface="Gill Sans Light"/>
                <a:cs typeface="Gill Sans Light"/>
              </a:rPr>
              <a:t>),…,(</a:t>
            </a:r>
            <a:r>
              <a:rPr lang="tr-TR" sz="2400" dirty="0" smtClean="0">
                <a:latin typeface="Gill Sans Light"/>
                <a:cs typeface="Gill Sans Light"/>
              </a:rPr>
              <a:t>k</a:t>
            </a:r>
            <a:r>
              <a:rPr lang="tr-TR" sz="2400" baseline="30000" dirty="0" smtClean="0">
                <a:latin typeface="Gill Sans Light"/>
                <a:cs typeface="Gill Sans Light"/>
              </a:rPr>
              <a:t>’’</a:t>
            </a:r>
            <a:r>
              <a:rPr lang="tr-TR" sz="2400" dirty="0" smtClean="0">
                <a:latin typeface="Gill Sans Light"/>
                <a:cs typeface="Gill Sans Light"/>
              </a:rPr>
              <a:t>, </a:t>
            </a:r>
            <a:r>
              <a:rPr lang="tr-TR" sz="2400" dirty="0" err="1" smtClean="0">
                <a:latin typeface="Gill Sans Light"/>
                <a:cs typeface="Gill Sans Light"/>
              </a:rPr>
              <a:t>v’’</a:t>
            </a:r>
            <a:r>
              <a:rPr lang="tr-TR" sz="2400" baseline="-25000" dirty="0" err="1" smtClean="0">
                <a:latin typeface="Gill Sans Light"/>
                <a:cs typeface="Gill Sans Light"/>
              </a:rPr>
              <a:t>n</a:t>
            </a:r>
            <a:r>
              <a:rPr lang="tr-TR" sz="2400" dirty="0" smtClean="0">
                <a:latin typeface="Gill Sans Light"/>
                <a:cs typeface="Gill Sans Light"/>
              </a:rPr>
              <a:t>)</a:t>
            </a:r>
            <a:r>
              <a:rPr lang="tr-TR" sz="2400" dirty="0">
                <a:latin typeface="Gill Sans Light"/>
                <a:cs typeface="Gill Sans Light"/>
              </a:rPr>
              <a:t>&gt;</a:t>
            </a:r>
            <a:endParaRPr lang="en-US" sz="2400" dirty="0">
              <a:latin typeface="Gill Sans Light"/>
              <a:cs typeface="Gill Sans Light"/>
            </a:endParaRPr>
          </a:p>
          <a:p>
            <a:endParaRPr lang="en-US" sz="2400" dirty="0">
              <a:latin typeface="Gill Sans Light"/>
              <a:cs typeface="Gill Sans Light"/>
            </a:endParaRPr>
          </a:p>
        </p:txBody>
      </p:sp>
    </p:spTree>
    <p:extLst>
      <p:ext uri="{BB962C8B-B14F-4D97-AF65-F5344CB8AC3E}">
        <p14:creationId xmlns:p14="http://schemas.microsoft.com/office/powerpoint/2010/main" val="1511831896"/>
      </p:ext>
    </p:extLst>
  </p:cSld>
  <p:clrMapOvr>
    <a:masterClrMapping/>
  </p:clrMapOvr>
  <mc:AlternateContent xmlns:mc="http://schemas.openxmlformats.org/markup-compatibility/2006" xmlns:p14="http://schemas.microsoft.com/office/powerpoint/2010/main">
    <mc:Choice Requires="p14">
      <p:transition spd="slow" p14:dur="2000" advTm="43"/>
    </mc:Choice>
    <mc:Fallback xmlns="">
      <p:transition xmlns:p14="http://schemas.microsoft.com/office/powerpoint/2010/main" spd="slow" advTm="43"/>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Content Placeholder 2"/>
          <p:cNvSpPr txBox="1">
            <a:spLocks/>
          </p:cNvSpPr>
          <p:nvPr/>
        </p:nvSpPr>
        <p:spPr>
          <a:xfrm>
            <a:off x="-12700" y="1752601"/>
            <a:ext cx="9144000" cy="5105400"/>
          </a:xfrm>
          <a:prstGeom prst="rect">
            <a:avLst/>
          </a:prstGeom>
        </p:spPr>
        <p:txBody>
          <a:bodyPr vert="horz" lIns="91432" tIns="45716" rIns="91432" bIns="45716"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800" dirty="0">
              <a:latin typeface="Helvetica Neue Light"/>
              <a:cs typeface="Helvetica Neue Light"/>
            </a:endParaRPr>
          </a:p>
        </p:txBody>
      </p:sp>
      <p:sp>
        <p:nvSpPr>
          <p:cNvPr id="11" name="Content Placeholder 2"/>
          <p:cNvSpPr txBox="1">
            <a:spLocks/>
          </p:cNvSpPr>
          <p:nvPr/>
        </p:nvSpPr>
        <p:spPr>
          <a:xfrm>
            <a:off x="190500" y="1752600"/>
            <a:ext cx="8956954" cy="5105400"/>
          </a:xfrm>
          <a:prstGeom prst="rect">
            <a:avLst/>
          </a:prstGeom>
        </p:spPr>
        <p:txBody>
          <a:bodyPr vert="horz" lIns="91432" tIns="45716" rIns="91432" bIns="45716"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latin typeface="Helvetica Neue Light"/>
              <a:cs typeface="Helvetica Neue Light"/>
              <a:sym typeface="Wingdings"/>
            </a:endParaRPr>
          </a:p>
        </p:txBody>
      </p:sp>
      <p:cxnSp>
        <p:nvCxnSpPr>
          <p:cNvPr id="23" name="Straight Connector 22"/>
          <p:cNvCxnSpPr/>
          <p:nvPr/>
        </p:nvCxnSpPr>
        <p:spPr>
          <a:xfrm flipV="1">
            <a:off x="3860083" y="4341706"/>
            <a:ext cx="0" cy="10800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6996042" y="4335406"/>
            <a:ext cx="0" cy="10800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grpSp>
        <p:nvGrpSpPr>
          <p:cNvPr id="67" name="Group 66"/>
          <p:cNvGrpSpPr/>
          <p:nvPr/>
        </p:nvGrpSpPr>
        <p:grpSpPr>
          <a:xfrm>
            <a:off x="780807" y="3530274"/>
            <a:ext cx="8223039" cy="1381399"/>
            <a:chOff x="709211" y="5218871"/>
            <a:chExt cx="8223039" cy="1381399"/>
          </a:xfrm>
          <a:effectLst/>
        </p:grpSpPr>
        <p:grpSp>
          <p:nvGrpSpPr>
            <p:cNvPr id="66" name="Group 65"/>
            <p:cNvGrpSpPr/>
            <p:nvPr/>
          </p:nvGrpSpPr>
          <p:grpSpPr>
            <a:xfrm>
              <a:off x="709211" y="5218871"/>
              <a:ext cx="6976917" cy="1381399"/>
              <a:chOff x="709211" y="5218871"/>
              <a:chExt cx="6976917" cy="1381399"/>
            </a:xfrm>
          </p:grpSpPr>
          <p:cxnSp>
            <p:nvCxnSpPr>
              <p:cNvPr id="22" name="Straight Connector 21"/>
              <p:cNvCxnSpPr/>
              <p:nvPr/>
            </p:nvCxnSpPr>
            <p:spPr>
              <a:xfrm rot="16200000">
                <a:off x="1895351" y="6097003"/>
                <a:ext cx="108000" cy="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grpSp>
            <p:nvGrpSpPr>
              <p:cNvPr id="65" name="Group 64"/>
              <p:cNvGrpSpPr/>
              <p:nvPr/>
            </p:nvGrpSpPr>
            <p:grpSpPr>
              <a:xfrm>
                <a:off x="709211" y="5218871"/>
                <a:ext cx="6976917" cy="1381399"/>
                <a:chOff x="709211" y="5218871"/>
                <a:chExt cx="6976917" cy="1381399"/>
              </a:xfrm>
            </p:grpSpPr>
            <p:sp>
              <p:nvSpPr>
                <p:cNvPr id="17" name="TextBox 16"/>
                <p:cNvSpPr txBox="1"/>
                <p:nvPr/>
              </p:nvSpPr>
              <p:spPr>
                <a:xfrm>
                  <a:off x="709211" y="6229290"/>
                  <a:ext cx="312993" cy="369324"/>
                </a:xfrm>
                <a:prstGeom prst="rect">
                  <a:avLst/>
                </a:prstGeom>
                <a:noFill/>
              </p:spPr>
              <p:txBody>
                <a:bodyPr wrap="none" lIns="91432" tIns="45716" rIns="91432" bIns="45716" rtlCol="0">
                  <a:spAutoFit/>
                </a:bodyPr>
                <a:lstStyle/>
                <a:p>
                  <a:r>
                    <a:rPr lang="en-US" dirty="0" smtClean="0">
                      <a:latin typeface="Helvetica Neue Light"/>
                    </a:rPr>
                    <a:t>0</a:t>
                  </a:r>
                  <a:endParaRPr lang="en-US" dirty="0">
                    <a:latin typeface="Helvetica Neue Light"/>
                  </a:endParaRPr>
                </a:p>
              </p:txBody>
            </p:sp>
            <p:sp>
              <p:nvSpPr>
                <p:cNvPr id="18" name="TextBox 17"/>
                <p:cNvSpPr txBox="1"/>
                <p:nvPr/>
              </p:nvSpPr>
              <p:spPr>
                <a:xfrm>
                  <a:off x="1723012" y="6230946"/>
                  <a:ext cx="505507" cy="369324"/>
                </a:xfrm>
                <a:prstGeom prst="rect">
                  <a:avLst/>
                </a:prstGeom>
                <a:noFill/>
              </p:spPr>
              <p:txBody>
                <a:bodyPr wrap="none" lIns="91432" tIns="45716" rIns="91432" bIns="45716" rtlCol="0">
                  <a:spAutoFit/>
                </a:bodyPr>
                <a:lstStyle/>
                <a:p>
                  <a:r>
                    <a:rPr lang="en-US" dirty="0" smtClean="0">
                      <a:latin typeface="Helvetica Neue Light"/>
                    </a:rPr>
                    <a:t>3.1</a:t>
                  </a:r>
                  <a:endParaRPr lang="en-US" dirty="0">
                    <a:latin typeface="Helvetica Neue Light"/>
                  </a:endParaRPr>
                </a:p>
              </p:txBody>
            </p:sp>
            <p:grpSp>
              <p:nvGrpSpPr>
                <p:cNvPr id="63" name="Group 62"/>
                <p:cNvGrpSpPr/>
                <p:nvPr/>
              </p:nvGrpSpPr>
              <p:grpSpPr>
                <a:xfrm>
                  <a:off x="866228" y="5218871"/>
                  <a:ext cx="6819900" cy="952500"/>
                  <a:chOff x="866228" y="5218871"/>
                  <a:chExt cx="6819900" cy="952500"/>
                </a:xfrm>
              </p:grpSpPr>
              <p:cxnSp>
                <p:nvCxnSpPr>
                  <p:cNvPr id="25" name="Straight Connector 24"/>
                  <p:cNvCxnSpPr/>
                  <p:nvPr/>
                </p:nvCxnSpPr>
                <p:spPr>
                  <a:xfrm flipV="1">
                    <a:off x="1945201" y="5740829"/>
                    <a:ext cx="0" cy="419100"/>
                  </a:xfrm>
                  <a:prstGeom prst="line">
                    <a:avLst/>
                  </a:prstGeom>
                  <a:ln>
                    <a:solidFill>
                      <a:schemeClr val="tx1"/>
                    </a:solidFill>
                    <a:prstDash val="dot"/>
                    <a:tailEnd type="none"/>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867487" y="5218871"/>
                    <a:ext cx="1092200" cy="533400"/>
                  </a:xfrm>
                  <a:prstGeom prst="rect">
                    <a:avLst/>
                  </a:prstGeom>
                  <a:effectLst/>
                </p:spPr>
                <p:style>
                  <a:lnRef idx="1">
                    <a:schemeClr val="dk1"/>
                  </a:lnRef>
                  <a:fillRef idx="2">
                    <a:schemeClr val="dk1"/>
                  </a:fillRef>
                  <a:effectRef idx="1">
                    <a:schemeClr val="dk1"/>
                  </a:effectRef>
                  <a:fontRef idx="minor">
                    <a:schemeClr val="dk1"/>
                  </a:fontRef>
                </p:style>
                <p:txBody>
                  <a:bodyPr lIns="91432" tIns="45716" rIns="91432" bIns="45716" rtlCol="0" anchor="ctr"/>
                  <a:lstStyle/>
                  <a:p>
                    <a:pPr algn="ctr"/>
                    <a:r>
                      <a:rPr lang="en-US" sz="1100" dirty="0" smtClean="0">
                        <a:solidFill>
                          <a:srgbClr val="000000"/>
                        </a:solidFill>
                        <a:latin typeface="Helvetica Neue Light"/>
                      </a:rPr>
                      <a:t>WMT10 </a:t>
                    </a:r>
                    <a:r>
                      <a:rPr lang="en-US" sz="1100" dirty="0">
                        <a:solidFill>
                          <a:srgbClr val="000000"/>
                        </a:solidFill>
                        <a:latin typeface="Helvetica Neue Light"/>
                      </a:rPr>
                      <a:t>train</a:t>
                    </a:r>
                  </a:p>
                </p:txBody>
              </p:sp>
              <p:cxnSp>
                <p:nvCxnSpPr>
                  <p:cNvPr id="16" name="Straight Connector 15"/>
                  <p:cNvCxnSpPr/>
                  <p:nvPr/>
                </p:nvCxnSpPr>
                <p:spPr>
                  <a:xfrm flipV="1">
                    <a:off x="866228" y="6148487"/>
                    <a:ext cx="6819900" cy="12700"/>
                  </a:xfrm>
                  <a:prstGeom prst="line">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flipV="1">
                    <a:off x="869851" y="5752271"/>
                    <a:ext cx="0" cy="419100"/>
                  </a:xfrm>
                  <a:prstGeom prst="line">
                    <a:avLst/>
                  </a:prstGeom>
                  <a:ln>
                    <a:solidFill>
                      <a:schemeClr val="tx1"/>
                    </a:solidFill>
                    <a:prstDash val="dot"/>
                    <a:tailEnd type="none"/>
                  </a:ln>
                  <a:effectLst/>
                </p:spPr>
                <p:style>
                  <a:lnRef idx="2">
                    <a:schemeClr val="accent1"/>
                  </a:lnRef>
                  <a:fillRef idx="0">
                    <a:schemeClr val="accent1"/>
                  </a:fillRef>
                  <a:effectRef idx="1">
                    <a:schemeClr val="accent1"/>
                  </a:effectRef>
                  <a:fontRef idx="minor">
                    <a:schemeClr val="tx1"/>
                  </a:fontRef>
                </p:style>
              </p:cxnSp>
            </p:grpSp>
          </p:grpSp>
          <p:cxnSp>
            <p:nvCxnSpPr>
              <p:cNvPr id="26" name="Straight Connector 25"/>
              <p:cNvCxnSpPr/>
              <p:nvPr/>
            </p:nvCxnSpPr>
            <p:spPr>
              <a:xfrm rot="16200000">
                <a:off x="815851" y="6119887"/>
                <a:ext cx="108000" cy="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29" name="TextBox 28"/>
            <p:cNvSpPr txBox="1"/>
            <p:nvPr/>
          </p:nvSpPr>
          <p:spPr>
            <a:xfrm>
              <a:off x="7679093" y="5812674"/>
              <a:ext cx="1253157" cy="646323"/>
            </a:xfrm>
            <a:prstGeom prst="rect">
              <a:avLst/>
            </a:prstGeom>
            <a:noFill/>
          </p:spPr>
          <p:txBody>
            <a:bodyPr wrap="none" lIns="91432" tIns="45716" rIns="91432" bIns="45716" rtlCol="0">
              <a:spAutoFit/>
            </a:bodyPr>
            <a:lstStyle/>
            <a:p>
              <a:r>
                <a:rPr lang="en-US" dirty="0" smtClean="0">
                  <a:latin typeface="Helvetica Neue Light"/>
                </a:rPr>
                <a:t>data size</a:t>
              </a:r>
            </a:p>
            <a:p>
              <a:r>
                <a:rPr lang="en-US" dirty="0" smtClean="0">
                  <a:latin typeface="Helvetica Neue Light"/>
                </a:rPr>
                <a:t>(in millions)</a:t>
              </a:r>
              <a:endParaRPr lang="en-US" dirty="0">
                <a:latin typeface="Helvetica Neue Light"/>
              </a:endParaRPr>
            </a:p>
          </p:txBody>
        </p:sp>
      </p:grpSp>
      <p:cxnSp>
        <p:nvCxnSpPr>
          <p:cNvPr id="33" name="Straight Connector 32"/>
          <p:cNvCxnSpPr/>
          <p:nvPr/>
        </p:nvCxnSpPr>
        <p:spPr>
          <a:xfrm rot="16200000">
            <a:off x="2778642" y="4408406"/>
            <a:ext cx="108000" cy="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2830278" y="4063674"/>
            <a:ext cx="0" cy="419100"/>
          </a:xfrm>
          <a:prstGeom prst="line">
            <a:avLst/>
          </a:prstGeom>
          <a:ln>
            <a:solidFill>
              <a:schemeClr val="tx1"/>
            </a:solidFill>
            <a:prstDash val="dot"/>
            <a:tailEnd type="none"/>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29981" y="2169087"/>
            <a:ext cx="830048" cy="369324"/>
          </a:xfrm>
          <a:prstGeom prst="rect">
            <a:avLst/>
          </a:prstGeom>
          <a:noFill/>
          <a:ln>
            <a:noFill/>
          </a:ln>
          <a:effectLst/>
        </p:spPr>
        <p:txBody>
          <a:bodyPr wrap="none" lIns="91432" tIns="45716" rIns="91432" bIns="45716" rtlCol="0">
            <a:spAutoFit/>
          </a:bodyPr>
          <a:lstStyle/>
          <a:p>
            <a:r>
              <a:rPr lang="en-US" dirty="0" smtClean="0">
                <a:solidFill>
                  <a:srgbClr val="C0504D"/>
                </a:solidFill>
                <a:latin typeface="Helvetica Neue Light"/>
              </a:rPr>
              <a:t>2-step</a:t>
            </a:r>
            <a:endParaRPr lang="en-US" dirty="0">
              <a:solidFill>
                <a:srgbClr val="C0504D"/>
              </a:solidFill>
              <a:latin typeface="Helvetica Neue Light"/>
            </a:endParaRPr>
          </a:p>
        </p:txBody>
      </p:sp>
      <p:sp>
        <p:nvSpPr>
          <p:cNvPr id="48" name="Title 1"/>
          <p:cNvSpPr>
            <a:spLocks noGrp="1"/>
          </p:cNvSpPr>
          <p:nvPr>
            <p:ph type="title"/>
          </p:nvPr>
        </p:nvSpPr>
        <p:spPr/>
        <p:txBody>
          <a:bodyPr>
            <a:normAutofit/>
          </a:bodyPr>
          <a:lstStyle/>
          <a:p>
            <a:r>
              <a:rPr lang="en-US" dirty="0" smtClean="0"/>
              <a:t>Selecting Sentence Pairs</a:t>
            </a:r>
            <a:endParaRPr lang="en-US" dirty="0"/>
          </a:p>
        </p:txBody>
      </p:sp>
      <p:sp>
        <p:nvSpPr>
          <p:cNvPr id="60" name="Slide Number Placeholder 2"/>
          <p:cNvSpPr>
            <a:spLocks noGrp="1"/>
          </p:cNvSpPr>
          <p:nvPr>
            <p:ph type="sldNum" sz="quarter" idx="4"/>
          </p:nvPr>
        </p:nvSpPr>
        <p:spPr>
          <a:xfrm>
            <a:off x="7010400" y="6356350"/>
            <a:ext cx="2133600" cy="365125"/>
          </a:xfrm>
          <a:prstGeom prst="rect">
            <a:avLst/>
          </a:prstGeom>
          <a:effectLst/>
        </p:spPr>
        <p:txBody>
          <a:bodyPr/>
          <a:lstStyle/>
          <a:p>
            <a:fld id="{F3D397F9-2499-E244-8D41-F28B228DBCAE}" type="slidenum">
              <a:rPr lang="en-US" smtClean="0"/>
              <a:pPr/>
              <a:t>66</a:t>
            </a:fld>
            <a:endParaRPr lang="en-US"/>
          </a:p>
        </p:txBody>
      </p:sp>
      <p:grpSp>
        <p:nvGrpSpPr>
          <p:cNvPr id="54" name="Group 53"/>
          <p:cNvGrpSpPr/>
          <p:nvPr/>
        </p:nvGrpSpPr>
        <p:grpSpPr>
          <a:xfrm>
            <a:off x="2044009" y="1549899"/>
            <a:ext cx="1825538" cy="577743"/>
            <a:chOff x="1971128" y="3641678"/>
            <a:chExt cx="1825538" cy="577743"/>
          </a:xfrm>
          <a:effectLst/>
        </p:grpSpPr>
        <p:sp>
          <p:nvSpPr>
            <p:cNvPr id="51" name="Rectangle 50"/>
            <p:cNvSpPr/>
            <p:nvPr/>
          </p:nvSpPr>
          <p:spPr>
            <a:xfrm>
              <a:off x="2152270" y="3641678"/>
              <a:ext cx="1573549" cy="338554"/>
            </a:xfrm>
            <a:prstGeom prst="rect">
              <a:avLst/>
            </a:prstGeom>
          </p:spPr>
          <p:txBody>
            <a:bodyPr wrap="none">
              <a:spAutoFit/>
            </a:bodyPr>
            <a:lstStyle/>
            <a:p>
              <a:pPr algn="ctr"/>
              <a:r>
                <a:rPr lang="en-US" sz="1600" dirty="0">
                  <a:solidFill>
                    <a:srgbClr val="000000"/>
                  </a:solidFill>
                  <a:latin typeface="Helvetica Neue Light"/>
                </a:rPr>
                <a:t>complex &gt; 0.60</a:t>
              </a:r>
            </a:p>
          </p:txBody>
        </p:sp>
        <p:sp>
          <p:nvSpPr>
            <p:cNvPr id="52" name="Left Brace 51"/>
            <p:cNvSpPr/>
            <p:nvPr/>
          </p:nvSpPr>
          <p:spPr bwMode="auto">
            <a:xfrm rot="5400000">
              <a:off x="2772193" y="3194948"/>
              <a:ext cx="223408" cy="1825538"/>
            </a:xfrm>
            <a:prstGeom prst="leftBrace">
              <a:avLst/>
            </a:prstGeom>
            <a:no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grpSp>
      <p:sp>
        <p:nvSpPr>
          <p:cNvPr id="68" name="TextBox 67"/>
          <p:cNvSpPr txBox="1"/>
          <p:nvPr/>
        </p:nvSpPr>
        <p:spPr>
          <a:xfrm>
            <a:off x="2586331" y="4561106"/>
            <a:ext cx="518074" cy="369324"/>
          </a:xfrm>
          <a:prstGeom prst="rect">
            <a:avLst/>
          </a:prstGeom>
          <a:noFill/>
          <a:effectLst/>
        </p:spPr>
        <p:txBody>
          <a:bodyPr wrap="none" lIns="91432" tIns="45716" rIns="91432" bIns="45716" rtlCol="0">
            <a:spAutoFit/>
          </a:bodyPr>
          <a:lstStyle/>
          <a:p>
            <a:r>
              <a:rPr lang="en-US" dirty="0" smtClean="0">
                <a:latin typeface="Helvetica Neue Light"/>
              </a:rPr>
              <a:t>5.3</a:t>
            </a:r>
            <a:endParaRPr lang="en-US" dirty="0">
              <a:latin typeface="Helvetica Neue Light"/>
            </a:endParaRPr>
          </a:p>
        </p:txBody>
      </p:sp>
      <p:grpSp>
        <p:nvGrpSpPr>
          <p:cNvPr id="71" name="Group 70"/>
          <p:cNvGrpSpPr/>
          <p:nvPr/>
        </p:nvGrpSpPr>
        <p:grpSpPr>
          <a:xfrm>
            <a:off x="957192" y="2152733"/>
            <a:ext cx="6344476" cy="2631422"/>
            <a:chOff x="867487" y="4389487"/>
            <a:chExt cx="6344476" cy="2631422"/>
          </a:xfrm>
          <a:effectLst/>
        </p:grpSpPr>
        <p:grpSp>
          <p:nvGrpSpPr>
            <p:cNvPr id="58" name="Group 57"/>
            <p:cNvGrpSpPr/>
            <p:nvPr/>
          </p:nvGrpSpPr>
          <p:grpSpPr>
            <a:xfrm>
              <a:off x="867487" y="4389487"/>
              <a:ext cx="6056641" cy="2056811"/>
              <a:chOff x="867487" y="4342571"/>
              <a:chExt cx="6056641" cy="2056811"/>
            </a:xfrm>
          </p:grpSpPr>
          <p:grpSp>
            <p:nvGrpSpPr>
              <p:cNvPr id="56" name="Group 55"/>
              <p:cNvGrpSpPr/>
              <p:nvPr/>
            </p:nvGrpSpPr>
            <p:grpSpPr>
              <a:xfrm>
                <a:off x="867487" y="4342571"/>
                <a:ext cx="6047596" cy="540169"/>
                <a:chOff x="867487" y="4342571"/>
                <a:chExt cx="6047596" cy="540169"/>
              </a:xfrm>
            </p:grpSpPr>
            <p:sp>
              <p:nvSpPr>
                <p:cNvPr id="12" name="Rectangle 11"/>
                <p:cNvSpPr/>
                <p:nvPr/>
              </p:nvSpPr>
              <p:spPr>
                <a:xfrm>
                  <a:off x="1962083" y="4349340"/>
                  <a:ext cx="4953000" cy="533400"/>
                </a:xfrm>
                <a:prstGeom prst="rect">
                  <a:avLst/>
                </a:prstGeom>
                <a:effectLst/>
              </p:spPr>
              <p:style>
                <a:lnRef idx="2">
                  <a:schemeClr val="accent1"/>
                </a:lnRef>
                <a:fillRef idx="1">
                  <a:schemeClr val="lt1"/>
                </a:fillRef>
                <a:effectRef idx="0">
                  <a:schemeClr val="accent1"/>
                </a:effectRef>
                <a:fontRef idx="minor">
                  <a:schemeClr val="dk1"/>
                </a:fontRef>
              </p:style>
              <p:txBody>
                <a:bodyPr lIns="91432" tIns="45716" rIns="91432" bIns="45716" rtlCol="0" anchor="ctr"/>
                <a:lstStyle/>
                <a:p>
                  <a:pPr algn="ctr"/>
                  <a:endParaRPr lang="en-US" sz="1100" dirty="0">
                    <a:solidFill>
                      <a:srgbClr val="000000"/>
                    </a:solidFill>
                    <a:latin typeface="Helvetica Neue Light"/>
                  </a:endParaRPr>
                </a:p>
              </p:txBody>
            </p:sp>
            <p:sp>
              <p:nvSpPr>
                <p:cNvPr id="7" name="Rectangle 6"/>
                <p:cNvSpPr/>
                <p:nvPr/>
              </p:nvSpPr>
              <p:spPr>
                <a:xfrm>
                  <a:off x="867487" y="4342571"/>
                  <a:ext cx="1092200" cy="533400"/>
                </a:xfrm>
                <a:prstGeom prst="rect">
                  <a:avLst/>
                </a:prstGeom>
                <a:effectLst/>
              </p:spPr>
              <p:style>
                <a:lnRef idx="1">
                  <a:schemeClr val="dk1"/>
                </a:lnRef>
                <a:fillRef idx="2">
                  <a:schemeClr val="dk1"/>
                </a:fillRef>
                <a:effectRef idx="1">
                  <a:schemeClr val="dk1"/>
                </a:effectRef>
                <a:fontRef idx="minor">
                  <a:schemeClr val="dk1"/>
                </a:fontRef>
              </p:style>
              <p:txBody>
                <a:bodyPr lIns="91432" tIns="45716" rIns="91432" bIns="45716" rtlCol="0" anchor="ctr"/>
                <a:lstStyle/>
                <a:p>
                  <a:pPr algn="ctr"/>
                  <a:r>
                    <a:rPr lang="en-US" sz="1100" dirty="0" smtClean="0">
                      <a:solidFill>
                        <a:srgbClr val="000000"/>
                      </a:solidFill>
                      <a:latin typeface="Helvetica Neue Light"/>
                    </a:rPr>
                    <a:t>WMT10 </a:t>
                  </a:r>
                  <a:r>
                    <a:rPr lang="en-US" sz="1100" dirty="0">
                      <a:solidFill>
                        <a:srgbClr val="000000"/>
                      </a:solidFill>
                      <a:latin typeface="Helvetica Neue Light"/>
                    </a:rPr>
                    <a:t>train</a:t>
                  </a:r>
                </a:p>
              </p:txBody>
            </p:sp>
          </p:grpSp>
          <p:cxnSp>
            <p:nvCxnSpPr>
              <p:cNvPr id="28" name="Straight Connector 27"/>
              <p:cNvCxnSpPr/>
              <p:nvPr/>
            </p:nvCxnSpPr>
            <p:spPr>
              <a:xfrm flipV="1">
                <a:off x="6906480" y="4685471"/>
                <a:ext cx="17648" cy="1713911"/>
              </a:xfrm>
              <a:prstGeom prst="line">
                <a:avLst/>
              </a:prstGeom>
              <a:ln>
                <a:solidFill>
                  <a:schemeClr val="tx1"/>
                </a:solidFill>
                <a:prstDash val="dot"/>
                <a:tailEnd type="none"/>
              </a:ln>
              <a:effectLst/>
            </p:spPr>
            <p:style>
              <a:lnRef idx="2">
                <a:schemeClr val="accent1"/>
              </a:lnRef>
              <a:fillRef idx="0">
                <a:schemeClr val="accent1"/>
              </a:fillRef>
              <a:effectRef idx="1">
                <a:schemeClr val="accent1"/>
              </a:effectRef>
              <a:fontRef idx="minor">
                <a:schemeClr val="tx1"/>
              </a:fontRef>
            </p:style>
          </p:cxnSp>
        </p:grpSp>
        <p:sp>
          <p:nvSpPr>
            <p:cNvPr id="70" name="TextBox 69"/>
            <p:cNvSpPr txBox="1"/>
            <p:nvPr/>
          </p:nvSpPr>
          <p:spPr>
            <a:xfrm>
              <a:off x="6578114" y="6651585"/>
              <a:ext cx="633849" cy="369324"/>
            </a:xfrm>
            <a:prstGeom prst="rect">
              <a:avLst/>
            </a:prstGeom>
            <a:noFill/>
          </p:spPr>
          <p:txBody>
            <a:bodyPr wrap="none" lIns="91432" tIns="45716" rIns="91432" bIns="45716" rtlCol="0">
              <a:spAutoFit/>
            </a:bodyPr>
            <a:lstStyle/>
            <a:p>
              <a:r>
                <a:rPr lang="en-US" dirty="0" smtClean="0">
                  <a:latin typeface="Helvetica Neue Light"/>
                </a:rPr>
                <a:t>16.9</a:t>
              </a:r>
              <a:endParaRPr lang="en-US" dirty="0">
                <a:latin typeface="Helvetica Neue Light"/>
              </a:endParaRPr>
            </a:p>
          </p:txBody>
        </p:sp>
      </p:grpSp>
      <p:sp>
        <p:nvSpPr>
          <p:cNvPr id="61" name="Rectangle 60"/>
          <p:cNvSpPr/>
          <p:nvPr/>
        </p:nvSpPr>
        <p:spPr bwMode="auto">
          <a:xfrm>
            <a:off x="2051596" y="2157787"/>
            <a:ext cx="1812349" cy="533516"/>
          </a:xfrm>
          <a:prstGeom prst="rect">
            <a:avLst/>
          </a:prstGeom>
          <a:noFill/>
          <a:ln w="25400"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sp>
        <p:nvSpPr>
          <p:cNvPr id="50" name="Rectangle 49"/>
          <p:cNvSpPr/>
          <p:nvPr/>
        </p:nvSpPr>
        <p:spPr>
          <a:xfrm>
            <a:off x="4484752" y="2270839"/>
            <a:ext cx="1261884" cy="307777"/>
          </a:xfrm>
          <a:prstGeom prst="rect">
            <a:avLst/>
          </a:prstGeom>
          <a:effectLst/>
        </p:spPr>
        <p:txBody>
          <a:bodyPr wrap="none">
            <a:spAutoFit/>
          </a:bodyPr>
          <a:lstStyle/>
          <a:p>
            <a:pPr algn="ctr"/>
            <a:r>
              <a:rPr lang="en-US" sz="1400" dirty="0">
                <a:solidFill>
                  <a:srgbClr val="000000"/>
                </a:solidFill>
                <a:latin typeface="Helvetica Neue Light"/>
              </a:rPr>
              <a:t>simple &gt; 0.98</a:t>
            </a:r>
          </a:p>
        </p:txBody>
      </p:sp>
      <p:grpSp>
        <p:nvGrpSpPr>
          <p:cNvPr id="6" name="Group 5"/>
          <p:cNvGrpSpPr/>
          <p:nvPr/>
        </p:nvGrpSpPr>
        <p:grpSpPr>
          <a:xfrm>
            <a:off x="1985532" y="2151791"/>
            <a:ext cx="1911731" cy="817509"/>
            <a:chOff x="1367836" y="4342571"/>
            <a:chExt cx="1911731" cy="817509"/>
          </a:xfrm>
          <a:effectLst/>
        </p:grpSpPr>
        <p:grpSp>
          <p:nvGrpSpPr>
            <p:cNvPr id="4" name="Group 3"/>
            <p:cNvGrpSpPr/>
            <p:nvPr/>
          </p:nvGrpSpPr>
          <p:grpSpPr>
            <a:xfrm>
              <a:off x="1495235" y="4342571"/>
              <a:ext cx="1600200" cy="546100"/>
              <a:chOff x="6578600" y="4139371"/>
              <a:chExt cx="1600200" cy="546100"/>
            </a:xfrm>
          </p:grpSpPr>
          <p:cxnSp>
            <p:nvCxnSpPr>
              <p:cNvPr id="3" name="Straight Connector 2"/>
              <p:cNvCxnSpPr/>
              <p:nvPr/>
            </p:nvCxnSpPr>
            <p:spPr>
              <a:xfrm>
                <a:off x="7874000" y="4139371"/>
                <a:ext cx="0" cy="533400"/>
              </a:xfrm>
              <a:prstGeom prst="line">
                <a:avLst/>
              </a:prstGeom>
              <a:ln>
                <a:solidFill>
                  <a:srgbClr val="008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7823200" y="4139371"/>
                <a:ext cx="0" cy="533400"/>
              </a:xfrm>
              <a:prstGeom prst="line">
                <a:avLst/>
              </a:prstGeom>
              <a:ln>
                <a:solidFill>
                  <a:srgbClr val="008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7518400" y="4152071"/>
                <a:ext cx="0" cy="533400"/>
              </a:xfrm>
              <a:prstGeom prst="line">
                <a:avLst/>
              </a:prstGeom>
              <a:ln>
                <a:solidFill>
                  <a:srgbClr val="008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8178800" y="4139371"/>
                <a:ext cx="0" cy="533400"/>
              </a:xfrm>
              <a:prstGeom prst="line">
                <a:avLst/>
              </a:prstGeom>
              <a:ln>
                <a:solidFill>
                  <a:srgbClr val="008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6959600" y="4152071"/>
                <a:ext cx="0" cy="533400"/>
              </a:xfrm>
              <a:prstGeom prst="line">
                <a:avLst/>
              </a:prstGeom>
              <a:ln>
                <a:solidFill>
                  <a:srgbClr val="008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6689535" y="4152071"/>
                <a:ext cx="0" cy="533400"/>
              </a:xfrm>
              <a:prstGeom prst="line">
                <a:avLst/>
              </a:prstGeom>
              <a:ln>
                <a:solidFill>
                  <a:srgbClr val="008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7162800" y="4139371"/>
                <a:ext cx="0" cy="533400"/>
              </a:xfrm>
              <a:prstGeom prst="line">
                <a:avLst/>
              </a:prstGeom>
              <a:ln>
                <a:solidFill>
                  <a:srgbClr val="008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6578600" y="4152071"/>
                <a:ext cx="0" cy="533400"/>
              </a:xfrm>
              <a:prstGeom prst="line">
                <a:avLst/>
              </a:prstGeom>
              <a:ln>
                <a:solidFill>
                  <a:srgbClr val="008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8067865" y="4152071"/>
                <a:ext cx="0" cy="533400"/>
              </a:xfrm>
              <a:prstGeom prst="line">
                <a:avLst/>
              </a:prstGeom>
              <a:ln>
                <a:solidFill>
                  <a:srgbClr val="008000"/>
                </a:solidFill>
                <a:headEnd type="none"/>
                <a:tailEnd type="none"/>
              </a:ln>
              <a:effectLst/>
            </p:spPr>
            <p:style>
              <a:lnRef idx="2">
                <a:schemeClr val="accent1"/>
              </a:lnRef>
              <a:fillRef idx="0">
                <a:schemeClr val="accent1"/>
              </a:fillRef>
              <a:effectRef idx="1">
                <a:schemeClr val="accent1"/>
              </a:effectRef>
              <a:fontRef idx="minor">
                <a:schemeClr val="tx1"/>
              </a:fontRef>
            </p:style>
          </p:cxnSp>
        </p:grpSp>
        <p:sp>
          <p:nvSpPr>
            <p:cNvPr id="5" name="TextBox 4"/>
            <p:cNvSpPr txBox="1"/>
            <p:nvPr/>
          </p:nvSpPr>
          <p:spPr>
            <a:xfrm>
              <a:off x="1367836" y="4790748"/>
              <a:ext cx="1911731" cy="369332"/>
            </a:xfrm>
            <a:prstGeom prst="rect">
              <a:avLst/>
            </a:prstGeom>
            <a:noFill/>
          </p:spPr>
          <p:txBody>
            <a:bodyPr wrap="none" rtlCol="0">
              <a:spAutoFit/>
            </a:bodyPr>
            <a:lstStyle/>
            <a:p>
              <a:r>
                <a:rPr lang="en-US" dirty="0" smtClean="0">
                  <a:solidFill>
                    <a:srgbClr val="008000"/>
                  </a:solidFill>
                  <a:latin typeface="Helvetica Neue Light"/>
                </a:rPr>
                <a:t>random sampling</a:t>
              </a:r>
              <a:endParaRPr lang="en-US" dirty="0">
                <a:solidFill>
                  <a:srgbClr val="008000"/>
                </a:solidFill>
                <a:latin typeface="Helvetica Neue Light"/>
              </a:endParaRPr>
            </a:p>
          </p:txBody>
        </p:sp>
      </p:grpSp>
      <p:sp>
        <p:nvSpPr>
          <p:cNvPr id="30" name="Rectangle 29"/>
          <p:cNvSpPr/>
          <p:nvPr/>
        </p:nvSpPr>
        <p:spPr>
          <a:xfrm>
            <a:off x="2051596" y="2157787"/>
            <a:ext cx="812800" cy="533400"/>
          </a:xfrm>
          <a:prstGeom prst="rect">
            <a:avLst/>
          </a:prstGeom>
          <a:effectLst/>
        </p:spPr>
        <p:style>
          <a:lnRef idx="2">
            <a:schemeClr val="accent2"/>
          </a:lnRef>
          <a:fillRef idx="1">
            <a:schemeClr val="lt1"/>
          </a:fillRef>
          <a:effectRef idx="0">
            <a:schemeClr val="accent2"/>
          </a:effectRef>
          <a:fontRef idx="minor">
            <a:schemeClr val="dk1"/>
          </a:fontRef>
        </p:style>
        <p:txBody>
          <a:bodyPr lIns="91432" tIns="45716" rIns="91432" bIns="45716" rtlCol="0" anchor="ctr"/>
          <a:lstStyle/>
          <a:p>
            <a:pPr algn="ctr"/>
            <a:endParaRPr lang="en-US" sz="1100" dirty="0">
              <a:solidFill>
                <a:srgbClr val="000000"/>
              </a:solidFill>
              <a:latin typeface="Helvetica Neue Light"/>
            </a:endParaRPr>
          </a:p>
        </p:txBody>
      </p:sp>
      <p:sp>
        <p:nvSpPr>
          <p:cNvPr id="57" name="Rectangle 56"/>
          <p:cNvSpPr/>
          <p:nvPr/>
        </p:nvSpPr>
        <p:spPr>
          <a:xfrm>
            <a:off x="1936588" y="2129217"/>
            <a:ext cx="1016891" cy="461665"/>
          </a:xfrm>
          <a:prstGeom prst="rect">
            <a:avLst/>
          </a:prstGeom>
          <a:effectLst/>
        </p:spPr>
        <p:txBody>
          <a:bodyPr wrap="square">
            <a:spAutoFit/>
          </a:bodyPr>
          <a:lstStyle/>
          <a:p>
            <a:pPr algn="ctr"/>
            <a:r>
              <a:rPr lang="en-US" sz="1200" dirty="0">
                <a:solidFill>
                  <a:srgbClr val="000000"/>
                </a:solidFill>
                <a:latin typeface="Helvetica Neue Light"/>
              </a:rPr>
              <a:t>complex &gt; </a:t>
            </a:r>
            <a:r>
              <a:rPr lang="en-US" sz="1200" dirty="0" smtClean="0">
                <a:solidFill>
                  <a:srgbClr val="000000"/>
                </a:solidFill>
                <a:latin typeface="Helvetica Neue Light"/>
              </a:rPr>
              <a:t>0.65</a:t>
            </a:r>
          </a:p>
        </p:txBody>
      </p:sp>
      <p:grpSp>
        <p:nvGrpSpPr>
          <p:cNvPr id="10" name="Group 9"/>
          <p:cNvGrpSpPr/>
          <p:nvPr/>
        </p:nvGrpSpPr>
        <p:grpSpPr>
          <a:xfrm>
            <a:off x="118540" y="2959695"/>
            <a:ext cx="4010375" cy="1951978"/>
            <a:chOff x="118540" y="3185471"/>
            <a:chExt cx="4010375" cy="1951978"/>
          </a:xfrm>
        </p:grpSpPr>
        <p:grpSp>
          <p:nvGrpSpPr>
            <p:cNvPr id="69" name="Group 68"/>
            <p:cNvGrpSpPr/>
            <p:nvPr/>
          </p:nvGrpSpPr>
          <p:grpSpPr>
            <a:xfrm>
              <a:off x="118540" y="3185471"/>
              <a:ext cx="4010375" cy="1951978"/>
              <a:chOff x="46944" y="4648292"/>
              <a:chExt cx="4010375" cy="1951978"/>
            </a:xfrm>
            <a:effectLst/>
          </p:grpSpPr>
          <p:grpSp>
            <p:nvGrpSpPr>
              <p:cNvPr id="64" name="Group 63"/>
              <p:cNvGrpSpPr/>
              <p:nvPr/>
            </p:nvGrpSpPr>
            <p:grpSpPr>
              <a:xfrm>
                <a:off x="46944" y="4648292"/>
                <a:ext cx="4010375" cy="1951978"/>
                <a:chOff x="46944" y="4648292"/>
                <a:chExt cx="4010375" cy="1951978"/>
              </a:xfrm>
            </p:grpSpPr>
            <p:sp>
              <p:nvSpPr>
                <p:cNvPr id="14" name="Rectangle 13"/>
                <p:cNvSpPr/>
                <p:nvPr/>
              </p:nvSpPr>
              <p:spPr>
                <a:xfrm>
                  <a:off x="1949351" y="5221137"/>
                  <a:ext cx="1828800" cy="533400"/>
                </a:xfrm>
                <a:prstGeom prst="rect">
                  <a:avLst/>
                </a:prstGeom>
              </p:spPr>
              <p:style>
                <a:lnRef idx="2">
                  <a:schemeClr val="accent1"/>
                </a:lnRef>
                <a:fillRef idx="1">
                  <a:schemeClr val="lt1"/>
                </a:fillRef>
                <a:effectRef idx="0">
                  <a:schemeClr val="accent1"/>
                </a:effectRef>
                <a:fontRef idx="minor">
                  <a:schemeClr val="dk1"/>
                </a:fontRef>
              </p:style>
              <p:txBody>
                <a:bodyPr lIns="91432" tIns="45716" rIns="91432" bIns="45716" rtlCol="0" anchor="ctr"/>
                <a:lstStyle/>
                <a:p>
                  <a:pPr algn="r"/>
                  <a:endParaRPr lang="en-US" sz="1200" dirty="0">
                    <a:solidFill>
                      <a:srgbClr val="000000"/>
                    </a:solidFill>
                    <a:latin typeface="Helvetica Neue Light"/>
                  </a:endParaRPr>
                </a:p>
              </p:txBody>
            </p:sp>
            <p:sp>
              <p:nvSpPr>
                <p:cNvPr id="19" name="TextBox 18"/>
                <p:cNvSpPr txBox="1"/>
                <p:nvPr/>
              </p:nvSpPr>
              <p:spPr>
                <a:xfrm>
                  <a:off x="3551812" y="6230946"/>
                  <a:ext cx="505507" cy="369324"/>
                </a:xfrm>
                <a:prstGeom prst="rect">
                  <a:avLst/>
                </a:prstGeom>
                <a:noFill/>
              </p:spPr>
              <p:txBody>
                <a:bodyPr wrap="none" lIns="91432" tIns="45716" rIns="91432" bIns="45716" rtlCol="0">
                  <a:spAutoFit/>
                </a:bodyPr>
                <a:lstStyle/>
                <a:p>
                  <a:r>
                    <a:rPr lang="en-US" dirty="0" smtClean="0">
                      <a:latin typeface="Helvetica Neue Light"/>
                    </a:rPr>
                    <a:t>8.1</a:t>
                  </a:r>
                  <a:endParaRPr lang="en-US" dirty="0">
                    <a:latin typeface="Helvetica Neue Light"/>
                  </a:endParaRPr>
                </a:p>
              </p:txBody>
            </p:sp>
            <p:sp>
              <p:nvSpPr>
                <p:cNvPr id="44" name="TextBox 43"/>
                <p:cNvSpPr txBox="1"/>
                <p:nvPr/>
              </p:nvSpPr>
              <p:spPr>
                <a:xfrm>
                  <a:off x="46944" y="5294243"/>
                  <a:ext cx="830048" cy="369324"/>
                </a:xfrm>
                <a:prstGeom prst="rect">
                  <a:avLst/>
                </a:prstGeom>
                <a:noFill/>
              </p:spPr>
              <p:txBody>
                <a:bodyPr wrap="none" lIns="91432" tIns="45716" rIns="91432" bIns="45716" rtlCol="0">
                  <a:spAutoFit/>
                </a:bodyPr>
                <a:lstStyle/>
                <a:p>
                  <a:r>
                    <a:rPr lang="en-US" dirty="0" smtClean="0">
                      <a:solidFill>
                        <a:schemeClr val="accent1"/>
                      </a:solidFill>
                      <a:latin typeface="Helvetica Neue Light"/>
                    </a:rPr>
                    <a:t>1-step</a:t>
                  </a:r>
                  <a:endParaRPr lang="en-US" dirty="0">
                    <a:solidFill>
                      <a:schemeClr val="accent1"/>
                    </a:solidFill>
                    <a:latin typeface="Helvetica Neue Light"/>
                  </a:endParaRPr>
                </a:p>
              </p:txBody>
            </p:sp>
            <p:sp>
              <p:nvSpPr>
                <p:cNvPr id="62" name="Rectangle 61"/>
                <p:cNvSpPr/>
                <p:nvPr/>
              </p:nvSpPr>
              <p:spPr>
                <a:xfrm>
                  <a:off x="2155745" y="4648292"/>
                  <a:ext cx="1661994" cy="338554"/>
                </a:xfrm>
                <a:prstGeom prst="rect">
                  <a:avLst/>
                </a:prstGeom>
              </p:spPr>
              <p:txBody>
                <a:bodyPr wrap="square">
                  <a:spAutoFit/>
                </a:bodyPr>
                <a:lstStyle/>
                <a:p>
                  <a:r>
                    <a:rPr lang="en-US" sz="1600" dirty="0" smtClean="0">
                      <a:solidFill>
                        <a:srgbClr val="000000"/>
                      </a:solidFill>
                      <a:latin typeface="Helvetica Neue Light"/>
                    </a:rPr>
                    <a:t>simple&gt; </a:t>
                  </a:r>
                  <a:r>
                    <a:rPr lang="en-US" sz="1600" dirty="0">
                      <a:solidFill>
                        <a:srgbClr val="000000"/>
                      </a:solidFill>
                      <a:latin typeface="Helvetica Neue Light"/>
                    </a:rPr>
                    <a:t>0.986</a:t>
                  </a:r>
                </a:p>
              </p:txBody>
            </p:sp>
          </p:grpSp>
          <p:cxnSp>
            <p:nvCxnSpPr>
              <p:cNvPr id="27" name="Straight Connector 26"/>
              <p:cNvCxnSpPr/>
              <p:nvPr/>
            </p:nvCxnSpPr>
            <p:spPr>
              <a:xfrm flipV="1">
                <a:off x="3788487" y="5740829"/>
                <a:ext cx="0" cy="419100"/>
              </a:xfrm>
              <a:prstGeom prst="line">
                <a:avLst/>
              </a:prstGeom>
              <a:ln>
                <a:solidFill>
                  <a:schemeClr val="tx1"/>
                </a:solidFill>
                <a:prstDash val="dot"/>
                <a:tailEnd type="none"/>
              </a:ln>
              <a:effectLst/>
            </p:spPr>
            <p:style>
              <a:lnRef idx="2">
                <a:schemeClr val="accent1"/>
              </a:lnRef>
              <a:fillRef idx="0">
                <a:schemeClr val="accent1"/>
              </a:fillRef>
              <a:effectRef idx="1">
                <a:schemeClr val="accent1"/>
              </a:effectRef>
              <a:fontRef idx="minor">
                <a:schemeClr val="tx1"/>
              </a:fontRef>
            </p:style>
          </p:cxnSp>
        </p:grpSp>
        <p:sp>
          <p:nvSpPr>
            <p:cNvPr id="72" name="Left Brace 71"/>
            <p:cNvSpPr/>
            <p:nvPr/>
          </p:nvSpPr>
          <p:spPr bwMode="auto">
            <a:xfrm rot="5400000">
              <a:off x="2837601" y="2705073"/>
              <a:ext cx="223408" cy="1825538"/>
            </a:xfrm>
            <a:prstGeom prst="leftBrace">
              <a:avLst/>
            </a:prstGeom>
            <a:no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grpSp>
      <p:sp>
        <p:nvSpPr>
          <p:cNvPr id="31" name="Rectangle 30"/>
          <p:cNvSpPr/>
          <p:nvPr/>
        </p:nvSpPr>
        <p:spPr>
          <a:xfrm>
            <a:off x="2021127" y="3528696"/>
            <a:ext cx="812800" cy="533400"/>
          </a:xfrm>
          <a:prstGeom prst="rect">
            <a:avLst/>
          </a:prstGeom>
          <a:effectLst/>
        </p:spPr>
        <p:style>
          <a:lnRef idx="2">
            <a:schemeClr val="accent1"/>
          </a:lnRef>
          <a:fillRef idx="1">
            <a:schemeClr val="lt1"/>
          </a:fillRef>
          <a:effectRef idx="0">
            <a:schemeClr val="accent1"/>
          </a:effectRef>
          <a:fontRef idx="minor">
            <a:schemeClr val="dk1"/>
          </a:fontRef>
        </p:style>
        <p:txBody>
          <a:bodyPr lIns="91432" tIns="45716" rIns="91432" bIns="45716" rtlCol="0" anchor="ctr"/>
          <a:lstStyle/>
          <a:p>
            <a:pPr algn="ctr"/>
            <a:r>
              <a:rPr lang="en-US" sz="1200" dirty="0">
                <a:solidFill>
                  <a:srgbClr val="000000"/>
                </a:solidFill>
                <a:latin typeface="Helvetica Neue Light"/>
              </a:rPr>
              <a:t>simple &gt; 0.992</a:t>
            </a:r>
          </a:p>
        </p:txBody>
      </p:sp>
      <p:sp>
        <p:nvSpPr>
          <p:cNvPr id="2" name="TextBox 1"/>
          <p:cNvSpPr txBox="1"/>
          <p:nvPr/>
        </p:nvSpPr>
        <p:spPr>
          <a:xfrm>
            <a:off x="937824" y="5461715"/>
            <a:ext cx="6083717" cy="923330"/>
          </a:xfrm>
          <a:prstGeom prst="rect">
            <a:avLst/>
          </a:prstGeom>
          <a:noFill/>
          <a:ln>
            <a:solidFill>
              <a:schemeClr val="tx1"/>
            </a:solidFill>
          </a:ln>
        </p:spPr>
        <p:txBody>
          <a:bodyPr wrap="none" rtlCol="0">
            <a:spAutoFit/>
          </a:bodyPr>
          <a:lstStyle/>
          <a:p>
            <a:r>
              <a:rPr lang="en-US" b="1" u="sng" dirty="0" smtClean="0"/>
              <a:t>Conclusions</a:t>
            </a:r>
          </a:p>
          <a:p>
            <a:pPr marL="285750" indent="-285750">
              <a:buFont typeface="Arial"/>
              <a:buChar char="•"/>
            </a:pPr>
            <a:r>
              <a:rPr lang="en-US" dirty="0" smtClean="0"/>
              <a:t>with same amount, S</a:t>
            </a:r>
            <a:r>
              <a:rPr lang="en-US" baseline="-25000" dirty="0" smtClean="0"/>
              <a:t>2</a:t>
            </a:r>
            <a:r>
              <a:rPr lang="en-US" dirty="0" smtClean="0"/>
              <a:t> outperforms S</a:t>
            </a:r>
            <a:r>
              <a:rPr lang="en-US" baseline="-25000" dirty="0" smtClean="0"/>
              <a:t>1</a:t>
            </a:r>
          </a:p>
          <a:p>
            <a:pPr marL="285750" indent="-285750">
              <a:buFont typeface="Arial"/>
              <a:buChar char="•"/>
            </a:pPr>
            <a:r>
              <a:rPr lang="en-US" dirty="0"/>
              <a:t>m</a:t>
            </a:r>
            <a:r>
              <a:rPr lang="en-US" dirty="0" smtClean="0"/>
              <a:t>ore data sampled =&gt; higher BLEU, until certain point</a:t>
            </a:r>
            <a:endParaRPr lang="en-US" dirty="0"/>
          </a:p>
        </p:txBody>
      </p:sp>
    </p:spTree>
    <p:custDataLst>
      <p:tags r:id="rId1"/>
    </p:custDataLst>
    <p:extLst>
      <p:ext uri="{BB962C8B-B14F-4D97-AF65-F5344CB8AC3E}">
        <p14:creationId xmlns:p14="http://schemas.microsoft.com/office/powerpoint/2010/main" val="963602936"/>
      </p:ext>
    </p:extLst>
  </p:cSld>
  <p:clrMapOvr>
    <a:masterClrMapping/>
  </p:clrMapOvr>
  <mc:AlternateContent xmlns:mc="http://schemas.openxmlformats.org/markup-compatibility/2006" xmlns:p14="http://schemas.microsoft.com/office/powerpoint/2010/main">
    <mc:Choice Requires="p14">
      <p:transition spd="slow" p14:dur="2000" advTm="915"/>
    </mc:Choice>
    <mc:Fallback xmlns="">
      <p:transition xmlns:p14="http://schemas.microsoft.com/office/powerpoint/2010/main" spd="slow" advTm="91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30"/>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68" grpId="0"/>
      <p:bldP spid="61" grpId="0" animBg="1"/>
      <p:bldP spid="50" grpId="0"/>
      <p:bldP spid="30" grpId="0" animBg="1"/>
      <p:bldP spid="30" grpId="1" animBg="1"/>
      <p:bldP spid="57" grpId="0"/>
      <p:bldP spid="31" grpId="0" animBg="1"/>
      <p:bldP spid="2"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result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284" y="908119"/>
            <a:ext cx="8410222" cy="5887155"/>
          </a:xfrm>
          <a:prstGeom prst="rect">
            <a:avLst/>
          </a:prstGeom>
        </p:spPr>
      </p:pic>
      <p:sp>
        <p:nvSpPr>
          <p:cNvPr id="9" name="Content Placeholder 2"/>
          <p:cNvSpPr txBox="1">
            <a:spLocks/>
          </p:cNvSpPr>
          <p:nvPr/>
        </p:nvSpPr>
        <p:spPr>
          <a:xfrm>
            <a:off x="0" y="1752601"/>
            <a:ext cx="9144000" cy="5105400"/>
          </a:xfrm>
          <a:prstGeom prst="rect">
            <a:avLst/>
          </a:prstGeom>
        </p:spPr>
        <p:txBody>
          <a:bodyPr vert="horz" lIns="91432" tIns="45716" rIns="91432" bIns="45716"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800" dirty="0">
              <a:latin typeface="Helvetica Neue Light"/>
              <a:cs typeface="Helvetica Neue Light"/>
            </a:endParaRPr>
          </a:p>
        </p:txBody>
      </p:sp>
      <p:sp>
        <p:nvSpPr>
          <p:cNvPr id="8" name="Title 1"/>
          <p:cNvSpPr txBox="1">
            <a:spLocks/>
          </p:cNvSpPr>
          <p:nvPr/>
        </p:nvSpPr>
        <p:spPr>
          <a:xfrm>
            <a:off x="457200" y="7268"/>
            <a:ext cx="8229600" cy="1143000"/>
          </a:xfrm>
          <a:prstGeom prst="rect">
            <a:avLst/>
          </a:prstGeom>
        </p:spPr>
        <p:txBody>
          <a:bodyPr vert="horz" lIns="91432" tIns="45716" rIns="91432" bIns="45716"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err="1" smtClean="0">
                <a:latin typeface="Helvetica Neue Light"/>
                <a:cs typeface="Helvetica Neue Light"/>
              </a:rPr>
              <a:t>Bitext</a:t>
            </a:r>
            <a:r>
              <a:rPr lang="en-US" sz="4000" dirty="0" smtClean="0">
                <a:latin typeface="Helvetica Neue Light"/>
                <a:cs typeface="Helvetica Neue Light"/>
              </a:rPr>
              <a:t> Extraction Approaches</a:t>
            </a:r>
            <a:endParaRPr lang="en-US" sz="4000" dirty="0">
              <a:latin typeface="Helvetica Neue Light"/>
              <a:cs typeface="Helvetica Neue Light"/>
            </a:endParaRPr>
          </a:p>
        </p:txBody>
      </p:sp>
      <p:sp>
        <p:nvSpPr>
          <p:cNvPr id="21" name="Line Callout 2 20"/>
          <p:cNvSpPr/>
          <p:nvPr/>
        </p:nvSpPr>
        <p:spPr>
          <a:xfrm>
            <a:off x="7332664" y="4267836"/>
            <a:ext cx="1218670" cy="904702"/>
          </a:xfrm>
          <a:prstGeom prst="borderCallout2">
            <a:avLst>
              <a:gd name="adj1" fmla="val 18750"/>
              <a:gd name="adj2" fmla="val -8333"/>
              <a:gd name="adj3" fmla="val 18750"/>
              <a:gd name="adj4" fmla="val -16667"/>
              <a:gd name="adj5" fmla="val 179449"/>
              <a:gd name="adj6" fmla="val -163567"/>
            </a:avLst>
          </a:prstGeom>
          <a:solidFill>
            <a:srgbClr val="FDCFA2"/>
          </a:solidFill>
          <a:ln w="19050" cmpd="sng">
            <a:solidFill>
              <a:srgbClr val="595959"/>
            </a:solidFill>
            <a:prstDash val="dot"/>
          </a:ln>
          <a:effectLst/>
        </p:spPr>
        <p:style>
          <a:lnRef idx="2">
            <a:schemeClr val="dk1"/>
          </a:lnRef>
          <a:fillRef idx="1">
            <a:schemeClr val="lt1"/>
          </a:fillRef>
          <a:effectRef idx="0">
            <a:schemeClr val="dk1"/>
          </a:effectRef>
          <a:fontRef idx="minor">
            <a:schemeClr val="dk1"/>
          </a:fontRef>
        </p:style>
        <p:txBody>
          <a:bodyPr lIns="91432" tIns="45716" rIns="91432" bIns="45716" rtlCol="0" anchor="ctr"/>
          <a:lstStyle/>
          <a:p>
            <a:r>
              <a:rPr lang="en-US" dirty="0" smtClean="0">
                <a:latin typeface="Helvetica Neue Light"/>
                <a:cs typeface="Helvetica Neue Light"/>
              </a:rPr>
              <a:t>noisy data with S</a:t>
            </a:r>
            <a:r>
              <a:rPr lang="en-US" baseline="-25000" dirty="0" smtClean="0">
                <a:latin typeface="Helvetica Neue Light"/>
                <a:cs typeface="Helvetica Neue Light"/>
              </a:rPr>
              <a:t>1</a:t>
            </a:r>
            <a:endParaRPr lang="en-US" dirty="0">
              <a:latin typeface="Helvetica Neue Light"/>
              <a:cs typeface="Helvetica Neue Light"/>
            </a:endParaRPr>
          </a:p>
        </p:txBody>
      </p:sp>
      <p:sp>
        <p:nvSpPr>
          <p:cNvPr id="24" name="Rectangle 23"/>
          <p:cNvSpPr/>
          <p:nvPr/>
        </p:nvSpPr>
        <p:spPr>
          <a:xfrm>
            <a:off x="397284" y="1752601"/>
            <a:ext cx="1717583" cy="927623"/>
          </a:xfrm>
          <a:prstGeom prst="rect">
            <a:avLst/>
          </a:prstGeom>
          <a:solidFill>
            <a:schemeClr val="accent3">
              <a:lumMod val="40000"/>
              <a:lumOff val="60000"/>
            </a:schemeClr>
          </a:solidFill>
          <a:ln w="19050" cmpd="sng">
            <a:solidFill>
              <a:schemeClr val="tx1">
                <a:lumMod val="65000"/>
                <a:lumOff val="35000"/>
              </a:schemeClr>
            </a:solidFill>
            <a:prstDash val="dot"/>
          </a:ln>
          <a:effectLst/>
        </p:spPr>
        <p:style>
          <a:lnRef idx="2">
            <a:schemeClr val="dk1"/>
          </a:lnRef>
          <a:fillRef idx="1">
            <a:schemeClr val="lt1"/>
          </a:fillRef>
          <a:effectRef idx="0">
            <a:schemeClr val="dk1"/>
          </a:effectRef>
          <a:fontRef idx="minor">
            <a:schemeClr val="dk1"/>
          </a:fontRef>
        </p:style>
        <p:txBody>
          <a:bodyPr lIns="91432" tIns="45716" rIns="91432" bIns="45716" rtlCol="0" anchor="ctr"/>
          <a:lstStyle/>
          <a:p>
            <a:pPr algn="ctr"/>
            <a:r>
              <a:rPr lang="en-US" dirty="0" smtClean="0">
                <a:solidFill>
                  <a:schemeClr val="tx1"/>
                </a:solidFill>
                <a:latin typeface="Helvetica Neue Light"/>
                <a:cs typeface="Helvetica Neue Light"/>
              </a:rPr>
              <a:t>2-step&gt;1-step consistently</a:t>
            </a:r>
            <a:endParaRPr lang="en-US" dirty="0">
              <a:solidFill>
                <a:schemeClr val="tx1"/>
              </a:solidFill>
              <a:latin typeface="Helvetica Neue Light"/>
              <a:cs typeface="Helvetica Neue Light"/>
            </a:endParaRPr>
          </a:p>
        </p:txBody>
      </p:sp>
      <p:sp>
        <p:nvSpPr>
          <p:cNvPr id="22" name="Line Callout 2 21"/>
          <p:cNvSpPr/>
          <p:nvPr/>
        </p:nvSpPr>
        <p:spPr>
          <a:xfrm>
            <a:off x="5385329" y="1913068"/>
            <a:ext cx="950559" cy="600323"/>
          </a:xfrm>
          <a:prstGeom prst="borderCallout2">
            <a:avLst>
              <a:gd name="adj1" fmla="val 26667"/>
              <a:gd name="adj2" fmla="val 954"/>
              <a:gd name="adj3" fmla="val 25228"/>
              <a:gd name="adj4" fmla="val 479"/>
              <a:gd name="adj5" fmla="val 46504"/>
              <a:gd name="adj6" fmla="val -578"/>
            </a:avLst>
          </a:prstGeom>
          <a:solidFill>
            <a:schemeClr val="accent3">
              <a:lumMod val="40000"/>
              <a:lumOff val="60000"/>
            </a:schemeClr>
          </a:solidFill>
          <a:ln w="19050" cmpd="sng">
            <a:solidFill>
              <a:srgbClr val="595959"/>
            </a:solidFill>
            <a:prstDash val="dot"/>
          </a:ln>
          <a:effectLst/>
        </p:spPr>
        <p:style>
          <a:lnRef idx="2">
            <a:schemeClr val="dk1"/>
          </a:lnRef>
          <a:fillRef idx="1">
            <a:schemeClr val="lt1"/>
          </a:fillRef>
          <a:effectRef idx="0">
            <a:schemeClr val="dk1"/>
          </a:effectRef>
          <a:fontRef idx="minor">
            <a:schemeClr val="dk1"/>
          </a:fontRef>
        </p:style>
        <p:txBody>
          <a:bodyPr lIns="91432" tIns="45716" rIns="91432" bIns="45716" rtlCol="0" anchor="ctr"/>
          <a:lstStyle/>
          <a:p>
            <a:r>
              <a:rPr lang="en-US" dirty="0" smtClean="0">
                <a:latin typeface="Helvetica Neue Light"/>
                <a:cs typeface="Helvetica Neue Light"/>
              </a:rPr>
              <a:t>data</a:t>
            </a:r>
            <a:r>
              <a:rPr lang="en-US" dirty="0" smtClean="0">
                <a:latin typeface="Wingdings"/>
                <a:ea typeface="Wingdings"/>
                <a:cs typeface="Wingdings"/>
                <a:sym typeface="Wingdings"/>
              </a:rPr>
              <a:t> </a:t>
            </a:r>
            <a:r>
              <a:rPr lang="en-US" dirty="0" smtClean="0">
                <a:latin typeface="Helvetica Neue Light"/>
                <a:cs typeface="Helvetica Neue Light"/>
              </a:rPr>
              <a:t>BLEU</a:t>
            </a:r>
            <a:r>
              <a:rPr lang="en-US" dirty="0" smtClean="0">
                <a:latin typeface="Wingdings"/>
                <a:ea typeface="Wingdings"/>
                <a:cs typeface="Wingdings"/>
                <a:sym typeface="Wingdings"/>
              </a:rPr>
              <a:t></a:t>
            </a:r>
            <a:endParaRPr lang="en-US" dirty="0">
              <a:latin typeface="Helvetica Neue Light"/>
              <a:cs typeface="Helvetica Neue Light"/>
            </a:endParaRPr>
          </a:p>
        </p:txBody>
      </p:sp>
    </p:spTree>
    <p:custDataLst>
      <p:tags r:id="rId1"/>
    </p:custDataLst>
    <p:extLst>
      <p:ext uri="{BB962C8B-B14F-4D97-AF65-F5344CB8AC3E}">
        <p14:creationId xmlns:p14="http://schemas.microsoft.com/office/powerpoint/2010/main" val="3129830260"/>
      </p:ext>
    </p:extLst>
  </p:cSld>
  <p:clrMapOvr>
    <a:masterClrMapping/>
  </p:clrMapOvr>
  <mc:AlternateContent xmlns:mc="http://schemas.openxmlformats.org/markup-compatibility/2006" xmlns:p14="http://schemas.microsoft.com/office/powerpoint/2010/main">
    <mc:Choice Requires="p14">
      <p:transition spd="slow" p14:dur="2000" advTm="711"/>
    </mc:Choice>
    <mc:Fallback xmlns="">
      <p:transition xmlns:p14="http://schemas.microsoft.com/office/powerpoint/2010/main" spd="slow" advTm="71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2"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Content Placeholder 2"/>
          <p:cNvSpPr txBox="1">
            <a:spLocks/>
          </p:cNvSpPr>
          <p:nvPr/>
        </p:nvSpPr>
        <p:spPr>
          <a:xfrm>
            <a:off x="0" y="1752601"/>
            <a:ext cx="9144000" cy="5105400"/>
          </a:xfrm>
          <a:prstGeom prst="rect">
            <a:avLst/>
          </a:prstGeom>
        </p:spPr>
        <p:txBody>
          <a:bodyPr vert="horz" lIns="91432" tIns="45716" rIns="91432" bIns="45716"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800" dirty="0">
              <a:latin typeface="Helvetica Neue Light"/>
              <a:cs typeface="Helvetica Neue Light"/>
            </a:endParaRPr>
          </a:p>
        </p:txBody>
      </p:sp>
      <p:sp>
        <p:nvSpPr>
          <p:cNvPr id="8" name="Title 1"/>
          <p:cNvSpPr txBox="1">
            <a:spLocks/>
          </p:cNvSpPr>
          <p:nvPr/>
        </p:nvSpPr>
        <p:spPr>
          <a:xfrm>
            <a:off x="457200" y="7268"/>
            <a:ext cx="8229600" cy="1143000"/>
          </a:xfrm>
          <a:prstGeom prst="rect">
            <a:avLst/>
          </a:prstGeom>
        </p:spPr>
        <p:txBody>
          <a:bodyPr vert="horz" lIns="91432" tIns="45716" rIns="91432" bIns="45716"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latin typeface="Helvetica Neue Light"/>
                <a:cs typeface="Helvetica Neue Light"/>
              </a:rPr>
              <a:t>Evaluation on MT</a:t>
            </a:r>
          </a:p>
        </p:txBody>
      </p:sp>
      <p:pic>
        <p:nvPicPr>
          <p:cNvPr id="7" name="Picture 6"/>
          <p:cNvPicPr>
            <a:picLocks noChangeAspect="1"/>
          </p:cNvPicPr>
          <p:nvPr/>
        </p:nvPicPr>
        <p:blipFill>
          <a:blip r:embed="rId4"/>
          <a:stretch>
            <a:fillRect/>
          </a:stretch>
        </p:blipFill>
        <p:spPr>
          <a:xfrm>
            <a:off x="-457200" y="1150268"/>
            <a:ext cx="9144000" cy="6388100"/>
          </a:xfrm>
          <a:prstGeom prst="rect">
            <a:avLst/>
          </a:prstGeom>
        </p:spPr>
      </p:pic>
    </p:spTree>
    <p:custDataLst>
      <p:tags r:id="rId1"/>
    </p:custDataLst>
    <p:extLst>
      <p:ext uri="{BB962C8B-B14F-4D97-AF65-F5344CB8AC3E}">
        <p14:creationId xmlns:p14="http://schemas.microsoft.com/office/powerpoint/2010/main" val="2620496985"/>
      </p:ext>
    </p:extLst>
  </p:cSld>
  <p:clrMapOvr>
    <a:masterClrMapping/>
  </p:clrMapOvr>
  <mc:AlternateContent xmlns:mc="http://schemas.openxmlformats.org/markup-compatibility/2006" xmlns:p14="http://schemas.microsoft.com/office/powerpoint/2010/main">
    <mc:Choice Requires="p14">
      <p:transition spd="slow" p14:dur="2000" advTm="711"/>
    </mc:Choice>
    <mc:Fallback xmlns="">
      <p:transition xmlns:p14="http://schemas.microsoft.com/office/powerpoint/2010/main" spd="slow" advTm="711"/>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3441700" y="3225800"/>
            <a:ext cx="2260600" cy="393700"/>
          </a:xfrm>
          <a:prstGeom prst="rect">
            <a:avLst/>
          </a:prstGeom>
        </p:spPr>
      </p:pic>
      <p:pic>
        <p:nvPicPr>
          <p:cNvPr id="10" name="Picture 9"/>
          <p:cNvPicPr>
            <a:picLocks noChangeAspect="1"/>
          </p:cNvPicPr>
          <p:nvPr/>
        </p:nvPicPr>
        <p:blipFill>
          <a:blip r:embed="rId4"/>
          <a:stretch>
            <a:fillRect/>
          </a:stretch>
        </p:blipFill>
        <p:spPr>
          <a:xfrm>
            <a:off x="3441700" y="3225800"/>
            <a:ext cx="2260600" cy="393700"/>
          </a:xfrm>
          <a:prstGeom prst="rect">
            <a:avLst/>
          </a:prstGeom>
        </p:spPr>
      </p:pic>
      <p:sp>
        <p:nvSpPr>
          <p:cNvPr id="11" name="Content Placeholder 2"/>
          <p:cNvSpPr txBox="1">
            <a:spLocks/>
          </p:cNvSpPr>
          <p:nvPr/>
        </p:nvSpPr>
        <p:spPr>
          <a:xfrm>
            <a:off x="228600" y="1263660"/>
            <a:ext cx="8915400" cy="5105400"/>
          </a:xfrm>
          <a:prstGeom prst="rect">
            <a:avLst/>
          </a:prstGeom>
        </p:spPr>
        <p:txBody>
          <a:bodyPr vert="horz" lIns="91432" tIns="45716" rIns="91432" bIns="45716"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latin typeface="+mj-lt"/>
                <a:cs typeface="Helvetica Neue Light"/>
              </a:rPr>
              <a:t>We derived an analytical model of our algorithm</a:t>
            </a:r>
          </a:p>
          <a:p>
            <a:pPr lvl="1"/>
            <a:r>
              <a:rPr lang="en-US" sz="2400" dirty="0" smtClean="0">
                <a:latin typeface="+mj-lt"/>
                <a:cs typeface="Helvetica Neue Light"/>
              </a:rPr>
              <a:t>based on a deterministic approximation</a:t>
            </a:r>
          </a:p>
          <a:p>
            <a:pPr lvl="1"/>
            <a:r>
              <a:rPr lang="en-US" sz="2400" dirty="0" smtClean="0">
                <a:latin typeface="+mj-lt"/>
                <a:cs typeface="Helvetica Neue Light"/>
              </a:rPr>
              <a:t>formula to estimate recall, given parameters</a:t>
            </a:r>
          </a:p>
          <a:p>
            <a:pPr lvl="1"/>
            <a:r>
              <a:rPr lang="en-US" sz="2400" dirty="0" smtClean="0">
                <a:latin typeface="+mj-lt"/>
                <a:cs typeface="Helvetica Neue Light"/>
              </a:rPr>
              <a:t>tradeoff </a:t>
            </a:r>
            <a:r>
              <a:rPr lang="en-US" sz="2400" dirty="0">
                <a:latin typeface="+mj-lt"/>
                <a:cs typeface="Helvetica Neue Light"/>
              </a:rPr>
              <a:t>analysis without running any experiments</a:t>
            </a:r>
          </a:p>
          <a:p>
            <a:pPr marL="0" indent="0">
              <a:buNone/>
            </a:pPr>
            <a:endParaRPr lang="en-US" sz="2400" dirty="0">
              <a:latin typeface="+mj-lt"/>
              <a:cs typeface="Helvetica Neue Ligh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030820478"/>
              </p:ext>
            </p:extLst>
          </p:nvPr>
        </p:nvGraphicFramePr>
        <p:xfrm>
          <a:off x="905759" y="3933827"/>
          <a:ext cx="6215332" cy="2422532"/>
        </p:xfrm>
        <a:graphic>
          <a:graphicData uri="http://schemas.openxmlformats.org/presentationml/2006/ole">
            <mc:AlternateContent xmlns:mc="http://schemas.openxmlformats.org/markup-compatibility/2006">
              <mc:Choice xmlns:v="urn:schemas-microsoft-com:vml" Requires="v">
                <p:oleObj spid="_x0000_s39945" name="Equation" r:id="rId5" imgW="3225800" imgH="1257300" progId="Equation.3">
                  <p:embed/>
                </p:oleObj>
              </mc:Choice>
              <mc:Fallback>
                <p:oleObj name="Equation" r:id="rId5" imgW="3225800" imgH="1257300" progId="Equation.3">
                  <p:embed/>
                  <p:pic>
                    <p:nvPicPr>
                      <p:cNvPr id="0" name=""/>
                      <p:cNvPicPr/>
                      <p:nvPr/>
                    </p:nvPicPr>
                    <p:blipFill>
                      <a:blip r:embed="rId6"/>
                      <a:stretch>
                        <a:fillRect/>
                      </a:stretch>
                    </p:blipFill>
                    <p:spPr>
                      <a:xfrm>
                        <a:off x="905759" y="3933827"/>
                        <a:ext cx="6215332" cy="2422532"/>
                      </a:xfrm>
                      <a:prstGeom prst="rect">
                        <a:avLst/>
                      </a:prstGeom>
                    </p:spPr>
                  </p:pic>
                </p:oleObj>
              </mc:Fallback>
            </mc:AlternateContent>
          </a:graphicData>
        </a:graphic>
      </p:graphicFrame>
      <p:sp>
        <p:nvSpPr>
          <p:cNvPr id="3" name="Slide Number Placeholder 2"/>
          <p:cNvSpPr>
            <a:spLocks noGrp="1"/>
          </p:cNvSpPr>
          <p:nvPr>
            <p:ph type="sldNum" sz="quarter" idx="4"/>
          </p:nvPr>
        </p:nvSpPr>
        <p:spPr>
          <a:xfrm>
            <a:off x="7010400" y="6356350"/>
            <a:ext cx="2133600" cy="365125"/>
          </a:xfrm>
          <a:prstGeom prst="rect">
            <a:avLst/>
          </a:prstGeom>
        </p:spPr>
        <p:txBody>
          <a:bodyPr/>
          <a:lstStyle/>
          <a:p>
            <a:fld id="{F3D397F9-2499-E244-8D41-F28B228DBCAE}" type="slidenum">
              <a:rPr lang="en-US" smtClean="0"/>
              <a:pPr/>
              <a:t>69</a:t>
            </a:fld>
            <a:endParaRPr lang="en-US"/>
          </a:p>
        </p:txBody>
      </p:sp>
      <p:sp>
        <p:nvSpPr>
          <p:cNvPr id="13" name="Title 1"/>
          <p:cNvSpPr txBox="1">
            <a:spLocks/>
          </p:cNvSpPr>
          <p:nvPr/>
        </p:nvSpPr>
        <p:spPr>
          <a:xfrm>
            <a:off x="456754" y="97776"/>
            <a:ext cx="8229600" cy="1143000"/>
          </a:xfrm>
          <a:prstGeom prst="rect">
            <a:avLst/>
          </a:prstGeom>
        </p:spPr>
        <p:txBody>
          <a:bodyPr vert="horz" lIns="91432" tIns="45716" rIns="91432" bIns="45716"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a:cs typeface="Helvetica Neue Light"/>
              </a:rPr>
              <a:t>Analytical Model</a:t>
            </a:r>
          </a:p>
        </p:txBody>
      </p:sp>
      <p:sp>
        <p:nvSpPr>
          <p:cNvPr id="15" name="TextBox 14"/>
          <p:cNvSpPr txBox="1"/>
          <p:nvPr/>
        </p:nvSpPr>
        <p:spPr>
          <a:xfrm>
            <a:off x="7370176" y="63500"/>
            <a:ext cx="1951876" cy="338546"/>
          </a:xfrm>
          <a:prstGeom prst="rect">
            <a:avLst/>
          </a:prstGeom>
          <a:noFill/>
          <a:ln>
            <a:solidFill>
              <a:schemeClr val="tx1"/>
            </a:solidFill>
          </a:ln>
        </p:spPr>
        <p:txBody>
          <a:bodyPr wrap="none" lIns="91432" tIns="45716" rIns="91432" bIns="45716" rtlCol="0">
            <a:spAutoFit/>
          </a:bodyPr>
          <a:lstStyle/>
          <a:p>
            <a:r>
              <a:rPr lang="en-US" sz="1600" dirty="0">
                <a:latin typeface="Helvetica Neue Light"/>
                <a:cs typeface="Helvetica Neue Light"/>
              </a:rPr>
              <a:t>Ture et al, SIGIR’11</a:t>
            </a:r>
          </a:p>
        </p:txBody>
      </p:sp>
    </p:spTree>
    <p:extLst>
      <p:ext uri="{BB962C8B-B14F-4D97-AF65-F5344CB8AC3E}">
        <p14:creationId xmlns:p14="http://schemas.microsoft.com/office/powerpoint/2010/main" val="3717769869"/>
      </p:ext>
    </p:extLst>
  </p:cSld>
  <p:clrMapOvr>
    <a:masterClrMapping/>
  </p:clrMapOvr>
  <mc:AlternateContent xmlns:mc="http://schemas.openxmlformats.org/markup-compatibility/2006" xmlns:p14="http://schemas.microsoft.com/office/powerpoint/2010/main">
    <mc:Choice Requires="p14">
      <p:transition spd="slow" p14:dur="2000" advTm="44"/>
    </mc:Choice>
    <mc:Fallback xmlns="">
      <p:transition xmlns:p14="http://schemas.microsoft.com/office/powerpoint/2010/main" spd="slow" advTm="44"/>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Motivation</a:t>
            </a:r>
          </a:p>
        </p:txBody>
      </p:sp>
      <p:sp>
        <p:nvSpPr>
          <p:cNvPr id="3" name="Content Placeholder 2"/>
          <p:cNvSpPr>
            <a:spLocks noGrp="1"/>
          </p:cNvSpPr>
          <p:nvPr>
            <p:ph idx="1"/>
          </p:nvPr>
        </p:nvSpPr>
        <p:spPr>
          <a:xfrm>
            <a:off x="401836" y="1634132"/>
            <a:ext cx="8340328" cy="5087691"/>
          </a:xfrm>
        </p:spPr>
        <p:txBody>
          <a:bodyPr>
            <a:noAutofit/>
          </a:bodyPr>
          <a:lstStyle/>
          <a:p>
            <a:pPr>
              <a:spcBef>
                <a:spcPts val="1000"/>
              </a:spcBef>
              <a:buFont typeface="Arial"/>
              <a:buChar char="•"/>
            </a:pPr>
            <a:r>
              <a:rPr lang="en-US" sz="2400" dirty="0">
                <a:solidFill>
                  <a:schemeClr val="tx1"/>
                </a:solidFill>
              </a:rPr>
              <a:t>Fact 1: People want to access information</a:t>
            </a:r>
          </a:p>
          <a:p>
            <a:pPr marL="276795" lvl="1" indent="0">
              <a:spcBef>
                <a:spcPts val="1000"/>
              </a:spcBef>
              <a:buNone/>
            </a:pPr>
            <a:r>
              <a:rPr lang="en-US" sz="2000" dirty="0">
                <a:solidFill>
                  <a:schemeClr val="tx1"/>
                </a:solidFill>
              </a:rPr>
              <a:t>e.g., web pages, videos, restaurants, products, …</a:t>
            </a:r>
          </a:p>
          <a:p>
            <a:pPr>
              <a:buFont typeface="Arial"/>
              <a:buChar char="•"/>
            </a:pPr>
            <a:r>
              <a:rPr lang="en-US" sz="2400" dirty="0">
                <a:solidFill>
                  <a:schemeClr val="tx1"/>
                </a:solidFill>
              </a:rPr>
              <a:t>Fact 2: Lots of data out there</a:t>
            </a:r>
          </a:p>
          <a:p>
            <a:pPr marL="276795" lvl="1" indent="0">
              <a:spcBef>
                <a:spcPts val="1000"/>
              </a:spcBef>
              <a:buNone/>
            </a:pPr>
            <a:r>
              <a:rPr lang="en-US" sz="2000" dirty="0" smtClean="0">
                <a:solidFill>
                  <a:schemeClr val="tx1"/>
                </a:solidFill>
              </a:rPr>
              <a:t>… but </a:t>
            </a:r>
            <a:r>
              <a:rPr lang="en-US" sz="2000" dirty="0">
                <a:solidFill>
                  <a:schemeClr val="tx1"/>
                </a:solidFill>
              </a:rPr>
              <a:t>also lots of noise, </a:t>
            </a:r>
            <a:r>
              <a:rPr lang="en-US" sz="2000" dirty="0" smtClean="0">
                <a:solidFill>
                  <a:schemeClr val="tx1"/>
                </a:solidFill>
              </a:rPr>
              <a:t>redundancy, different languages</a:t>
            </a:r>
            <a:endParaRPr lang="en-US" dirty="0">
              <a:solidFill>
                <a:schemeClr val="tx1"/>
              </a:solidFill>
            </a:endParaRPr>
          </a:p>
          <a:p>
            <a:pPr>
              <a:buFont typeface="Arial"/>
              <a:buChar char="•"/>
            </a:pPr>
            <a:r>
              <a:rPr lang="en-US" sz="2400" b="1" u="sng" dirty="0">
                <a:solidFill>
                  <a:schemeClr val="tx1"/>
                </a:solidFill>
              </a:rPr>
              <a:t>Goal:</a:t>
            </a:r>
            <a:r>
              <a:rPr lang="en-US" sz="2400" dirty="0">
                <a:solidFill>
                  <a:schemeClr val="tx1"/>
                </a:solidFill>
              </a:rPr>
              <a:t> Find ways to </a:t>
            </a:r>
            <a:r>
              <a:rPr lang="en-US" sz="2400" i="1" dirty="0">
                <a:solidFill>
                  <a:schemeClr val="tx1"/>
                </a:solidFill>
              </a:rPr>
              <a:t>efficiently</a:t>
            </a:r>
            <a:r>
              <a:rPr lang="en-US" sz="2400" dirty="0">
                <a:solidFill>
                  <a:schemeClr val="tx1"/>
                </a:solidFill>
              </a:rPr>
              <a:t> and </a:t>
            </a:r>
            <a:r>
              <a:rPr lang="en-US" sz="2400" i="1" dirty="0">
                <a:solidFill>
                  <a:schemeClr val="tx1"/>
                </a:solidFill>
              </a:rPr>
              <a:t>effectively</a:t>
            </a:r>
          </a:p>
          <a:p>
            <a:pPr lvl="1">
              <a:spcBef>
                <a:spcPts val="1000"/>
              </a:spcBef>
              <a:buFont typeface="Lucida Grande"/>
              <a:buChar char="-"/>
            </a:pPr>
            <a:r>
              <a:rPr lang="en-US" sz="2000" dirty="0">
                <a:solidFill>
                  <a:schemeClr val="tx1"/>
                </a:solidFill>
              </a:rPr>
              <a:t>Search complex, </a:t>
            </a:r>
            <a:r>
              <a:rPr lang="en-US" sz="2000" dirty="0" smtClean="0">
                <a:solidFill>
                  <a:schemeClr val="tx1"/>
                </a:solidFill>
              </a:rPr>
              <a:t>noisy data</a:t>
            </a:r>
          </a:p>
          <a:p>
            <a:pPr lvl="1">
              <a:spcBef>
                <a:spcPts val="1000"/>
              </a:spcBef>
              <a:buFont typeface="Lucida Grande"/>
              <a:buChar char="-"/>
            </a:pPr>
            <a:r>
              <a:rPr lang="en-US" sz="2000" dirty="0" smtClean="0">
                <a:solidFill>
                  <a:schemeClr val="tx1"/>
                </a:solidFill>
              </a:rPr>
              <a:t>Deliver content in appropriate form</a:t>
            </a:r>
          </a:p>
          <a:p>
            <a:pPr marL="276795" lvl="1" indent="0">
              <a:spcBef>
                <a:spcPts val="1000"/>
              </a:spcBef>
              <a:buNone/>
            </a:pPr>
            <a:endParaRPr lang="en-US" sz="2000" dirty="0">
              <a:solidFill>
                <a:schemeClr val="tx1"/>
              </a:solidFill>
            </a:endParaRPr>
          </a:p>
        </p:txBody>
      </p:sp>
      <p:sp>
        <p:nvSpPr>
          <p:cNvPr id="4" name="Slide Number Placeholder 3"/>
          <p:cNvSpPr>
            <a:spLocks noGrp="1"/>
          </p:cNvSpPr>
          <p:nvPr>
            <p:ph type="sldNum" sz="quarter" idx="4"/>
          </p:nvPr>
        </p:nvSpPr>
        <p:spPr>
          <a:xfrm>
            <a:off x="7010400" y="6356350"/>
            <a:ext cx="2133600" cy="365125"/>
          </a:xfrm>
          <a:prstGeom prst="rect">
            <a:avLst/>
          </a:prstGeom>
        </p:spPr>
        <p:txBody>
          <a:bodyPr/>
          <a:lstStyle/>
          <a:p>
            <a:fld id="{F3D397F9-2499-E244-8D41-F28B228DBCAE}" type="slidenum">
              <a:rPr lang="en-US" smtClean="0"/>
              <a:pPr/>
              <a:t>7</a:t>
            </a:fld>
            <a:endParaRPr lang="en-US"/>
          </a:p>
        </p:txBody>
      </p:sp>
      <p:cxnSp>
        <p:nvCxnSpPr>
          <p:cNvPr id="6" name="Straight Connector 5"/>
          <p:cNvCxnSpPr/>
          <p:nvPr/>
        </p:nvCxnSpPr>
        <p:spPr bwMode="auto">
          <a:xfrm flipH="1">
            <a:off x="1704668" y="4794164"/>
            <a:ext cx="2333908" cy="0"/>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 name="Rectangle 8"/>
          <p:cNvSpPr/>
          <p:nvPr/>
        </p:nvSpPr>
        <p:spPr>
          <a:xfrm>
            <a:off x="3752748" y="4559783"/>
            <a:ext cx="2084886" cy="400110"/>
          </a:xfrm>
          <a:prstGeom prst="rect">
            <a:avLst/>
          </a:prstGeom>
        </p:spPr>
        <p:txBody>
          <a:bodyPr wrap="none">
            <a:spAutoFit/>
          </a:bodyPr>
          <a:lstStyle/>
          <a:p>
            <a:pPr marL="276795" lvl="1"/>
            <a:r>
              <a:rPr lang="en-US" sz="2000" dirty="0">
                <a:solidFill>
                  <a:schemeClr val="accent2"/>
                </a:solidFill>
              </a:rPr>
              <a:t>multi-lingual text</a:t>
            </a:r>
          </a:p>
        </p:txBody>
      </p:sp>
      <p:sp>
        <p:nvSpPr>
          <p:cNvPr id="10" name="Rectangle 9"/>
          <p:cNvSpPr/>
          <p:nvPr/>
        </p:nvSpPr>
        <p:spPr>
          <a:xfrm>
            <a:off x="4430030" y="4975898"/>
            <a:ext cx="3250503" cy="400110"/>
          </a:xfrm>
          <a:prstGeom prst="rect">
            <a:avLst/>
          </a:prstGeom>
        </p:spPr>
        <p:txBody>
          <a:bodyPr wrap="square">
            <a:spAutoFit/>
          </a:bodyPr>
          <a:lstStyle/>
          <a:p>
            <a:pPr marL="276795" lvl="1"/>
            <a:r>
              <a:rPr lang="en-US" sz="2000" dirty="0" smtClean="0">
                <a:solidFill>
                  <a:schemeClr val="accent2"/>
                </a:solidFill>
              </a:rPr>
              <a:t>user’s native language</a:t>
            </a:r>
            <a:endParaRPr lang="en-US" sz="2000" dirty="0">
              <a:solidFill>
                <a:schemeClr val="accent2"/>
              </a:solidFill>
            </a:endParaRPr>
          </a:p>
        </p:txBody>
      </p:sp>
      <p:cxnSp>
        <p:nvCxnSpPr>
          <p:cNvPr id="11" name="Straight Connector 10"/>
          <p:cNvCxnSpPr/>
          <p:nvPr/>
        </p:nvCxnSpPr>
        <p:spPr bwMode="auto">
          <a:xfrm flipH="1">
            <a:off x="2795208" y="5232612"/>
            <a:ext cx="1929812" cy="0"/>
          </a:xfrm>
          <a:prstGeom prst="line">
            <a:avLst/>
          </a:pr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8" name="Group 7"/>
          <p:cNvGrpSpPr/>
          <p:nvPr/>
        </p:nvGrpSpPr>
        <p:grpSpPr>
          <a:xfrm>
            <a:off x="7406589" y="4988260"/>
            <a:ext cx="972272" cy="444407"/>
            <a:chOff x="7406589" y="4988260"/>
            <a:chExt cx="972272" cy="444407"/>
          </a:xfrm>
        </p:grpSpPr>
        <p:sp>
          <p:nvSpPr>
            <p:cNvPr id="13" name="Rectangle 12"/>
            <p:cNvSpPr/>
            <p:nvPr/>
          </p:nvSpPr>
          <p:spPr>
            <a:xfrm>
              <a:off x="7406589" y="4990224"/>
              <a:ext cx="972272" cy="400110"/>
            </a:xfrm>
            <a:prstGeom prst="rect">
              <a:avLst/>
            </a:prstGeom>
          </p:spPr>
          <p:txBody>
            <a:bodyPr wrap="square">
              <a:spAutoFit/>
            </a:bodyPr>
            <a:lstStyle/>
            <a:p>
              <a:pPr marL="276795" lvl="1"/>
              <a:r>
                <a:rPr lang="en-US" sz="2000" dirty="0" smtClean="0">
                  <a:solidFill>
                    <a:schemeClr val="accent2"/>
                  </a:solidFill>
                </a:rPr>
                <a:t>MT</a:t>
              </a:r>
              <a:endParaRPr lang="en-US" sz="2000" dirty="0">
                <a:solidFill>
                  <a:schemeClr val="accent2"/>
                </a:solidFill>
              </a:endParaRPr>
            </a:p>
          </p:txBody>
        </p:sp>
        <p:sp>
          <p:nvSpPr>
            <p:cNvPr id="5" name="Right Brace 4"/>
            <p:cNvSpPr/>
            <p:nvPr/>
          </p:nvSpPr>
          <p:spPr bwMode="auto">
            <a:xfrm>
              <a:off x="7428793" y="4988260"/>
              <a:ext cx="203572" cy="444407"/>
            </a:xfrm>
            <a:prstGeom prst="rightBrace">
              <a:avLst/>
            </a:prstGeom>
            <a:noFill/>
            <a:ln w="25400" cap="flat" cmpd="sng" algn="ctr">
              <a:solidFill>
                <a:srgbClr val="C0020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grpSp>
      <p:grpSp>
        <p:nvGrpSpPr>
          <p:cNvPr id="7" name="Group 6"/>
          <p:cNvGrpSpPr/>
          <p:nvPr/>
        </p:nvGrpSpPr>
        <p:grpSpPr>
          <a:xfrm>
            <a:off x="6055282" y="4519344"/>
            <a:ext cx="3108549" cy="487346"/>
            <a:chOff x="6055282" y="4519344"/>
            <a:chExt cx="3108549" cy="487346"/>
          </a:xfrm>
        </p:grpSpPr>
        <p:sp>
          <p:nvSpPr>
            <p:cNvPr id="12" name="Rectangle 11"/>
            <p:cNvSpPr/>
            <p:nvPr/>
          </p:nvSpPr>
          <p:spPr>
            <a:xfrm>
              <a:off x="6213512" y="4533455"/>
              <a:ext cx="2950319" cy="400110"/>
            </a:xfrm>
            <a:prstGeom prst="rect">
              <a:avLst/>
            </a:prstGeom>
          </p:spPr>
          <p:txBody>
            <a:bodyPr wrap="square">
              <a:spAutoFit/>
            </a:bodyPr>
            <a:lstStyle/>
            <a:p>
              <a:pPr indent="-180405"/>
              <a:r>
                <a:rPr lang="en-US" sz="2000" dirty="0" smtClean="0">
                  <a:solidFill>
                    <a:schemeClr val="accent2"/>
                  </a:solidFill>
                </a:rPr>
                <a:t>Cross-language IR</a:t>
              </a:r>
              <a:endParaRPr lang="en-US" sz="2000" dirty="0">
                <a:solidFill>
                  <a:schemeClr val="accent2"/>
                </a:solidFill>
              </a:endParaRPr>
            </a:p>
          </p:txBody>
        </p:sp>
        <p:sp>
          <p:nvSpPr>
            <p:cNvPr id="14" name="Right Brace 13"/>
            <p:cNvSpPr/>
            <p:nvPr/>
          </p:nvSpPr>
          <p:spPr bwMode="auto">
            <a:xfrm>
              <a:off x="6055282" y="4519344"/>
              <a:ext cx="203572" cy="487346"/>
            </a:xfrm>
            <a:prstGeom prst="rightBrace">
              <a:avLst/>
            </a:prstGeom>
            <a:noFill/>
            <a:ln w="25400" cap="flat" cmpd="sng" algn="ctr">
              <a:solidFill>
                <a:srgbClr val="C0020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grpSp>
    </p:spTree>
    <p:extLst>
      <p:ext uri="{BB962C8B-B14F-4D97-AF65-F5344CB8AC3E}">
        <p14:creationId xmlns:p14="http://schemas.microsoft.com/office/powerpoint/2010/main" val="27708245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010400" y="6508750"/>
            <a:ext cx="2133600" cy="365125"/>
          </a:xfrm>
          <a:prstGeom prst="rect">
            <a:avLst/>
          </a:prstGeom>
        </p:spPr>
        <p:txBody>
          <a:bodyPr/>
          <a:lstStyle/>
          <a:p>
            <a:fld id="{F3D397F9-2499-E244-8D41-F28B228DBCAE}" type="slidenum">
              <a:rPr lang="en-US" smtClean="0"/>
              <a:pPr/>
              <a:t>70</a:t>
            </a:fld>
            <a:endParaRPr lang="en-US"/>
          </a:p>
        </p:txBody>
      </p:sp>
      <p:pic>
        <p:nvPicPr>
          <p:cNvPr id="15" name="Picture 14"/>
          <p:cNvPicPr>
            <a:picLocks noChangeAspect="1"/>
          </p:cNvPicPr>
          <p:nvPr/>
        </p:nvPicPr>
        <p:blipFill>
          <a:blip r:embed="rId3"/>
          <a:stretch>
            <a:fillRect/>
          </a:stretch>
        </p:blipFill>
        <p:spPr>
          <a:xfrm>
            <a:off x="165100" y="1030212"/>
            <a:ext cx="8335360" cy="5827787"/>
          </a:xfrm>
          <a:prstGeom prst="rect">
            <a:avLst/>
          </a:prstGeom>
        </p:spPr>
      </p:pic>
      <p:sp>
        <p:nvSpPr>
          <p:cNvPr id="16" name="TextBox 15"/>
          <p:cNvSpPr txBox="1"/>
          <p:nvPr/>
        </p:nvSpPr>
        <p:spPr>
          <a:xfrm>
            <a:off x="7370176" y="63500"/>
            <a:ext cx="1951876" cy="338546"/>
          </a:xfrm>
          <a:prstGeom prst="rect">
            <a:avLst/>
          </a:prstGeom>
          <a:noFill/>
          <a:ln>
            <a:solidFill>
              <a:schemeClr val="tx1"/>
            </a:solidFill>
          </a:ln>
        </p:spPr>
        <p:txBody>
          <a:bodyPr wrap="none" lIns="91432" tIns="45716" rIns="91432" bIns="45716" rtlCol="0">
            <a:spAutoFit/>
          </a:bodyPr>
          <a:lstStyle/>
          <a:p>
            <a:r>
              <a:rPr lang="en-US" sz="1600" dirty="0">
                <a:latin typeface="Helvetica Neue Light"/>
                <a:cs typeface="Helvetica Neue Light"/>
              </a:rPr>
              <a:t>Ture et al, SIGIR’11</a:t>
            </a:r>
          </a:p>
        </p:txBody>
      </p:sp>
      <p:sp>
        <p:nvSpPr>
          <p:cNvPr id="6" name="Title 1"/>
          <p:cNvSpPr txBox="1">
            <a:spLocks/>
          </p:cNvSpPr>
          <p:nvPr/>
        </p:nvSpPr>
        <p:spPr>
          <a:xfrm>
            <a:off x="456754" y="97776"/>
            <a:ext cx="8229600" cy="1143000"/>
          </a:xfrm>
          <a:prstGeom prst="rect">
            <a:avLst/>
          </a:prstGeom>
        </p:spPr>
        <p:txBody>
          <a:bodyPr vert="horz" lIns="91432" tIns="45716" rIns="91432" bIns="45716"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a:cs typeface="Helvetica Neue Light"/>
              </a:rPr>
              <a:t>Analytical Model</a:t>
            </a:r>
          </a:p>
        </p:txBody>
      </p:sp>
    </p:spTree>
    <p:extLst>
      <p:ext uri="{BB962C8B-B14F-4D97-AF65-F5344CB8AC3E}">
        <p14:creationId xmlns:p14="http://schemas.microsoft.com/office/powerpoint/2010/main" val="1312928024"/>
      </p:ext>
    </p:extLst>
  </p:cSld>
  <p:clrMapOvr>
    <a:masterClrMapping/>
  </p:clrMapOvr>
  <mc:AlternateContent xmlns:mc="http://schemas.openxmlformats.org/markup-compatibility/2006" xmlns:p14="http://schemas.microsoft.com/office/powerpoint/2010/main">
    <mc:Choice Requires="p14">
      <p:transition spd="slow" p14:dur="2000" advTm="40"/>
    </mc:Choice>
    <mc:Fallback xmlns="">
      <p:transition xmlns:p14="http://schemas.microsoft.com/office/powerpoint/2010/main" spd="slow" advTm="40"/>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Content Placeholder 2"/>
          <p:cNvSpPr txBox="1">
            <a:spLocks/>
          </p:cNvSpPr>
          <p:nvPr/>
        </p:nvSpPr>
        <p:spPr>
          <a:xfrm>
            <a:off x="0" y="1752601"/>
            <a:ext cx="9144000" cy="5105400"/>
          </a:xfrm>
          <a:prstGeom prst="rect">
            <a:avLst/>
          </a:prstGeom>
        </p:spPr>
        <p:txBody>
          <a:bodyPr vert="horz" lIns="91432" tIns="45716" rIns="91432" bIns="45716"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800" dirty="0">
              <a:latin typeface="Helvetica Neue Light"/>
              <a:cs typeface="Helvetica Neue Light"/>
            </a:endParaRPr>
          </a:p>
        </p:txBody>
      </p:sp>
      <p:sp>
        <p:nvSpPr>
          <p:cNvPr id="11" name="Content Placeholder 2"/>
          <p:cNvSpPr txBox="1">
            <a:spLocks/>
          </p:cNvSpPr>
          <p:nvPr/>
        </p:nvSpPr>
        <p:spPr>
          <a:xfrm>
            <a:off x="248443" y="1752600"/>
            <a:ext cx="8692358" cy="5105400"/>
          </a:xfrm>
          <a:prstGeom prst="rect">
            <a:avLst/>
          </a:prstGeom>
        </p:spPr>
        <p:txBody>
          <a:bodyPr vert="horz" lIns="91432" tIns="45716" rIns="91432" bIns="45716"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latin typeface="+mj-lt"/>
                <a:cs typeface="Helvetica Neue Light"/>
              </a:rPr>
              <a:t>Identify links between German and English Wikipedia articles</a:t>
            </a:r>
          </a:p>
          <a:p>
            <a:pPr lvl="1"/>
            <a:r>
              <a:rPr lang="en-US" sz="2400" dirty="0">
                <a:latin typeface="+mj-lt"/>
                <a:cs typeface="Helvetica Neue Light"/>
              </a:rPr>
              <a:t>“</a:t>
            </a:r>
            <a:r>
              <a:rPr lang="en-US" sz="2400" dirty="0" err="1">
                <a:latin typeface="+mj-lt"/>
                <a:cs typeface="Helvetica Neue Light"/>
              </a:rPr>
              <a:t>Metadaten</a:t>
            </a:r>
            <a:r>
              <a:rPr lang="en-US" sz="2400" dirty="0">
                <a:latin typeface="+mj-lt"/>
                <a:cs typeface="Helvetica Neue Light"/>
              </a:rPr>
              <a:t>” </a:t>
            </a:r>
            <a:r>
              <a:rPr lang="en-US" sz="2400" dirty="0">
                <a:latin typeface="+mj-lt"/>
                <a:cs typeface="Helvetica Neue Light"/>
                <a:sym typeface="Wingdings"/>
              </a:rPr>
              <a:t> “Metadata”, “Semantic Web”, “File Format”</a:t>
            </a:r>
          </a:p>
          <a:p>
            <a:pPr lvl="1"/>
            <a:r>
              <a:rPr lang="en-US" sz="2400" dirty="0">
                <a:latin typeface="+mj-lt"/>
                <a:cs typeface="Helvetica Neue Light"/>
                <a:sym typeface="Wingdings"/>
              </a:rPr>
              <a:t>“Pierre Curie”  “Marie Curie”, “Pierre Curie”, “Helene </a:t>
            </a:r>
            <a:r>
              <a:rPr lang="en-US" sz="2400" dirty="0" err="1">
                <a:latin typeface="+mj-lt"/>
                <a:cs typeface="Helvetica Neue Light"/>
                <a:sym typeface="Wingdings"/>
              </a:rPr>
              <a:t>Langevin</a:t>
            </a:r>
            <a:r>
              <a:rPr lang="en-US" sz="2400" dirty="0">
                <a:latin typeface="+mj-lt"/>
                <a:cs typeface="Helvetica Neue Light"/>
                <a:sym typeface="Wingdings"/>
              </a:rPr>
              <a:t>-Joliot”</a:t>
            </a:r>
          </a:p>
          <a:p>
            <a:pPr lvl="1"/>
            <a:r>
              <a:rPr lang="en-US" sz="2400" dirty="0">
                <a:latin typeface="+mj-lt"/>
                <a:cs typeface="Helvetica Neue Light"/>
                <a:sym typeface="Wingdings"/>
              </a:rPr>
              <a:t>“</a:t>
            </a:r>
            <a:r>
              <a:rPr lang="en-US" sz="2400" dirty="0" err="1">
                <a:latin typeface="+mj-lt"/>
                <a:cs typeface="Helvetica Neue Light"/>
                <a:sym typeface="Wingdings"/>
              </a:rPr>
              <a:t>Kirgisistan</a:t>
            </a:r>
            <a:r>
              <a:rPr lang="en-US" sz="2400" dirty="0">
                <a:latin typeface="+mj-lt"/>
                <a:cs typeface="Helvetica Neue Light"/>
                <a:sym typeface="Wingdings"/>
              </a:rPr>
              <a:t>”  “Kyrgyzstan”, “Tulip Revolution”, “2010 Kyrgyzstani uprising”, “2010 South Kyrgyzstan riots”, “Uzbekistan”</a:t>
            </a:r>
            <a:endParaRPr lang="en-US" sz="2400" dirty="0">
              <a:latin typeface="+mj-lt"/>
              <a:cs typeface="Helvetica Neue Light"/>
            </a:endParaRPr>
          </a:p>
          <a:p>
            <a:endParaRPr lang="en-US" sz="2400" dirty="0">
              <a:latin typeface="+mj-lt"/>
              <a:cs typeface="Helvetica Neue Light"/>
            </a:endParaRPr>
          </a:p>
          <a:p>
            <a:r>
              <a:rPr lang="en-US" sz="2400" dirty="0">
                <a:latin typeface="+mj-lt"/>
                <a:cs typeface="Helvetica Neue Light"/>
              </a:rPr>
              <a:t>Worse performance when:</a:t>
            </a:r>
          </a:p>
          <a:p>
            <a:pPr lvl="1"/>
            <a:r>
              <a:rPr lang="en-US" sz="2400" dirty="0">
                <a:latin typeface="+mj-lt"/>
                <a:cs typeface="Helvetica Neue Light"/>
              </a:rPr>
              <a:t>significant difference in length (e.g. specific to Germany)</a:t>
            </a:r>
          </a:p>
          <a:p>
            <a:pPr lvl="1"/>
            <a:r>
              <a:rPr lang="en-US" sz="2400" dirty="0">
                <a:latin typeface="+mj-lt"/>
                <a:cs typeface="Helvetica Neue Light"/>
              </a:rPr>
              <a:t>highly technical articles (e.g. chemical elements)</a:t>
            </a:r>
          </a:p>
          <a:p>
            <a:endParaRPr lang="en-US" sz="2400" dirty="0">
              <a:latin typeface="+mj-lt"/>
            </a:endParaRPr>
          </a:p>
          <a:p>
            <a:endParaRPr lang="en-US" sz="2400" dirty="0">
              <a:latin typeface="+mj-lt"/>
            </a:endParaRPr>
          </a:p>
        </p:txBody>
      </p:sp>
      <p:sp>
        <p:nvSpPr>
          <p:cNvPr id="7" name="Title 1"/>
          <p:cNvSpPr txBox="1">
            <a:spLocks/>
          </p:cNvSpPr>
          <p:nvPr/>
        </p:nvSpPr>
        <p:spPr>
          <a:xfrm>
            <a:off x="248443" y="2165169"/>
            <a:ext cx="8229600" cy="1143000"/>
          </a:xfrm>
          <a:prstGeom prst="rect">
            <a:avLst/>
          </a:prstGeom>
        </p:spPr>
        <p:txBody>
          <a:bodyPr vert="horz" lIns="91415" tIns="45707" rIns="91415" bIns="45707" rtlCol="0" anchor="ctr">
            <a:noAutofit/>
          </a:bodyPr>
          <a:lstStyle>
            <a:lvl1pPr algn="ctr" defTabSz="457113" rtl="0" eaLnBrk="1" latinLnBrk="0" hangingPunct="1">
              <a:spcBef>
                <a:spcPct val="0"/>
              </a:spcBef>
              <a:buNone/>
              <a:defRPr sz="4500" kern="1200">
                <a:solidFill>
                  <a:schemeClr val="tx1"/>
                </a:solidFill>
                <a:latin typeface="+mj-lt"/>
                <a:ea typeface="+mj-ea"/>
                <a:cs typeface="+mj-cs"/>
              </a:defRPr>
            </a:lvl1pPr>
          </a:lstStyle>
          <a:p>
            <a:endParaRPr lang="en-US" sz="4000" b="1" dirty="0">
              <a:latin typeface="Helvetica Neue Light"/>
              <a:cs typeface="Helvetica Neue Light"/>
            </a:endParaRPr>
          </a:p>
        </p:txBody>
      </p:sp>
      <p:sp>
        <p:nvSpPr>
          <p:cNvPr id="2" name="Slide Number Placeholder 1"/>
          <p:cNvSpPr>
            <a:spLocks noGrp="1"/>
          </p:cNvSpPr>
          <p:nvPr>
            <p:ph type="sldNum" sz="quarter" idx="4"/>
          </p:nvPr>
        </p:nvSpPr>
        <p:spPr>
          <a:xfrm>
            <a:off x="7010400" y="6356350"/>
            <a:ext cx="2133600" cy="365125"/>
          </a:xfrm>
          <a:prstGeom prst="rect">
            <a:avLst/>
          </a:prstGeom>
        </p:spPr>
        <p:txBody>
          <a:bodyPr/>
          <a:lstStyle/>
          <a:p>
            <a:fld id="{F3D397F9-2499-E244-8D41-F28B228DBCAE}" type="slidenum">
              <a:rPr lang="en-US" smtClean="0"/>
              <a:pPr/>
              <a:t>71</a:t>
            </a:fld>
            <a:endParaRPr lang="en-US"/>
          </a:p>
        </p:txBody>
      </p:sp>
      <p:sp>
        <p:nvSpPr>
          <p:cNvPr id="13" name="TextBox 12"/>
          <p:cNvSpPr txBox="1"/>
          <p:nvPr/>
        </p:nvSpPr>
        <p:spPr>
          <a:xfrm>
            <a:off x="7370176" y="63500"/>
            <a:ext cx="1951876" cy="338546"/>
          </a:xfrm>
          <a:prstGeom prst="rect">
            <a:avLst/>
          </a:prstGeom>
          <a:noFill/>
          <a:ln>
            <a:solidFill>
              <a:schemeClr val="tx1"/>
            </a:solidFill>
          </a:ln>
        </p:spPr>
        <p:txBody>
          <a:bodyPr wrap="none" lIns="91432" tIns="45716" rIns="91432" bIns="45716" rtlCol="0">
            <a:spAutoFit/>
          </a:bodyPr>
          <a:lstStyle/>
          <a:p>
            <a:r>
              <a:rPr lang="en-US" sz="1600" dirty="0">
                <a:latin typeface="Helvetica Neue Light"/>
                <a:cs typeface="Helvetica Neue Light"/>
              </a:rPr>
              <a:t>Ture et al, SIGIR’11</a:t>
            </a:r>
          </a:p>
        </p:txBody>
      </p:sp>
      <p:sp>
        <p:nvSpPr>
          <p:cNvPr id="8" name="Title 1"/>
          <p:cNvSpPr txBox="1">
            <a:spLocks/>
          </p:cNvSpPr>
          <p:nvPr/>
        </p:nvSpPr>
        <p:spPr>
          <a:xfrm>
            <a:off x="456754" y="97776"/>
            <a:ext cx="8229600" cy="1143000"/>
          </a:xfrm>
          <a:prstGeom prst="rect">
            <a:avLst/>
          </a:prstGeom>
        </p:spPr>
        <p:txBody>
          <a:bodyPr vert="horz" lIns="91432" tIns="45716" rIns="91432" bIns="45716"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cs typeface="Helvetica Neue Light"/>
              </a:rPr>
              <a:t>Contributing to Wikipedia</a:t>
            </a:r>
            <a:endParaRPr lang="en-US" sz="4000" dirty="0">
              <a:cs typeface="Helvetica Neue Light"/>
            </a:endParaRPr>
          </a:p>
        </p:txBody>
      </p:sp>
    </p:spTree>
    <p:extLst>
      <p:ext uri="{BB962C8B-B14F-4D97-AF65-F5344CB8AC3E}">
        <p14:creationId xmlns:p14="http://schemas.microsoft.com/office/powerpoint/2010/main" val="3839124616"/>
      </p:ext>
    </p:extLst>
  </p:cSld>
  <p:clrMapOvr>
    <a:masterClrMapping/>
  </p:clrMapOvr>
  <mc:AlternateContent xmlns:mc="http://schemas.openxmlformats.org/markup-compatibility/2006" xmlns:p14="http://schemas.microsoft.com/office/powerpoint/2010/main">
    <mc:Choice Requires="p14">
      <p:transition spd="slow" p14:dur="2000" advTm="56"/>
    </mc:Choice>
    <mc:Fallback xmlns="">
      <p:transition xmlns:p14="http://schemas.microsoft.com/office/powerpoint/2010/main" spd="slow" advTm="56"/>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p:txBody>
          <a:bodyPr/>
          <a:lstStyle/>
          <a:p>
            <a:pPr eaLnBrk="1" hangingPunct="1">
              <a:defRPr/>
            </a:pPr>
            <a:r>
              <a:rPr lang="en-US" dirty="0" smtClean="0"/>
              <a:t>Cross-Language IR: Overview</a:t>
            </a:r>
          </a:p>
        </p:txBody>
      </p:sp>
      <p:sp>
        <p:nvSpPr>
          <p:cNvPr id="2" name="Slide Number Placeholder 1"/>
          <p:cNvSpPr>
            <a:spLocks noGrp="1"/>
          </p:cNvSpPr>
          <p:nvPr>
            <p:ph type="sldNum" sz="quarter" idx="4"/>
          </p:nvPr>
        </p:nvSpPr>
        <p:spPr>
          <a:xfrm>
            <a:off x="7010400" y="6356350"/>
            <a:ext cx="2133600" cy="365125"/>
          </a:xfrm>
          <a:prstGeom prst="rect">
            <a:avLst/>
          </a:prstGeom>
        </p:spPr>
        <p:txBody>
          <a:bodyPr lIns="64286" tIns="32143" rIns="64286" bIns="32143"/>
          <a:lstStyle/>
          <a:p>
            <a:fld id="{0A358137-3D84-6645-A1B9-9548E8CF6556}" type="slidenum">
              <a:rPr lang="en-US" smtClean="0"/>
              <a:t>72</a:t>
            </a:fld>
            <a:endParaRPr lang="en-US" dirty="0"/>
          </a:p>
        </p:txBody>
      </p:sp>
      <p:grpSp>
        <p:nvGrpSpPr>
          <p:cNvPr id="50" name="Group 49"/>
          <p:cNvGrpSpPr>
            <a:grpSpLocks/>
          </p:cNvGrpSpPr>
          <p:nvPr/>
        </p:nvGrpSpPr>
        <p:grpSpPr bwMode="auto">
          <a:xfrm>
            <a:off x="4462943" y="6083241"/>
            <a:ext cx="3265627" cy="560779"/>
            <a:chOff x="8291594" y="8110675"/>
            <a:chExt cx="4644837" cy="798503"/>
          </a:xfrm>
        </p:grpSpPr>
        <p:grpSp>
          <p:nvGrpSpPr>
            <p:cNvPr id="23560" name="Group 35"/>
            <p:cNvGrpSpPr>
              <a:grpSpLocks/>
            </p:cNvGrpSpPr>
            <p:nvPr/>
          </p:nvGrpSpPr>
          <p:grpSpPr bwMode="auto">
            <a:xfrm>
              <a:off x="8291594" y="8405192"/>
              <a:ext cx="4644837" cy="503986"/>
              <a:chOff x="7582520" y="8405192"/>
              <a:chExt cx="4644837" cy="503986"/>
            </a:xfrm>
          </p:grpSpPr>
          <p:cxnSp>
            <p:nvCxnSpPr>
              <p:cNvPr id="32" name="Straight Arrow Connector 31"/>
              <p:cNvCxnSpPr/>
              <p:nvPr/>
            </p:nvCxnSpPr>
            <p:spPr bwMode="auto">
              <a:xfrm flipH="1">
                <a:off x="7582520" y="8693588"/>
                <a:ext cx="1589220" cy="0"/>
              </a:xfrm>
              <a:prstGeom prst="straightConnector1">
                <a:avLst/>
              </a:prstGeom>
              <a:solidFill>
                <a:srgbClr val="BFBFBF"/>
              </a:solidFill>
              <a:ln w="38100" cap="flat" cmpd="sng" algn="ctr">
                <a:solidFill>
                  <a:srgbClr val="000000"/>
                </a:solidFill>
                <a:prstDash val="solid"/>
                <a:round/>
                <a:headEnd type="arrow"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3563" name="TextBox 37"/>
              <p:cNvSpPr txBox="1">
                <a:spLocks noChangeArrowheads="1"/>
              </p:cNvSpPr>
              <p:nvPr/>
            </p:nvSpPr>
            <p:spPr bwMode="auto">
              <a:xfrm>
                <a:off x="9098641" y="8405192"/>
                <a:ext cx="3128716" cy="50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1700" dirty="0"/>
                  <a:t>Relevance judgments</a:t>
                </a:r>
              </a:p>
            </p:txBody>
          </p:sp>
        </p:grpSp>
        <p:sp>
          <p:nvSpPr>
            <p:cNvPr id="23561" name="TextBox 42"/>
            <p:cNvSpPr txBox="1">
              <a:spLocks noChangeArrowheads="1"/>
            </p:cNvSpPr>
            <p:nvPr/>
          </p:nvSpPr>
          <p:spPr bwMode="auto">
            <a:xfrm>
              <a:off x="8297097" y="8110675"/>
              <a:ext cx="1630669" cy="50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1700" b="1" dirty="0"/>
                <a:t>Evaluation</a:t>
              </a:r>
            </a:p>
          </p:txBody>
        </p:sp>
      </p:grpSp>
      <p:grpSp>
        <p:nvGrpSpPr>
          <p:cNvPr id="23556" name="Group 23555"/>
          <p:cNvGrpSpPr/>
          <p:nvPr/>
        </p:nvGrpSpPr>
        <p:grpSpPr>
          <a:xfrm>
            <a:off x="1483533" y="3834044"/>
            <a:ext cx="2329009" cy="1375010"/>
            <a:chOff x="4054128" y="5452865"/>
            <a:chExt cx="3312368" cy="1955571"/>
          </a:xfrm>
        </p:grpSpPr>
        <p:sp>
          <p:nvSpPr>
            <p:cNvPr id="23565" name="TextBox 39"/>
            <p:cNvSpPr txBox="1">
              <a:spLocks noChangeArrowheads="1"/>
            </p:cNvSpPr>
            <p:nvPr/>
          </p:nvSpPr>
          <p:spPr bwMode="auto">
            <a:xfrm>
              <a:off x="4054128" y="6532983"/>
              <a:ext cx="2352692" cy="87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1700" dirty="0"/>
                <a:t>index of English</a:t>
              </a:r>
            </a:p>
            <a:p>
              <a:pPr eaLnBrk="1" hangingPunct="1"/>
              <a:r>
                <a:rPr lang="en-US" sz="1700" dirty="0"/>
                <a:t>collection</a:t>
              </a:r>
            </a:p>
          </p:txBody>
        </p:sp>
        <p:sp>
          <p:nvSpPr>
            <p:cNvPr id="27" name="Rectangle 26"/>
            <p:cNvSpPr/>
            <p:nvPr/>
          </p:nvSpPr>
          <p:spPr bwMode="auto">
            <a:xfrm>
              <a:off x="5278264" y="5452865"/>
              <a:ext cx="2088232" cy="864096"/>
            </a:xfrm>
            <a:prstGeom prst="rect">
              <a:avLst/>
            </a:prstGeom>
          </p:spPr>
          <p:style>
            <a:lnRef idx="1">
              <a:schemeClr val="dk1"/>
            </a:lnRef>
            <a:fillRef idx="2">
              <a:schemeClr val="dk1"/>
            </a:fillRef>
            <a:effectRef idx="1">
              <a:schemeClr val="dk1"/>
            </a:effectRef>
            <a:fontRef idx="minor">
              <a:schemeClr val="dk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sz="2200" b="1" dirty="0">
                  <a:solidFill>
                    <a:schemeClr val="tx1"/>
                  </a:solidFill>
                  <a:latin typeface="Helvetica Neue Light"/>
                  <a:cs typeface="Helvetica Neue Light"/>
                </a:rPr>
                <a:t>Indexing</a:t>
              </a:r>
              <a:endParaRPr lang="en-US" sz="2000" dirty="0">
                <a:solidFill>
                  <a:schemeClr val="tx1"/>
                </a:solidFill>
                <a:latin typeface="Helvetica Neue Light"/>
                <a:cs typeface="Helvetica Neue Light"/>
              </a:endParaRPr>
            </a:p>
          </p:txBody>
        </p:sp>
        <p:cxnSp>
          <p:nvCxnSpPr>
            <p:cNvPr id="33" name="Straight Arrow Connector 32"/>
            <p:cNvCxnSpPr>
              <a:stCxn id="27" idx="2"/>
              <a:endCxn id="19" idx="0"/>
            </p:cNvCxnSpPr>
            <p:nvPr/>
          </p:nvCxnSpPr>
          <p:spPr bwMode="auto">
            <a:xfrm>
              <a:off x="6322379" y="6316961"/>
              <a:ext cx="0" cy="1080118"/>
            </a:xfrm>
            <a:prstGeom prst="straightConnector1">
              <a:avLst/>
            </a:prstGeom>
            <a:solidFill>
              <a:srgbClr val="BFBFBF"/>
            </a:solidFill>
            <a:ln w="381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23555" name="Group 23554"/>
          <p:cNvGrpSpPr/>
          <p:nvPr/>
        </p:nvGrpSpPr>
        <p:grpSpPr>
          <a:xfrm>
            <a:off x="1792138" y="1427049"/>
            <a:ext cx="2160567" cy="2414983"/>
            <a:chOff x="4493033" y="2029579"/>
            <a:chExt cx="3072806" cy="3434643"/>
          </a:xfrm>
        </p:grpSpPr>
        <p:sp>
          <p:nvSpPr>
            <p:cNvPr id="23571" name="TextBox 26"/>
            <p:cNvSpPr txBox="1">
              <a:spLocks noChangeArrowheads="1"/>
            </p:cNvSpPr>
            <p:nvPr/>
          </p:nvSpPr>
          <p:spPr bwMode="auto">
            <a:xfrm>
              <a:off x="5632684" y="2029579"/>
              <a:ext cx="1520523" cy="87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1700" dirty="0"/>
                <a:t>French</a:t>
              </a:r>
            </a:p>
            <a:p>
              <a:pPr eaLnBrk="1" hangingPunct="1"/>
              <a:r>
                <a:rPr lang="en-US" sz="1700" dirty="0"/>
                <a:t>collection</a:t>
              </a:r>
            </a:p>
          </p:txBody>
        </p:sp>
        <p:sp>
          <p:nvSpPr>
            <p:cNvPr id="26" name="Rectangle 25"/>
            <p:cNvSpPr/>
            <p:nvPr/>
          </p:nvSpPr>
          <p:spPr bwMode="auto">
            <a:xfrm>
              <a:off x="5117568" y="3364760"/>
              <a:ext cx="2448271" cy="1152000"/>
            </a:xfrm>
            <a:prstGeom prst="rect">
              <a:avLst/>
            </a:prstGeom>
          </p:spPr>
          <p:style>
            <a:lnRef idx="1">
              <a:schemeClr val="dk1"/>
            </a:lnRef>
            <a:fillRef idx="2">
              <a:schemeClr val="dk1"/>
            </a:fillRef>
            <a:effectRef idx="1">
              <a:schemeClr val="dk1"/>
            </a:effectRef>
            <a:fontRef idx="minor">
              <a:schemeClr val="dk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sz="2200" b="1" dirty="0">
                  <a:solidFill>
                    <a:schemeClr val="tx1"/>
                  </a:solidFill>
                  <a:latin typeface="Helvetica Neue Light"/>
                  <a:cs typeface="Helvetica Neue Light"/>
                </a:rPr>
                <a:t>CLIR </a:t>
              </a:r>
            </a:p>
            <a:p>
              <a:pPr>
                <a:defRPr/>
              </a:pPr>
              <a:r>
                <a:rPr lang="en-US" sz="2200" b="1" dirty="0">
                  <a:solidFill>
                    <a:schemeClr val="tx1"/>
                  </a:solidFill>
                  <a:latin typeface="Helvetica Neue Light"/>
                  <a:cs typeface="Helvetica Neue Light"/>
                </a:rPr>
                <a:t>Translation</a:t>
              </a:r>
              <a:endParaRPr lang="en-US" sz="2000" dirty="0">
                <a:solidFill>
                  <a:schemeClr val="tx1"/>
                </a:solidFill>
                <a:latin typeface="Helvetica Neue Light"/>
                <a:cs typeface="Helvetica Neue Light"/>
              </a:endParaRPr>
            </a:p>
          </p:txBody>
        </p:sp>
        <p:sp>
          <p:nvSpPr>
            <p:cNvPr id="23572" name="TextBox 15"/>
            <p:cNvSpPr txBox="1">
              <a:spLocks noChangeArrowheads="1"/>
            </p:cNvSpPr>
            <p:nvPr/>
          </p:nvSpPr>
          <p:spPr bwMode="auto">
            <a:xfrm>
              <a:off x="4493033" y="4588769"/>
              <a:ext cx="1520523" cy="87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1700" dirty="0"/>
                <a:t>English </a:t>
              </a:r>
            </a:p>
            <a:p>
              <a:pPr eaLnBrk="1" hangingPunct="1"/>
              <a:r>
                <a:rPr lang="en-US" sz="1700" dirty="0"/>
                <a:t>collection</a:t>
              </a:r>
            </a:p>
          </p:txBody>
        </p:sp>
        <p:cxnSp>
          <p:nvCxnSpPr>
            <p:cNvPr id="31" name="Straight Arrow Connector 30"/>
            <p:cNvCxnSpPr>
              <a:stCxn id="23571" idx="2"/>
              <a:endCxn id="26" idx="0"/>
            </p:cNvCxnSpPr>
            <p:nvPr/>
          </p:nvCxnSpPr>
          <p:spPr bwMode="auto">
            <a:xfrm flipH="1">
              <a:off x="6341704" y="2905032"/>
              <a:ext cx="41" cy="459728"/>
            </a:xfrm>
            <a:prstGeom prst="straightConnector1">
              <a:avLst/>
            </a:prstGeom>
            <a:solidFill>
              <a:srgbClr val="BFBFBF"/>
            </a:solidFill>
            <a:ln w="381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Elbow Connector 13"/>
            <p:cNvCxnSpPr>
              <a:stCxn id="26" idx="2"/>
              <a:endCxn id="27" idx="0"/>
            </p:cNvCxnSpPr>
            <p:nvPr/>
          </p:nvCxnSpPr>
          <p:spPr bwMode="auto">
            <a:xfrm rot="5400000">
              <a:off x="5873652" y="4984812"/>
              <a:ext cx="936105" cy="0"/>
            </a:xfrm>
            <a:prstGeom prst="bentConnector3">
              <a:avLst>
                <a:gd name="adj1" fmla="val 50000"/>
              </a:avLst>
            </a:prstGeom>
            <a:solidFill>
              <a:srgbClr val="BFBFBF"/>
            </a:solidFill>
            <a:ln w="381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23557" name="Group 23556"/>
          <p:cNvGrpSpPr/>
          <p:nvPr/>
        </p:nvGrpSpPr>
        <p:grpSpPr>
          <a:xfrm>
            <a:off x="1677998" y="4492241"/>
            <a:ext cx="4407017" cy="2155837"/>
            <a:chOff x="4330700" y="6388968"/>
            <a:chExt cx="6267759" cy="3066080"/>
          </a:xfrm>
        </p:grpSpPr>
        <p:grpSp>
          <p:nvGrpSpPr>
            <p:cNvPr id="23564" name="Group 21"/>
            <p:cNvGrpSpPr>
              <a:grpSpLocks/>
            </p:cNvGrpSpPr>
            <p:nvPr/>
          </p:nvGrpSpPr>
          <p:grpSpPr bwMode="auto">
            <a:xfrm>
              <a:off x="4330700" y="7397079"/>
              <a:ext cx="4032250" cy="2057969"/>
              <a:chOff x="3549493" y="6892923"/>
              <a:chExt cx="4033027" cy="2058071"/>
            </a:xfrm>
          </p:grpSpPr>
          <p:sp>
            <p:nvSpPr>
              <p:cNvPr id="19" name="Rectangle 18"/>
              <p:cNvSpPr/>
              <p:nvPr/>
            </p:nvSpPr>
            <p:spPr>
              <a:xfrm>
                <a:off x="3549493" y="6892923"/>
                <a:ext cx="4033027" cy="936769"/>
              </a:xfrm>
              <a:prstGeom prst="rect">
                <a:avLst/>
              </a:prstGeom>
            </p:spPr>
            <p:style>
              <a:lnRef idx="1">
                <a:schemeClr val="dk1"/>
              </a:lnRef>
              <a:fillRef idx="2">
                <a:schemeClr val="dk1"/>
              </a:fillRef>
              <a:effectRef idx="1">
                <a:schemeClr val="dk1"/>
              </a:effectRef>
              <a:fontRef idx="minor">
                <a:schemeClr val="dk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sz="2200" b="1" dirty="0">
                    <a:solidFill>
                      <a:srgbClr val="000000"/>
                    </a:solidFill>
                    <a:latin typeface="Helvetica Neue Light"/>
                    <a:cs typeface="Helvetica Neue Light"/>
                  </a:rPr>
                  <a:t>Retrieval Engine</a:t>
                </a:r>
                <a:endParaRPr lang="en-US" sz="2000" dirty="0">
                  <a:solidFill>
                    <a:srgbClr val="000000"/>
                  </a:solidFill>
                  <a:latin typeface="Helvetica Neue Light"/>
                  <a:cs typeface="Helvetica Neue Light"/>
                </a:endParaRPr>
              </a:p>
            </p:txBody>
          </p:sp>
          <p:sp>
            <p:nvSpPr>
              <p:cNvPr id="23567" name="TextBox 19"/>
              <p:cNvSpPr txBox="1">
                <a:spLocks noChangeArrowheads="1"/>
              </p:cNvSpPr>
              <p:nvPr/>
            </p:nvSpPr>
            <p:spPr bwMode="auto">
              <a:xfrm>
                <a:off x="3888235" y="8447583"/>
                <a:ext cx="3662755" cy="50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1700"/>
                  <a:t>Ranked list of documents</a:t>
                </a:r>
              </a:p>
            </p:txBody>
          </p:sp>
          <p:cxnSp>
            <p:nvCxnSpPr>
              <p:cNvPr id="30" name="Straight Arrow Connector 29"/>
              <p:cNvCxnSpPr/>
              <p:nvPr/>
            </p:nvCxnSpPr>
            <p:spPr bwMode="auto">
              <a:xfrm>
                <a:off x="5494556" y="7829695"/>
                <a:ext cx="0" cy="539777"/>
              </a:xfrm>
              <a:prstGeom prst="straightConnector1">
                <a:avLst/>
              </a:prstGeom>
              <a:solidFill>
                <a:srgbClr val="BFBFBF"/>
              </a:solidFill>
              <a:ln w="381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25" name="TextBox 39"/>
            <p:cNvSpPr txBox="1">
              <a:spLocks noChangeArrowheads="1"/>
            </p:cNvSpPr>
            <p:nvPr/>
          </p:nvSpPr>
          <p:spPr bwMode="auto">
            <a:xfrm>
              <a:off x="9382726" y="6388968"/>
              <a:ext cx="1215733" cy="87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1700" dirty="0"/>
                <a:t>English</a:t>
              </a:r>
            </a:p>
            <a:p>
              <a:pPr eaLnBrk="1" hangingPunct="1"/>
              <a:r>
                <a:rPr lang="en-US" sz="1700" dirty="0"/>
                <a:t>query</a:t>
              </a:r>
            </a:p>
          </p:txBody>
        </p:sp>
        <p:cxnSp>
          <p:nvCxnSpPr>
            <p:cNvPr id="58" name="Elbow Connector 57"/>
            <p:cNvCxnSpPr>
              <a:stCxn id="25" idx="1"/>
            </p:cNvCxnSpPr>
            <p:nvPr/>
          </p:nvCxnSpPr>
          <p:spPr bwMode="auto">
            <a:xfrm rot="10800000" flipV="1">
              <a:off x="7565840" y="6826695"/>
              <a:ext cx="1816886" cy="570382"/>
            </a:xfrm>
            <a:prstGeom prst="bentConnector3">
              <a:avLst>
                <a:gd name="adj1" fmla="val 100152"/>
              </a:avLst>
            </a:prstGeom>
            <a:solidFill>
              <a:srgbClr val="BFBFBF"/>
            </a:solidFill>
            <a:ln w="381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Tree>
    <p:custDataLst>
      <p:tags r:id="rId1"/>
    </p:custDataLst>
    <p:extLst>
      <p:ext uri="{BB962C8B-B14F-4D97-AF65-F5344CB8AC3E}">
        <p14:creationId xmlns:p14="http://schemas.microsoft.com/office/powerpoint/2010/main" val="740665066"/>
      </p:ext>
    </p:extLst>
  </p:cSld>
  <p:clrMapOvr>
    <a:masterClrMapping/>
  </p:clrMapOvr>
  <mc:AlternateContent xmlns:mc="http://schemas.openxmlformats.org/markup-compatibility/2006" xmlns:p14="http://schemas.microsoft.com/office/powerpoint/2010/main">
    <mc:Choice Requires="p14">
      <p:transition spd="slow" p14:dur="2000" advTm="51644"/>
    </mc:Choice>
    <mc:Fallback xmlns="">
      <p:transition xmlns:p14="http://schemas.microsoft.com/office/powerpoint/2010/main" spd="slow" advTm="5164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effectLst/>
        </p:spPr>
        <p:txBody>
          <a:bodyPr/>
          <a:lstStyle/>
          <a:p>
            <a:pPr eaLnBrk="1" hangingPunct="1">
              <a:defRPr/>
            </a:pPr>
            <a:r>
              <a:rPr lang="en-US" dirty="0" smtClean="0"/>
              <a:t>Cross-Language IR: Overview</a:t>
            </a:r>
          </a:p>
        </p:txBody>
      </p:sp>
      <p:sp>
        <p:nvSpPr>
          <p:cNvPr id="2" name="Slide Number Placeholder 1"/>
          <p:cNvSpPr>
            <a:spLocks noGrp="1"/>
          </p:cNvSpPr>
          <p:nvPr>
            <p:ph type="sldNum" sz="quarter" idx="4"/>
          </p:nvPr>
        </p:nvSpPr>
        <p:spPr>
          <a:xfrm>
            <a:off x="7010400" y="6356350"/>
            <a:ext cx="2133600" cy="365125"/>
          </a:xfrm>
          <a:prstGeom prst="rect">
            <a:avLst/>
          </a:prstGeom>
          <a:effectLst/>
        </p:spPr>
        <p:txBody>
          <a:bodyPr lIns="64286" tIns="32143" rIns="64286" bIns="32143"/>
          <a:lstStyle/>
          <a:p>
            <a:fld id="{0A358137-3D84-6645-A1B9-9548E8CF6556}" type="slidenum">
              <a:rPr lang="en-US" smtClean="0"/>
              <a:t>73</a:t>
            </a:fld>
            <a:endParaRPr lang="en-US" dirty="0"/>
          </a:p>
        </p:txBody>
      </p:sp>
      <p:grpSp>
        <p:nvGrpSpPr>
          <p:cNvPr id="50" name="Group 49"/>
          <p:cNvGrpSpPr>
            <a:grpSpLocks/>
          </p:cNvGrpSpPr>
          <p:nvPr/>
        </p:nvGrpSpPr>
        <p:grpSpPr bwMode="auto">
          <a:xfrm>
            <a:off x="6377155" y="5260920"/>
            <a:ext cx="2453850" cy="656967"/>
            <a:chOff x="8291594" y="8159551"/>
            <a:chExt cx="3490211" cy="935468"/>
          </a:xfrm>
          <a:effectLst/>
        </p:grpSpPr>
        <p:grpSp>
          <p:nvGrpSpPr>
            <p:cNvPr id="23560" name="Group 35"/>
            <p:cNvGrpSpPr>
              <a:grpSpLocks/>
            </p:cNvGrpSpPr>
            <p:nvPr/>
          </p:nvGrpSpPr>
          <p:grpSpPr bwMode="auto">
            <a:xfrm>
              <a:off x="8291594" y="8218521"/>
              <a:ext cx="3490211" cy="876498"/>
              <a:chOff x="7582520" y="8218521"/>
              <a:chExt cx="3490211" cy="876498"/>
            </a:xfrm>
          </p:grpSpPr>
          <p:cxnSp>
            <p:nvCxnSpPr>
              <p:cNvPr id="32" name="Straight Arrow Connector 31"/>
              <p:cNvCxnSpPr/>
              <p:nvPr/>
            </p:nvCxnSpPr>
            <p:spPr bwMode="auto">
              <a:xfrm flipH="1">
                <a:off x="7582520" y="8693588"/>
                <a:ext cx="1589220" cy="0"/>
              </a:xfrm>
              <a:prstGeom prst="straightConnector1">
                <a:avLst/>
              </a:prstGeom>
              <a:solidFill>
                <a:srgbClr val="BFBFBF"/>
              </a:solidFill>
              <a:ln w="38100" cap="flat" cmpd="sng" algn="ctr">
                <a:solidFill>
                  <a:srgbClr val="000000"/>
                </a:solidFill>
                <a:prstDash val="solid"/>
                <a:round/>
                <a:headEnd type="arrow"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3563" name="TextBox 37"/>
              <p:cNvSpPr txBox="1">
                <a:spLocks noChangeArrowheads="1"/>
              </p:cNvSpPr>
              <p:nvPr/>
            </p:nvSpPr>
            <p:spPr bwMode="auto">
              <a:xfrm>
                <a:off x="9229972" y="8218521"/>
                <a:ext cx="1842759" cy="876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1700" dirty="0"/>
                  <a:t>Relevance</a:t>
                </a:r>
              </a:p>
              <a:p>
                <a:pPr eaLnBrk="1" hangingPunct="1"/>
                <a:r>
                  <a:rPr lang="en-US" sz="1700" dirty="0" err="1"/>
                  <a:t>judgements</a:t>
                </a:r>
                <a:endParaRPr lang="en-US" sz="1700" dirty="0"/>
              </a:p>
            </p:txBody>
          </p:sp>
        </p:grpSp>
        <p:sp>
          <p:nvSpPr>
            <p:cNvPr id="23561" name="TextBox 42"/>
            <p:cNvSpPr txBox="1">
              <a:spLocks noChangeArrowheads="1"/>
            </p:cNvSpPr>
            <p:nvPr/>
          </p:nvSpPr>
          <p:spPr bwMode="auto">
            <a:xfrm>
              <a:off x="8297097" y="8159551"/>
              <a:ext cx="1630668" cy="50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1700" b="1" dirty="0"/>
                <a:t>Evaluation</a:t>
              </a:r>
            </a:p>
          </p:txBody>
        </p:sp>
      </p:grpSp>
      <p:grpSp>
        <p:nvGrpSpPr>
          <p:cNvPr id="53" name="Group 52"/>
          <p:cNvGrpSpPr/>
          <p:nvPr/>
        </p:nvGrpSpPr>
        <p:grpSpPr>
          <a:xfrm>
            <a:off x="3097512" y="3810774"/>
            <a:ext cx="3384314" cy="1980671"/>
            <a:chOff x="4203569" y="5419767"/>
            <a:chExt cx="4813246" cy="2816955"/>
          </a:xfrm>
          <a:effectLst/>
        </p:grpSpPr>
        <p:grpSp>
          <p:nvGrpSpPr>
            <p:cNvPr id="23564" name="Group 21"/>
            <p:cNvGrpSpPr>
              <a:grpSpLocks/>
            </p:cNvGrpSpPr>
            <p:nvPr/>
          </p:nvGrpSpPr>
          <p:grpSpPr bwMode="auto">
            <a:xfrm>
              <a:off x="4984565" y="6178753"/>
              <a:ext cx="4032250" cy="2057969"/>
              <a:chOff x="3549493" y="6892923"/>
              <a:chExt cx="4033027" cy="2058071"/>
            </a:xfrm>
          </p:grpSpPr>
          <p:sp>
            <p:nvSpPr>
              <p:cNvPr id="19" name="Rectangle 18"/>
              <p:cNvSpPr/>
              <p:nvPr/>
            </p:nvSpPr>
            <p:spPr>
              <a:xfrm>
                <a:off x="3549493" y="6892923"/>
                <a:ext cx="4033027" cy="936769"/>
              </a:xfrm>
              <a:prstGeom prst="rect">
                <a:avLst/>
              </a:prstGeom>
            </p:spPr>
            <p:style>
              <a:lnRef idx="1">
                <a:schemeClr val="dk1"/>
              </a:lnRef>
              <a:fillRef idx="2">
                <a:schemeClr val="dk1"/>
              </a:fillRef>
              <a:effectRef idx="1">
                <a:schemeClr val="dk1"/>
              </a:effectRef>
              <a:fontRef idx="minor">
                <a:schemeClr val="dk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sz="2200" b="1" dirty="0">
                    <a:solidFill>
                      <a:srgbClr val="000000"/>
                    </a:solidFill>
                    <a:latin typeface="Helvetica Neue Light"/>
                    <a:cs typeface="Helvetica Neue Light"/>
                  </a:rPr>
                  <a:t>Retrieval Engine</a:t>
                </a:r>
                <a:endParaRPr lang="en-US" sz="2000" dirty="0">
                  <a:solidFill>
                    <a:srgbClr val="000000"/>
                  </a:solidFill>
                  <a:latin typeface="Helvetica Neue Light"/>
                  <a:cs typeface="Helvetica Neue Light"/>
                </a:endParaRPr>
              </a:p>
            </p:txBody>
          </p:sp>
          <p:sp>
            <p:nvSpPr>
              <p:cNvPr id="23567" name="TextBox 19"/>
              <p:cNvSpPr txBox="1">
                <a:spLocks noChangeArrowheads="1"/>
              </p:cNvSpPr>
              <p:nvPr/>
            </p:nvSpPr>
            <p:spPr bwMode="auto">
              <a:xfrm>
                <a:off x="3888235" y="8447583"/>
                <a:ext cx="3662754" cy="50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1700"/>
                  <a:t>Ranked list of documents</a:t>
                </a:r>
              </a:p>
            </p:txBody>
          </p:sp>
          <p:cxnSp>
            <p:nvCxnSpPr>
              <p:cNvPr id="30" name="Straight Arrow Connector 29"/>
              <p:cNvCxnSpPr/>
              <p:nvPr/>
            </p:nvCxnSpPr>
            <p:spPr bwMode="auto">
              <a:xfrm>
                <a:off x="5494556" y="7829695"/>
                <a:ext cx="0" cy="539777"/>
              </a:xfrm>
              <a:prstGeom prst="straightConnector1">
                <a:avLst/>
              </a:prstGeom>
              <a:solidFill>
                <a:srgbClr val="BFBFBF"/>
              </a:solidFill>
              <a:ln w="381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cxnSp>
          <p:nvCxnSpPr>
            <p:cNvPr id="14" name="Elbow Connector 13"/>
            <p:cNvCxnSpPr>
              <a:stCxn id="26" idx="2"/>
              <a:endCxn id="19" idx="1"/>
            </p:cNvCxnSpPr>
            <p:nvPr/>
          </p:nvCxnSpPr>
          <p:spPr bwMode="auto">
            <a:xfrm rot="16200000" flipH="1">
              <a:off x="3980393" y="5642943"/>
              <a:ext cx="1227348" cy="780995"/>
            </a:xfrm>
            <a:prstGeom prst="bentConnector2">
              <a:avLst/>
            </a:prstGeom>
            <a:solidFill>
              <a:srgbClr val="BFBFBF"/>
            </a:solidFill>
            <a:ln w="381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46" name="Group 45"/>
          <p:cNvGrpSpPr/>
          <p:nvPr/>
        </p:nvGrpSpPr>
        <p:grpSpPr>
          <a:xfrm>
            <a:off x="4318849" y="1910082"/>
            <a:ext cx="2385790" cy="2434354"/>
            <a:chOff x="5940579" y="2716560"/>
            <a:chExt cx="3393122" cy="3462193"/>
          </a:xfrm>
          <a:effectLst/>
        </p:grpSpPr>
        <p:sp>
          <p:nvSpPr>
            <p:cNvPr id="23571" name="TextBox 26"/>
            <p:cNvSpPr txBox="1">
              <a:spLocks noChangeArrowheads="1"/>
            </p:cNvSpPr>
            <p:nvPr/>
          </p:nvSpPr>
          <p:spPr bwMode="auto">
            <a:xfrm>
              <a:off x="6226847" y="2716560"/>
              <a:ext cx="1520523" cy="87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1700" dirty="0"/>
                <a:t>French</a:t>
              </a:r>
            </a:p>
            <a:p>
              <a:pPr eaLnBrk="1" hangingPunct="1"/>
              <a:r>
                <a:rPr lang="en-US" sz="1700" dirty="0"/>
                <a:t>collection</a:t>
              </a:r>
            </a:p>
          </p:txBody>
        </p:sp>
        <p:sp>
          <p:nvSpPr>
            <p:cNvPr id="23565" name="TextBox 39"/>
            <p:cNvSpPr txBox="1">
              <a:spLocks noChangeArrowheads="1"/>
            </p:cNvSpPr>
            <p:nvPr/>
          </p:nvSpPr>
          <p:spPr bwMode="auto">
            <a:xfrm>
              <a:off x="7020698" y="5275748"/>
              <a:ext cx="2313003" cy="87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1700" dirty="0"/>
                <a:t>index of French</a:t>
              </a:r>
            </a:p>
            <a:p>
              <a:pPr eaLnBrk="1" hangingPunct="1"/>
              <a:r>
                <a:rPr lang="en-US" sz="1700" dirty="0"/>
                <a:t>collection</a:t>
              </a:r>
            </a:p>
          </p:txBody>
        </p:sp>
        <p:sp>
          <p:nvSpPr>
            <p:cNvPr id="27" name="Rectangle 26"/>
            <p:cNvSpPr/>
            <p:nvPr/>
          </p:nvSpPr>
          <p:spPr bwMode="auto">
            <a:xfrm>
              <a:off x="5940579" y="4483661"/>
              <a:ext cx="2088232" cy="687254"/>
            </a:xfrm>
            <a:prstGeom prst="rect">
              <a:avLst/>
            </a:prstGeom>
          </p:spPr>
          <p:style>
            <a:lnRef idx="1">
              <a:schemeClr val="dk1"/>
            </a:lnRef>
            <a:fillRef idx="2">
              <a:schemeClr val="dk1"/>
            </a:fillRef>
            <a:effectRef idx="1">
              <a:schemeClr val="dk1"/>
            </a:effectRef>
            <a:fontRef idx="minor">
              <a:schemeClr val="dk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sz="2200" b="1" dirty="0">
                  <a:solidFill>
                    <a:schemeClr val="tx1"/>
                  </a:solidFill>
                  <a:latin typeface="Helvetica Neue Light"/>
                  <a:cs typeface="Helvetica Neue Light"/>
                </a:rPr>
                <a:t>Indexing</a:t>
              </a:r>
              <a:endParaRPr lang="en-US" sz="2000" dirty="0">
                <a:solidFill>
                  <a:schemeClr val="tx1"/>
                </a:solidFill>
                <a:latin typeface="Helvetica Neue Light"/>
                <a:cs typeface="Helvetica Neue Light"/>
              </a:endParaRPr>
            </a:p>
          </p:txBody>
        </p:sp>
        <p:cxnSp>
          <p:nvCxnSpPr>
            <p:cNvPr id="33" name="Straight Arrow Connector 32"/>
            <p:cNvCxnSpPr>
              <a:stCxn id="27" idx="2"/>
              <a:endCxn id="19" idx="0"/>
            </p:cNvCxnSpPr>
            <p:nvPr/>
          </p:nvCxnSpPr>
          <p:spPr bwMode="auto">
            <a:xfrm>
              <a:off x="6984694" y="5170915"/>
              <a:ext cx="0" cy="1007838"/>
            </a:xfrm>
            <a:prstGeom prst="straightConnector1">
              <a:avLst/>
            </a:prstGeom>
            <a:solidFill>
              <a:srgbClr val="BFBFBF"/>
            </a:solidFill>
            <a:ln w="381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 name="Elbow Connector 23"/>
            <p:cNvCxnSpPr>
              <a:stCxn id="23571" idx="2"/>
              <a:endCxn id="27" idx="0"/>
            </p:cNvCxnSpPr>
            <p:nvPr/>
          </p:nvCxnSpPr>
          <p:spPr bwMode="auto">
            <a:xfrm rot="5400000">
              <a:off x="6540078" y="4036631"/>
              <a:ext cx="891648" cy="2412"/>
            </a:xfrm>
            <a:prstGeom prst="bentConnector3">
              <a:avLst>
                <a:gd name="adj1" fmla="val 50000"/>
              </a:avLst>
            </a:prstGeom>
            <a:solidFill>
              <a:srgbClr val="BFBFBF"/>
            </a:solidFill>
            <a:ln w="381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54" name="Group 53"/>
          <p:cNvGrpSpPr/>
          <p:nvPr/>
        </p:nvGrpSpPr>
        <p:grpSpPr>
          <a:xfrm>
            <a:off x="1704465" y="1859452"/>
            <a:ext cx="2253767" cy="2457156"/>
            <a:chOff x="2222345" y="2644552"/>
            <a:chExt cx="3205357" cy="3494623"/>
          </a:xfrm>
          <a:effectLst/>
        </p:grpSpPr>
        <p:sp>
          <p:nvSpPr>
            <p:cNvPr id="26" name="Rectangle 25"/>
            <p:cNvSpPr/>
            <p:nvPr/>
          </p:nvSpPr>
          <p:spPr bwMode="auto">
            <a:xfrm>
              <a:off x="2979437" y="4267366"/>
              <a:ext cx="2448265" cy="1152401"/>
            </a:xfrm>
            <a:prstGeom prst="rect">
              <a:avLst/>
            </a:prstGeom>
          </p:spPr>
          <p:style>
            <a:lnRef idx="1">
              <a:schemeClr val="dk1"/>
            </a:lnRef>
            <a:fillRef idx="2">
              <a:schemeClr val="dk1"/>
            </a:fillRef>
            <a:effectRef idx="1">
              <a:schemeClr val="dk1"/>
            </a:effectRef>
            <a:fontRef idx="minor">
              <a:schemeClr val="dk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sz="2200" b="1" dirty="0">
                  <a:solidFill>
                    <a:schemeClr val="tx1"/>
                  </a:solidFill>
                  <a:latin typeface="Helvetica Neue Light"/>
                  <a:cs typeface="Helvetica Neue Light"/>
                </a:rPr>
                <a:t>CLIR </a:t>
              </a:r>
            </a:p>
            <a:p>
              <a:pPr>
                <a:defRPr/>
              </a:pPr>
              <a:r>
                <a:rPr lang="en-US" sz="2200" b="1" dirty="0">
                  <a:solidFill>
                    <a:schemeClr val="tx1"/>
                  </a:solidFill>
                  <a:latin typeface="Helvetica Neue Light"/>
                  <a:cs typeface="Helvetica Neue Light"/>
                </a:rPr>
                <a:t>Translation</a:t>
              </a:r>
              <a:endParaRPr lang="en-US" sz="2000" dirty="0">
                <a:solidFill>
                  <a:schemeClr val="tx1"/>
                </a:solidFill>
                <a:latin typeface="Helvetica Neue Light"/>
                <a:cs typeface="Helvetica Neue Light"/>
              </a:endParaRPr>
            </a:p>
          </p:txBody>
        </p:sp>
        <p:sp>
          <p:nvSpPr>
            <p:cNvPr id="23572" name="TextBox 15"/>
            <p:cNvSpPr txBox="1">
              <a:spLocks noChangeArrowheads="1"/>
            </p:cNvSpPr>
            <p:nvPr/>
          </p:nvSpPr>
          <p:spPr bwMode="auto">
            <a:xfrm>
              <a:off x="2222345" y="5635789"/>
              <a:ext cx="2013542" cy="50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1700" dirty="0"/>
                <a:t>French query</a:t>
              </a:r>
            </a:p>
          </p:txBody>
        </p:sp>
        <p:sp>
          <p:nvSpPr>
            <p:cNvPr id="25" name="TextBox 39"/>
            <p:cNvSpPr txBox="1">
              <a:spLocks noChangeArrowheads="1"/>
            </p:cNvSpPr>
            <p:nvPr/>
          </p:nvSpPr>
          <p:spPr bwMode="auto">
            <a:xfrm>
              <a:off x="3648876" y="2644552"/>
              <a:ext cx="1215732" cy="87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1700" dirty="0"/>
                <a:t>English</a:t>
              </a:r>
            </a:p>
            <a:p>
              <a:pPr eaLnBrk="1" hangingPunct="1"/>
              <a:r>
                <a:rPr lang="en-US" sz="1700" dirty="0"/>
                <a:t>query</a:t>
              </a:r>
            </a:p>
          </p:txBody>
        </p:sp>
        <p:cxnSp>
          <p:nvCxnSpPr>
            <p:cNvPr id="58" name="Elbow Connector 57"/>
            <p:cNvCxnSpPr>
              <a:stCxn id="25" idx="2"/>
              <a:endCxn id="26" idx="0"/>
            </p:cNvCxnSpPr>
            <p:nvPr/>
          </p:nvCxnSpPr>
          <p:spPr bwMode="auto">
            <a:xfrm rot="5400000">
              <a:off x="3882076" y="3892700"/>
              <a:ext cx="747361" cy="1971"/>
            </a:xfrm>
            <a:prstGeom prst="bentConnector3">
              <a:avLst>
                <a:gd name="adj1" fmla="val 50000"/>
              </a:avLst>
            </a:prstGeom>
            <a:solidFill>
              <a:srgbClr val="BFBFBF"/>
            </a:solidFill>
            <a:ln w="381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cxnSp>
        <p:nvCxnSpPr>
          <p:cNvPr id="62" name="Straight Arrow Connector 61"/>
          <p:cNvCxnSpPr/>
          <p:nvPr/>
        </p:nvCxnSpPr>
        <p:spPr bwMode="auto">
          <a:xfrm>
            <a:off x="3093697" y="3834045"/>
            <a:ext cx="0" cy="708636"/>
          </a:xfrm>
          <a:prstGeom prst="straightConnector1">
            <a:avLst/>
          </a:prstGeom>
          <a:solidFill>
            <a:srgbClr val="BFBFBF"/>
          </a:solidFill>
          <a:ln w="38100" cap="flat" cmpd="sng" algn="ctr">
            <a:solidFill>
              <a:srgbClr val="000000"/>
            </a:solidFill>
            <a:prstDash val="solid"/>
            <a:round/>
            <a:headEnd type="none" w="med" len="med"/>
            <a:tailEnd type="arrow"/>
          </a:ln>
          <a:effectLst/>
          <a:extLst/>
        </p:spPr>
      </p:cxnSp>
      <p:grpSp>
        <p:nvGrpSpPr>
          <p:cNvPr id="38" name="Group 37"/>
          <p:cNvGrpSpPr/>
          <p:nvPr/>
        </p:nvGrpSpPr>
        <p:grpSpPr>
          <a:xfrm>
            <a:off x="312826" y="3101940"/>
            <a:ext cx="1869521" cy="430887"/>
            <a:chOff x="243126" y="4411653"/>
            <a:chExt cx="2658874" cy="612818"/>
          </a:xfrm>
          <a:effectLst/>
        </p:grpSpPr>
        <p:sp>
          <p:nvSpPr>
            <p:cNvPr id="39" name="Left Arrow 38"/>
            <p:cNvSpPr/>
            <p:nvPr/>
          </p:nvSpPr>
          <p:spPr bwMode="auto">
            <a:xfrm rot="10800000">
              <a:off x="2032482" y="4501941"/>
              <a:ext cx="869518" cy="485775"/>
            </a:xfrm>
            <a:prstGeom prst="leftArrow">
              <a:avLst/>
            </a:prstGeom>
            <a:solidFill>
              <a:schemeClr val="accent2"/>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solidFill>
                  <a:schemeClr val="accent2"/>
                </a:solidFill>
                <a:latin typeface="Helvetica Neue Light" charset="0"/>
                <a:ea typeface="ヒラギノ角ゴ ProN W3" charset="0"/>
                <a:cs typeface="ヒラギノ角ゴ ProN W3" charset="0"/>
              </a:endParaRPr>
            </a:p>
          </p:txBody>
        </p:sp>
        <p:sp>
          <p:nvSpPr>
            <p:cNvPr id="40" name="TextBox 39"/>
            <p:cNvSpPr txBox="1"/>
            <p:nvPr/>
          </p:nvSpPr>
          <p:spPr>
            <a:xfrm>
              <a:off x="243126" y="4411653"/>
              <a:ext cx="1612294" cy="612818"/>
            </a:xfrm>
            <a:prstGeom prst="rect">
              <a:avLst/>
            </a:prstGeom>
            <a:noFill/>
          </p:spPr>
          <p:txBody>
            <a:bodyPr wrap="none">
              <a:spAutoFit/>
            </a:bodyPr>
            <a:lstStyle/>
            <a:p>
              <a:pPr>
                <a:defRPr/>
              </a:pPr>
              <a:r>
                <a:rPr lang="en-US" sz="2200" b="1" dirty="0">
                  <a:latin typeface="Helvetica Neue Light"/>
                </a:rPr>
                <a:t>this talk</a:t>
              </a:r>
            </a:p>
          </p:txBody>
        </p:sp>
      </p:grpSp>
    </p:spTree>
    <p:custDataLst>
      <p:tags r:id="rId1"/>
    </p:custDataLst>
    <p:extLst>
      <p:ext uri="{BB962C8B-B14F-4D97-AF65-F5344CB8AC3E}">
        <p14:creationId xmlns:p14="http://schemas.microsoft.com/office/powerpoint/2010/main" val="3277684498"/>
      </p:ext>
    </p:extLst>
  </p:cSld>
  <p:clrMapOvr>
    <a:masterClrMapping/>
  </p:clrMapOvr>
  <mc:AlternateContent xmlns:mc="http://schemas.openxmlformats.org/markup-compatibility/2006" xmlns:p14="http://schemas.microsoft.com/office/powerpoint/2010/main">
    <mc:Choice Requires="p14">
      <p:transition spd="slow" p14:dur="2000" advTm="46604"/>
    </mc:Choice>
    <mc:Fallback xmlns="">
      <p:transition xmlns:p14="http://schemas.microsoft.com/office/powerpoint/2010/main" spd="slow" advTm="4660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6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1752601"/>
            <a:ext cx="9144000" cy="5105400"/>
          </a:xfrm>
        </p:spPr>
        <p:txBody>
          <a:bodyPr>
            <a:noAutofit/>
          </a:bodyPr>
          <a:lstStyle/>
          <a:p>
            <a:r>
              <a:rPr lang="en-US" sz="2800" dirty="0" err="1" smtClean="0">
                <a:latin typeface="Gill Sans Light"/>
                <a:cs typeface="Gill Sans Light"/>
              </a:rPr>
              <a:t>Simhash</a:t>
            </a:r>
            <a:endParaRPr lang="en-US" sz="2800" dirty="0" smtClean="0">
              <a:latin typeface="Gill Sans Light"/>
              <a:cs typeface="Gill Sans Light"/>
            </a:endParaRPr>
          </a:p>
          <a:p>
            <a:pPr marL="457200" lvl="1" indent="0">
              <a:lnSpc>
                <a:spcPct val="50000"/>
              </a:lnSpc>
              <a:buNone/>
            </a:pPr>
            <a:r>
              <a:rPr lang="en-US" sz="2400" dirty="0" smtClean="0">
                <a:latin typeface="Gill Sans Light"/>
                <a:cs typeface="Gill Sans Light"/>
              </a:rPr>
              <a:t>Each bit determined by average of term hash values</a:t>
            </a:r>
          </a:p>
          <a:p>
            <a:r>
              <a:rPr lang="en-US" sz="2800" dirty="0" err="1" smtClean="0">
                <a:latin typeface="Gill Sans Light"/>
                <a:cs typeface="Gill Sans Light"/>
              </a:rPr>
              <a:t>MinHash</a:t>
            </a:r>
            <a:endParaRPr lang="en-US" sz="2800" dirty="0" smtClean="0">
              <a:latin typeface="Gill Sans Light"/>
              <a:cs typeface="Gill Sans Light"/>
            </a:endParaRPr>
          </a:p>
          <a:p>
            <a:pPr marL="457200" lvl="1" indent="0">
              <a:lnSpc>
                <a:spcPct val="50000"/>
              </a:lnSpc>
              <a:buNone/>
            </a:pPr>
            <a:r>
              <a:rPr lang="en-US" sz="2400" dirty="0" smtClean="0">
                <a:latin typeface="Gill Sans Light"/>
                <a:cs typeface="Gill Sans Light"/>
              </a:rPr>
              <a:t>Order terms by hash, pick </a:t>
            </a:r>
            <a:r>
              <a:rPr lang="en-US" sz="2400" i="1" dirty="0" smtClean="0">
                <a:latin typeface="Gill Sans Light"/>
                <a:cs typeface="Gill Sans Light"/>
              </a:rPr>
              <a:t>K</a:t>
            </a:r>
            <a:r>
              <a:rPr lang="en-US" sz="2400" dirty="0" smtClean="0">
                <a:latin typeface="Gill Sans Light"/>
                <a:cs typeface="Gill Sans Light"/>
              </a:rPr>
              <a:t> terms with minimum hash</a:t>
            </a:r>
          </a:p>
          <a:p>
            <a:r>
              <a:rPr lang="en-US" sz="2800" dirty="0" smtClean="0">
                <a:latin typeface="Gill Sans Light"/>
                <a:cs typeface="Gill Sans Light"/>
              </a:rPr>
              <a:t>Random projections (RP)</a:t>
            </a:r>
          </a:p>
          <a:p>
            <a:pPr marL="457200" lvl="1" indent="0">
              <a:buNone/>
            </a:pPr>
            <a:r>
              <a:rPr lang="en-US" sz="2400" dirty="0" smtClean="0">
                <a:latin typeface="Gill Sans Light"/>
                <a:cs typeface="Gill Sans Light"/>
              </a:rPr>
              <a:t>Each bit determined by inner product between random unit vector and doc vector</a:t>
            </a:r>
          </a:p>
          <a:p>
            <a:pPr marL="457200" lvl="1" indent="0">
              <a:buNone/>
            </a:pPr>
            <a:r>
              <a:rPr lang="en-US" sz="2400" dirty="0">
                <a:latin typeface="Gill Sans Light"/>
                <a:cs typeface="Gill Sans Light"/>
              </a:rPr>
              <a:t>	</a:t>
            </a:r>
            <a:r>
              <a:rPr lang="en-US" sz="2400" dirty="0" smtClean="0">
                <a:latin typeface="Gill Sans Light"/>
                <a:cs typeface="Gill Sans Light"/>
              </a:rPr>
              <a:t>				</a:t>
            </a:r>
            <a:endParaRPr lang="en-US" sz="2400" dirty="0"/>
          </a:p>
          <a:p>
            <a:pPr lvl="2"/>
            <a:endParaRPr lang="en-US" sz="2000" dirty="0">
              <a:latin typeface="Gill Sans Light"/>
              <a:cs typeface="Gill Sans Light"/>
            </a:endParaRPr>
          </a:p>
        </p:txBody>
      </p:sp>
      <p:sp>
        <p:nvSpPr>
          <p:cNvPr id="2" name="Slide Number Placeholder 1"/>
          <p:cNvSpPr>
            <a:spLocks noGrp="1"/>
          </p:cNvSpPr>
          <p:nvPr>
            <p:ph type="sldNum" sz="quarter" idx="4"/>
          </p:nvPr>
        </p:nvSpPr>
        <p:spPr>
          <a:xfrm>
            <a:off x="7010400" y="6356350"/>
            <a:ext cx="2133600" cy="365125"/>
          </a:xfrm>
          <a:prstGeom prst="rect">
            <a:avLst/>
          </a:prstGeom>
        </p:spPr>
        <p:txBody>
          <a:bodyPr/>
          <a:lstStyle/>
          <a:p>
            <a:fld id="{F3D397F9-2499-E244-8D41-F28B228DBCAE}" type="slidenum">
              <a:rPr lang="en-US" smtClean="0"/>
              <a:pPr/>
              <a:t>74</a:t>
            </a:fld>
            <a:endParaRPr lang="en-US"/>
          </a:p>
        </p:txBody>
      </p:sp>
      <p:sp>
        <p:nvSpPr>
          <p:cNvPr id="7" name="Title 1"/>
          <p:cNvSpPr txBox="1">
            <a:spLocks/>
          </p:cNvSpPr>
          <p:nvPr/>
        </p:nvSpPr>
        <p:spPr>
          <a:xfrm>
            <a:off x="401980" y="-13806"/>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4000" dirty="0" smtClean="0">
                <a:latin typeface="Gill Sans"/>
                <a:cs typeface="Gill Sans"/>
              </a:rPr>
              <a:t>Locality-Sensitive Hashing </a:t>
            </a:r>
          </a:p>
          <a:p>
            <a:pPr algn="l">
              <a:lnSpc>
                <a:spcPct val="80000"/>
              </a:lnSpc>
            </a:pPr>
            <a:r>
              <a:rPr lang="en-US" sz="4000" dirty="0" smtClean="0">
                <a:latin typeface="Gill Sans Light"/>
                <a:cs typeface="Gill Sans Light"/>
              </a:rPr>
              <a:t>for Pairwise Similarity</a:t>
            </a:r>
            <a:endParaRPr lang="en-US" sz="4000" dirty="0">
              <a:latin typeface="Gill Sans Light"/>
              <a:cs typeface="Gill Sans Light"/>
            </a:endParaRPr>
          </a:p>
        </p:txBody>
      </p:sp>
    </p:spTree>
    <p:extLst>
      <p:ext uri="{BB962C8B-B14F-4D97-AF65-F5344CB8AC3E}">
        <p14:creationId xmlns:p14="http://schemas.microsoft.com/office/powerpoint/2010/main" val="2954720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401836" y="0"/>
            <a:ext cx="8340328" cy="982266"/>
          </a:xfrm>
        </p:spPr>
        <p:txBody>
          <a:bodyPr/>
          <a:lstStyle/>
          <a:p>
            <a:pPr eaLnBrk="1" hangingPunct="1">
              <a:defRPr/>
            </a:pPr>
            <a:r>
              <a:rPr lang="en-US" dirty="0" smtClean="0"/>
              <a:t>Future Work</a:t>
            </a:r>
          </a:p>
        </p:txBody>
      </p:sp>
      <p:sp>
        <p:nvSpPr>
          <p:cNvPr id="27650" name="Rectangle 2"/>
          <p:cNvSpPr>
            <a:spLocks noGrp="1" noChangeArrowheads="1"/>
          </p:cNvSpPr>
          <p:nvPr>
            <p:ph idx="1"/>
          </p:nvPr>
        </p:nvSpPr>
        <p:spPr>
          <a:xfrm>
            <a:off x="346026" y="1241226"/>
            <a:ext cx="8340328" cy="5480597"/>
          </a:xfrm>
        </p:spPr>
        <p:txBody>
          <a:bodyPr/>
          <a:lstStyle/>
          <a:p>
            <a:pPr>
              <a:lnSpc>
                <a:spcPct val="130000"/>
              </a:lnSpc>
              <a:spcBef>
                <a:spcPts val="703"/>
              </a:spcBef>
              <a:defRPr/>
            </a:pPr>
            <a:r>
              <a:rPr lang="en-US" sz="2400" dirty="0" smtClean="0"/>
              <a:t>Extracting parallel text from the web</a:t>
            </a:r>
          </a:p>
          <a:p>
            <a:pPr>
              <a:lnSpc>
                <a:spcPct val="130000"/>
              </a:lnSpc>
              <a:spcBef>
                <a:spcPts val="703"/>
              </a:spcBef>
              <a:defRPr/>
            </a:pPr>
            <a:r>
              <a:rPr lang="en-US" sz="2400" dirty="0" smtClean="0"/>
              <a:t>Domain adaptation in MT</a:t>
            </a:r>
          </a:p>
          <a:p>
            <a:pPr lvl="1">
              <a:lnSpc>
                <a:spcPct val="130000"/>
              </a:lnSpc>
              <a:spcBef>
                <a:spcPts val="703"/>
              </a:spcBef>
              <a:buFont typeface="Lucida Grande"/>
              <a:buChar char="-"/>
              <a:defRPr/>
            </a:pPr>
            <a:r>
              <a:rPr lang="en-US" sz="2000" dirty="0" smtClean="0"/>
              <a:t>use CLIR/IR and Phase 1 to find in-domain parallel text</a:t>
            </a:r>
          </a:p>
          <a:p>
            <a:pPr>
              <a:lnSpc>
                <a:spcPct val="130000"/>
              </a:lnSpc>
              <a:spcBef>
                <a:spcPts val="703"/>
              </a:spcBef>
              <a:defRPr/>
            </a:pPr>
            <a:r>
              <a:rPr lang="en-US" sz="2400" dirty="0" smtClean="0"/>
              <a:t>Language </a:t>
            </a:r>
            <a:r>
              <a:rPr lang="en-US" sz="2400" dirty="0"/>
              <a:t>context in NLP</a:t>
            </a:r>
          </a:p>
          <a:p>
            <a:pPr lvl="1">
              <a:lnSpc>
                <a:spcPct val="130000"/>
              </a:lnSpc>
              <a:spcBef>
                <a:spcPts val="703"/>
              </a:spcBef>
              <a:buFont typeface="Lucida Grande"/>
              <a:buChar char="-"/>
              <a:defRPr/>
            </a:pPr>
            <a:r>
              <a:rPr lang="en-US" sz="2000" dirty="0"/>
              <a:t>Context-sensitive </a:t>
            </a:r>
            <a:r>
              <a:rPr lang="en-US" sz="2000" dirty="0" smtClean="0"/>
              <a:t>vs. </a:t>
            </a:r>
            <a:r>
              <a:rPr lang="en-US" sz="2000" dirty="0"/>
              <a:t>Token-based CLIR</a:t>
            </a:r>
          </a:p>
          <a:p>
            <a:pPr lvl="1">
              <a:lnSpc>
                <a:spcPct val="130000"/>
              </a:lnSpc>
              <a:spcBef>
                <a:spcPts val="703"/>
              </a:spcBef>
              <a:buFont typeface="Lucida Grande"/>
              <a:buChar char="-"/>
              <a:defRPr/>
            </a:pPr>
            <a:r>
              <a:rPr lang="en-US" sz="2000" dirty="0"/>
              <a:t>Document </a:t>
            </a:r>
            <a:r>
              <a:rPr lang="en-US" sz="2000" dirty="0" smtClean="0"/>
              <a:t>vs. </a:t>
            </a:r>
            <a:r>
              <a:rPr lang="en-US" sz="2000" dirty="0"/>
              <a:t>sentence-level MT</a:t>
            </a:r>
            <a:endParaRPr lang="en-US" sz="2400" dirty="0"/>
          </a:p>
          <a:p>
            <a:pPr>
              <a:lnSpc>
                <a:spcPct val="130000"/>
              </a:lnSpc>
              <a:spcBef>
                <a:spcPts val="703"/>
              </a:spcBef>
              <a:defRPr/>
            </a:pPr>
            <a:r>
              <a:rPr lang="en-US" sz="2400" dirty="0" smtClean="0"/>
              <a:t>Representing phrases in CLIR</a:t>
            </a:r>
          </a:p>
          <a:p>
            <a:pPr lvl="1">
              <a:lnSpc>
                <a:spcPct val="130000"/>
              </a:lnSpc>
              <a:spcBef>
                <a:spcPts val="703"/>
              </a:spcBef>
              <a:buFont typeface="Lucida Grande"/>
              <a:buChar char="-"/>
              <a:defRPr/>
            </a:pPr>
            <a:r>
              <a:rPr lang="en-US" sz="2000" dirty="0" smtClean="0"/>
              <a:t>Ad-hoc approach does not improve</a:t>
            </a:r>
          </a:p>
          <a:p>
            <a:pPr>
              <a:lnSpc>
                <a:spcPct val="130000"/>
              </a:lnSpc>
              <a:spcBef>
                <a:spcPts val="703"/>
              </a:spcBef>
              <a:defRPr/>
            </a:pPr>
            <a:r>
              <a:rPr lang="en-US" sz="2400" dirty="0" smtClean="0"/>
              <a:t>Document vs. query translation in CLIR</a:t>
            </a:r>
            <a:endParaRPr lang="en-US" sz="2400" dirty="0"/>
          </a:p>
          <a:p>
            <a:pPr lvl="1">
              <a:lnSpc>
                <a:spcPct val="130000"/>
              </a:lnSpc>
              <a:spcBef>
                <a:spcPts val="703"/>
              </a:spcBef>
              <a:buFont typeface="Arial"/>
              <a:buChar char="•"/>
              <a:defRPr/>
            </a:pPr>
            <a:endParaRPr lang="en-US" sz="2400" dirty="0"/>
          </a:p>
        </p:txBody>
      </p:sp>
      <p:sp>
        <p:nvSpPr>
          <p:cNvPr id="2" name="Slide Number Placeholder 1"/>
          <p:cNvSpPr>
            <a:spLocks noGrp="1"/>
          </p:cNvSpPr>
          <p:nvPr>
            <p:ph type="sldNum" sz="quarter" idx="4"/>
          </p:nvPr>
        </p:nvSpPr>
        <p:spPr>
          <a:xfrm>
            <a:off x="7010400" y="6356350"/>
            <a:ext cx="2133600" cy="365125"/>
          </a:xfrm>
          <a:prstGeom prst="rect">
            <a:avLst/>
          </a:prstGeom>
        </p:spPr>
        <p:txBody>
          <a:bodyPr lIns="64286" tIns="32143" rIns="64286" bIns="32143"/>
          <a:lstStyle/>
          <a:p>
            <a:fld id="{0A358137-3D84-6645-A1B9-9548E8CF6556}" type="slidenum">
              <a:rPr lang="en-US" smtClean="0"/>
              <a:t>75</a:t>
            </a:fld>
            <a:endParaRPr lang="en-US" dirty="0"/>
          </a:p>
        </p:txBody>
      </p:sp>
      <p:sp>
        <p:nvSpPr>
          <p:cNvPr id="6" name="TextBox 5"/>
          <p:cNvSpPr txBox="1"/>
          <p:nvPr/>
        </p:nvSpPr>
        <p:spPr>
          <a:xfrm>
            <a:off x="4467014" y="3997630"/>
            <a:ext cx="2175945" cy="338546"/>
          </a:xfrm>
          <a:prstGeom prst="rect">
            <a:avLst/>
          </a:prstGeom>
          <a:noFill/>
          <a:ln>
            <a:noFill/>
          </a:ln>
        </p:spPr>
        <p:txBody>
          <a:bodyPr wrap="none" lIns="91432" tIns="45716" rIns="91432" bIns="45716" rtlCol="0">
            <a:spAutoFit/>
          </a:bodyPr>
          <a:lstStyle/>
          <a:p>
            <a:r>
              <a:rPr lang="en-US" sz="1600" dirty="0" smtClean="0">
                <a:latin typeface="Helvetica Neue Light"/>
                <a:cs typeface="Helvetica Neue Light"/>
              </a:rPr>
              <a:t>(Ture et. al, NAACL’12)</a:t>
            </a:r>
            <a:endParaRPr lang="en-US" sz="1600" dirty="0">
              <a:latin typeface="Helvetica Neue Light"/>
              <a:cs typeface="Helvetica Neue Light"/>
            </a:endParaRPr>
          </a:p>
        </p:txBody>
      </p:sp>
    </p:spTree>
    <p:extLst>
      <p:ext uri="{BB962C8B-B14F-4D97-AF65-F5344CB8AC3E}">
        <p14:creationId xmlns:p14="http://schemas.microsoft.com/office/powerpoint/2010/main" val="539276549"/>
      </p:ext>
    </p:extLst>
  </p:cSld>
  <p:clrMapOvr>
    <a:masterClrMapping/>
  </p:clrMapOvr>
  <mc:AlternateContent xmlns:mc="http://schemas.openxmlformats.org/markup-compatibility/2006" xmlns:p14="http://schemas.microsoft.com/office/powerpoint/2010/main">
    <mc:Choice Requires="p14">
      <p:transition spd="slow" p14:dur="2000" advTm="46025"/>
    </mc:Choice>
    <mc:Fallback xmlns="">
      <p:transition xmlns:p14="http://schemas.microsoft.com/office/powerpoint/2010/main" spd="slow" advTm="46025"/>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p:txBody>
          <a:bodyPr/>
          <a:lstStyle/>
          <a:p>
            <a:pPr eaLnBrk="1" hangingPunct="1">
              <a:defRPr/>
            </a:pPr>
            <a:r>
              <a:rPr lang="en-US" dirty="0" smtClean="0"/>
              <a:t>Comparison of Variants</a:t>
            </a:r>
          </a:p>
        </p:txBody>
      </p:sp>
      <p:sp>
        <p:nvSpPr>
          <p:cNvPr id="27650" name="Rectangle 2"/>
          <p:cNvSpPr>
            <a:spLocks noGrp="1" noChangeArrowheads="1"/>
          </p:cNvSpPr>
          <p:nvPr>
            <p:ph idx="1"/>
          </p:nvPr>
        </p:nvSpPr>
        <p:spPr>
          <a:xfrm>
            <a:off x="167137" y="1606228"/>
            <a:ext cx="8809729" cy="4616648"/>
          </a:xfrm>
        </p:spPr>
        <p:txBody>
          <a:bodyPr/>
          <a:lstStyle/>
          <a:p>
            <a:pPr>
              <a:spcBef>
                <a:spcPts val="703"/>
              </a:spcBef>
              <a:defRPr/>
            </a:pPr>
            <a:r>
              <a:rPr lang="en-US" sz="2000" dirty="0" smtClean="0"/>
              <a:t>MT approach: Flat </a:t>
            </a:r>
            <a:r>
              <a:rPr lang="en-US" sz="2000" dirty="0" err="1" smtClean="0"/>
              <a:t>vs</a:t>
            </a:r>
            <a:r>
              <a:rPr lang="en-US" sz="2000" dirty="0" smtClean="0"/>
              <a:t> Hierarchical</a:t>
            </a:r>
          </a:p>
          <a:p>
            <a:pPr marL="0" lvl="1" indent="0">
              <a:spcBef>
                <a:spcPts val="703"/>
              </a:spcBef>
              <a:buNone/>
              <a:defRPr/>
            </a:pPr>
            <a:r>
              <a:rPr lang="en-US" sz="2000" dirty="0">
                <a:sym typeface="Wingdings"/>
              </a:rPr>
              <a:t>	</a:t>
            </a:r>
            <a:r>
              <a:rPr lang="en-US" sz="2000" dirty="0" smtClean="0">
                <a:sym typeface="Wingdings"/>
              </a:rPr>
              <a:t> </a:t>
            </a:r>
            <a:r>
              <a:rPr lang="en-US" sz="2000" dirty="0" smtClean="0"/>
              <a:t>hierarchical &gt; flat for grammar-based CLIR</a:t>
            </a:r>
          </a:p>
          <a:p>
            <a:pPr marL="0" lvl="1" indent="0">
              <a:spcBef>
                <a:spcPts val="703"/>
              </a:spcBef>
              <a:buNone/>
              <a:defRPr/>
            </a:pPr>
            <a:r>
              <a:rPr lang="en-US" sz="2000" dirty="0" smtClean="0">
                <a:sym typeface="Wingdings"/>
              </a:rPr>
              <a:t>	 </a:t>
            </a:r>
            <a:r>
              <a:rPr lang="en-US" sz="2000" dirty="0"/>
              <a:t>hierarchical </a:t>
            </a:r>
            <a:r>
              <a:rPr lang="en-US" sz="2000" dirty="0" smtClean="0"/>
              <a:t>~ </a:t>
            </a:r>
            <a:r>
              <a:rPr lang="en-US" sz="2000" dirty="0"/>
              <a:t>flat for </a:t>
            </a:r>
            <a:r>
              <a:rPr lang="en-US" sz="2000" dirty="0" smtClean="0"/>
              <a:t>translation-</a:t>
            </a:r>
            <a:r>
              <a:rPr lang="en-US" sz="2000" dirty="0"/>
              <a:t>based </a:t>
            </a:r>
            <a:r>
              <a:rPr lang="en-US" sz="2000" dirty="0" smtClean="0"/>
              <a:t>CLIR</a:t>
            </a:r>
            <a:r>
              <a:rPr lang="en-US" sz="2000" dirty="0"/>
              <a:t/>
            </a:r>
            <a:br>
              <a:rPr lang="en-US" sz="2000" dirty="0"/>
            </a:br>
            <a:r>
              <a:rPr lang="en-US" sz="2000" dirty="0">
                <a:sym typeface="Wingdings"/>
              </a:rPr>
              <a:t>	 </a:t>
            </a:r>
            <a:r>
              <a:rPr lang="en-US" sz="2000" dirty="0" smtClean="0">
                <a:sym typeface="Wingdings"/>
              </a:rPr>
              <a:t>interpolated &gt; token with either (except flat-Arabic)</a:t>
            </a:r>
            <a:endParaRPr lang="en-US" sz="2000" dirty="0"/>
          </a:p>
          <a:p>
            <a:pPr marL="0" lvl="1" indent="0">
              <a:spcBef>
                <a:spcPts val="703"/>
              </a:spcBef>
              <a:buNone/>
              <a:defRPr/>
            </a:pPr>
            <a:r>
              <a:rPr lang="en-US" sz="2000" dirty="0">
                <a:sym typeface="Wingdings"/>
              </a:rPr>
              <a:t>	 interpolated &gt; </a:t>
            </a:r>
            <a:r>
              <a:rPr lang="en-US" sz="2000" dirty="0" smtClean="0">
                <a:sym typeface="Wingdings"/>
              </a:rPr>
              <a:t>1-best with </a:t>
            </a:r>
            <a:r>
              <a:rPr lang="en-US" sz="2000" dirty="0">
                <a:sym typeface="Wingdings"/>
              </a:rPr>
              <a:t>either (except f</a:t>
            </a:r>
            <a:r>
              <a:rPr lang="en-US" sz="2000" dirty="0" smtClean="0">
                <a:sym typeface="Wingdings"/>
              </a:rPr>
              <a:t>lat-French)</a:t>
            </a:r>
            <a:endParaRPr lang="en-US" sz="2000" dirty="0"/>
          </a:p>
          <a:p>
            <a:pPr marL="0" lvl="1" indent="0">
              <a:spcBef>
                <a:spcPts val="703"/>
              </a:spcBef>
              <a:buNone/>
              <a:defRPr/>
            </a:pPr>
            <a:endParaRPr lang="en-US" sz="2000" dirty="0" smtClean="0"/>
          </a:p>
          <a:p>
            <a:pPr>
              <a:spcBef>
                <a:spcPts val="703"/>
              </a:spcBef>
              <a:defRPr/>
            </a:pPr>
            <a:r>
              <a:rPr lang="en-US" sz="2000" dirty="0" smtClean="0"/>
              <a:t>Heuristic </a:t>
            </a:r>
            <a:r>
              <a:rPr lang="en-US" sz="2000" dirty="0"/>
              <a:t>for source tokens aligned to many target </a:t>
            </a:r>
            <a:r>
              <a:rPr lang="en-US" sz="2000" dirty="0" smtClean="0"/>
              <a:t>tokens</a:t>
            </a:r>
          </a:p>
          <a:p>
            <a:pPr marL="276795" lvl="1" indent="0">
              <a:spcBef>
                <a:spcPts val="703"/>
              </a:spcBef>
              <a:buNone/>
              <a:defRPr/>
            </a:pPr>
            <a:r>
              <a:rPr lang="en-US" sz="2000" dirty="0" smtClean="0">
                <a:sym typeface="Wingdings"/>
              </a:rPr>
              <a:t>	 </a:t>
            </a:r>
            <a:r>
              <a:rPr lang="en-US" sz="2000" dirty="0" smtClean="0"/>
              <a:t>no clear winner (mostly</a:t>
            </a:r>
            <a:r>
              <a:rPr lang="en-US" sz="2000" dirty="0" smtClean="0">
                <a:sym typeface="Wingdings"/>
              </a:rPr>
              <a:t> </a:t>
            </a:r>
            <a:r>
              <a:rPr lang="en-US" sz="2000" i="1" dirty="0" smtClean="0"/>
              <a:t>one-to-many</a:t>
            </a:r>
            <a:r>
              <a:rPr lang="en-US" sz="2000" dirty="0" smtClean="0"/>
              <a:t>)</a:t>
            </a:r>
          </a:p>
          <a:p>
            <a:pPr marL="276795" lvl="1" indent="0">
              <a:spcBef>
                <a:spcPts val="703"/>
              </a:spcBef>
              <a:buNone/>
              <a:defRPr/>
            </a:pPr>
            <a:endParaRPr lang="en-US" sz="2000" dirty="0"/>
          </a:p>
          <a:p>
            <a:pPr marL="0" indent="0">
              <a:spcBef>
                <a:spcPts val="703"/>
              </a:spcBef>
              <a:buNone/>
              <a:defRPr/>
            </a:pPr>
            <a:r>
              <a:rPr lang="en-US" sz="2000" dirty="0" smtClean="0">
                <a:sym typeface="Wingdings"/>
              </a:rPr>
              <a:t> F</a:t>
            </a:r>
            <a:r>
              <a:rPr lang="en-US" sz="2000" dirty="0" smtClean="0"/>
              <a:t>ocus on </a:t>
            </a:r>
            <a:r>
              <a:rPr lang="en-US" sz="2000" i="1" dirty="0" smtClean="0"/>
              <a:t>hierarchical</a:t>
            </a:r>
            <a:r>
              <a:rPr lang="en-US" sz="2000" dirty="0" smtClean="0"/>
              <a:t> MT &amp; </a:t>
            </a:r>
            <a:r>
              <a:rPr lang="en-US" sz="2000" i="1" dirty="0" smtClean="0"/>
              <a:t>one-to-many</a:t>
            </a:r>
            <a:r>
              <a:rPr lang="en-US" sz="2000" dirty="0" smtClean="0"/>
              <a:t/>
            </a:r>
            <a:br>
              <a:rPr lang="en-US" sz="2000" dirty="0" smtClean="0"/>
            </a:br>
            <a:endParaRPr lang="en-US" sz="2000" dirty="0" smtClean="0"/>
          </a:p>
        </p:txBody>
      </p:sp>
      <p:sp>
        <p:nvSpPr>
          <p:cNvPr id="2" name="Slide Number Placeholder 1"/>
          <p:cNvSpPr>
            <a:spLocks noGrp="1"/>
          </p:cNvSpPr>
          <p:nvPr>
            <p:ph type="sldNum" sz="quarter" idx="4"/>
          </p:nvPr>
        </p:nvSpPr>
        <p:spPr>
          <a:xfrm>
            <a:off x="7010400" y="6356350"/>
            <a:ext cx="2133600" cy="365125"/>
          </a:xfrm>
          <a:prstGeom prst="rect">
            <a:avLst/>
          </a:prstGeom>
        </p:spPr>
        <p:txBody>
          <a:bodyPr lIns="64286" tIns="32143" rIns="64286" bIns="32143"/>
          <a:lstStyle/>
          <a:p>
            <a:fld id="{0A358137-3D84-6645-A1B9-9548E8CF6556}" type="slidenum">
              <a:rPr lang="en-US" smtClean="0"/>
              <a:t>76</a:t>
            </a:fld>
            <a:endParaRPr lang="en-US" dirty="0"/>
          </a:p>
        </p:txBody>
      </p:sp>
    </p:spTree>
    <p:custDataLst>
      <p:tags r:id="rId1"/>
    </p:custDataLst>
    <p:extLst>
      <p:ext uri="{BB962C8B-B14F-4D97-AF65-F5344CB8AC3E}">
        <p14:creationId xmlns:p14="http://schemas.microsoft.com/office/powerpoint/2010/main" val="1894055609"/>
      </p:ext>
    </p:extLst>
  </p:cSld>
  <p:clrMapOvr>
    <a:masterClrMapping/>
  </p:clrMapOvr>
  <mc:AlternateContent xmlns:mc="http://schemas.openxmlformats.org/markup-compatibility/2006" xmlns:p14="http://schemas.microsoft.com/office/powerpoint/2010/main">
    <mc:Choice Requires="p14">
      <p:transition spd="slow" p14:dur="2000" advTm="2082"/>
    </mc:Choice>
    <mc:Fallback xmlns="">
      <p:transition xmlns:p14="http://schemas.microsoft.com/office/powerpoint/2010/main" spd="slow" advTm="208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65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5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650">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65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Models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81359620"/>
              </p:ext>
            </p:extLst>
          </p:nvPr>
        </p:nvGraphicFramePr>
        <p:xfrm>
          <a:off x="0" y="1634133"/>
          <a:ext cx="9143999" cy="5035227"/>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a:xfrm>
            <a:off x="7010400" y="6356350"/>
            <a:ext cx="2133600" cy="365125"/>
          </a:xfrm>
          <a:prstGeom prst="rect">
            <a:avLst/>
          </a:prstGeom>
        </p:spPr>
        <p:txBody>
          <a:bodyPr lIns="64286" tIns="32143" rIns="64286" bIns="32143"/>
          <a:lstStyle/>
          <a:p>
            <a:fld id="{0A358137-3D84-6645-A1B9-9548E8CF6556}" type="slidenum">
              <a:rPr lang="en-US" smtClean="0"/>
              <a:pPr/>
              <a:t>77</a:t>
            </a:fld>
            <a:endParaRPr lang="en-US" dirty="0"/>
          </a:p>
        </p:txBody>
      </p:sp>
      <p:sp>
        <p:nvSpPr>
          <p:cNvPr id="6" name="Rectangle 5"/>
          <p:cNvSpPr>
            <a:spLocks noChangeArrowheads="1"/>
          </p:cNvSpPr>
          <p:nvPr/>
        </p:nvSpPr>
        <p:spPr bwMode="auto">
          <a:xfrm>
            <a:off x="1852459" y="1039779"/>
            <a:ext cx="4622581" cy="1013483"/>
          </a:xfrm>
          <a:prstGeom prst="rect">
            <a:avLst/>
          </a:prstGeom>
          <a:noFill/>
          <a:ln w="9525">
            <a:solidFill>
              <a:schemeClr val="tx1">
                <a:lumMod val="95000"/>
                <a:lumOff val="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spcBef>
                <a:spcPts val="703"/>
              </a:spcBef>
            </a:pPr>
            <a:r>
              <a:rPr lang="en-US" sz="1800" b="1" dirty="0">
                <a:latin typeface="Helvetica Neue Light"/>
              </a:rPr>
              <a:t>Interpolated </a:t>
            </a:r>
            <a:r>
              <a:rPr lang="en-US" sz="1800" b="1" i="1" dirty="0">
                <a:latin typeface="Helvetica Neue Light"/>
              </a:rPr>
              <a:t>significantly better</a:t>
            </a:r>
            <a:r>
              <a:rPr lang="en-US" sz="1800" b="1" dirty="0">
                <a:latin typeface="Helvetica Neue Light"/>
              </a:rPr>
              <a:t> than </a:t>
            </a:r>
          </a:p>
          <a:p>
            <a:pPr>
              <a:spcBef>
                <a:spcPts val="703"/>
              </a:spcBef>
            </a:pPr>
            <a:r>
              <a:rPr lang="en-US" sz="1800" b="1" dirty="0">
                <a:latin typeface="Helvetica Neue Light"/>
              </a:rPr>
              <a:t>token-based </a:t>
            </a:r>
            <a:r>
              <a:rPr lang="en-US" b="1" dirty="0" smtClean="0">
                <a:latin typeface="Helvetica Neue Light"/>
              </a:rPr>
              <a:t>in all three cases,</a:t>
            </a:r>
            <a:br>
              <a:rPr lang="en-US" b="1" dirty="0" smtClean="0">
                <a:latin typeface="Helvetica Neue Light"/>
              </a:rPr>
            </a:br>
            <a:r>
              <a:rPr lang="en-US" b="1" dirty="0" smtClean="0">
                <a:latin typeface="Helvetica Neue Light"/>
              </a:rPr>
              <a:t>better than </a:t>
            </a:r>
            <a:r>
              <a:rPr lang="en-US" sz="1800" b="1" dirty="0" smtClean="0">
                <a:latin typeface="Helvetica Neue Light"/>
              </a:rPr>
              <a:t>1-best and 10-best for </a:t>
            </a:r>
            <a:r>
              <a:rPr lang="en-US" sz="1800" b="1" dirty="0" err="1" smtClean="0">
                <a:latin typeface="Helvetica Neue Light"/>
              </a:rPr>
              <a:t>Ar</a:t>
            </a:r>
            <a:r>
              <a:rPr lang="en-US" sz="1800" b="1" dirty="0" smtClean="0">
                <a:latin typeface="Helvetica Neue Light"/>
              </a:rPr>
              <a:t> and </a:t>
            </a:r>
            <a:r>
              <a:rPr lang="en-US" sz="1800" b="1" dirty="0" err="1" smtClean="0">
                <a:latin typeface="Helvetica Neue Light"/>
              </a:rPr>
              <a:t>Zh</a:t>
            </a:r>
            <a:endParaRPr lang="en-US" sz="1800" b="1" dirty="0">
              <a:latin typeface="Helvetica Neue Light"/>
            </a:endParaRPr>
          </a:p>
        </p:txBody>
      </p:sp>
    </p:spTree>
    <p:extLst>
      <p:ext uri="{BB962C8B-B14F-4D97-AF65-F5344CB8AC3E}">
        <p14:creationId xmlns:p14="http://schemas.microsoft.com/office/powerpoint/2010/main" val="697197563"/>
      </p:ext>
    </p:extLst>
  </p:cSld>
  <p:clrMapOvr>
    <a:masterClrMapping/>
  </p:clrMapOvr>
  <mc:AlternateContent xmlns:mc="http://schemas.openxmlformats.org/markup-compatibility/2006" xmlns:p14="http://schemas.microsoft.com/office/powerpoint/2010/main">
    <mc:Choice Requires="p14">
      <p:transition spd="slow" p14:dur="2000" advTm="964"/>
    </mc:Choice>
    <mc:Fallback xmlns="">
      <p:transition xmlns:p14="http://schemas.microsoft.com/office/powerpoint/2010/main" spd="slow" advTm="96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 vs. Effectiveness</a:t>
            </a:r>
            <a:endParaRPr lang="en-US" dirty="0"/>
          </a:p>
        </p:txBody>
      </p:sp>
      <p:sp>
        <p:nvSpPr>
          <p:cNvPr id="4" name="Slide Number Placeholder 3"/>
          <p:cNvSpPr>
            <a:spLocks noGrp="1"/>
          </p:cNvSpPr>
          <p:nvPr>
            <p:ph type="sldNum" sz="quarter" idx="4"/>
          </p:nvPr>
        </p:nvSpPr>
        <p:spPr>
          <a:xfrm>
            <a:off x="7010400" y="6356350"/>
            <a:ext cx="2133600" cy="365125"/>
          </a:xfrm>
          <a:prstGeom prst="rect">
            <a:avLst/>
          </a:prstGeom>
        </p:spPr>
        <p:txBody>
          <a:bodyPr/>
          <a:lstStyle/>
          <a:p>
            <a:fld id="{0A358137-3D84-6645-A1B9-9548E8CF6556}" type="slidenum">
              <a:rPr lang="en-US" smtClean="0"/>
              <a:pPr/>
              <a:t>78</a:t>
            </a:fld>
            <a:endParaRPr lang="en-US" dirty="0"/>
          </a:p>
        </p:txBody>
      </p:sp>
      <p:pic>
        <p:nvPicPr>
          <p:cNvPr id="5" name="Picture 4" descr="effvsmap.eps"/>
          <p:cNvPicPr>
            <a:picLocks noChangeAspect="1"/>
          </p:cNvPicPr>
          <p:nvPr/>
        </p:nvPicPr>
        <p:blipFill rotWithShape="1">
          <a:blip r:embed="rId2">
            <a:extLst>
              <a:ext uri="{28A0092B-C50C-407E-A947-70E740481C1C}">
                <a14:useLocalDpi xmlns:a14="http://schemas.microsoft.com/office/drawing/2010/main" val="0"/>
              </a:ext>
            </a:extLst>
          </a:blip>
          <a:srcRect t="19844" b="17874"/>
          <a:stretch/>
        </p:blipFill>
        <p:spPr>
          <a:xfrm>
            <a:off x="401837" y="1605088"/>
            <a:ext cx="8516289" cy="3712867"/>
          </a:xfrm>
          <a:prstGeom prst="rect">
            <a:avLst/>
          </a:prstGeom>
        </p:spPr>
      </p:pic>
      <p:sp>
        <p:nvSpPr>
          <p:cNvPr id="6" name="Rectangle 5"/>
          <p:cNvSpPr/>
          <p:nvPr/>
        </p:nvSpPr>
        <p:spPr bwMode="auto">
          <a:xfrm>
            <a:off x="4817433" y="3752008"/>
            <a:ext cx="3816000" cy="1007349"/>
          </a:xfrm>
          <a:prstGeom prst="rect">
            <a:avLst/>
          </a:prstGeom>
          <a:solidFill>
            <a:srgbClr val="D80202">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sp>
        <p:nvSpPr>
          <p:cNvPr id="7" name="Rectangle 6"/>
          <p:cNvSpPr/>
          <p:nvPr/>
        </p:nvSpPr>
        <p:spPr bwMode="auto">
          <a:xfrm>
            <a:off x="1001433" y="1714519"/>
            <a:ext cx="3816000" cy="2037489"/>
          </a:xfrm>
          <a:prstGeom prst="rect">
            <a:avLst/>
          </a:prstGeom>
          <a:solidFill>
            <a:srgbClr val="D80202">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sp>
        <p:nvSpPr>
          <p:cNvPr id="8" name="Rectangle 7"/>
          <p:cNvSpPr/>
          <p:nvPr/>
        </p:nvSpPr>
        <p:spPr bwMode="auto">
          <a:xfrm>
            <a:off x="1001433" y="3752008"/>
            <a:ext cx="3816000" cy="1007349"/>
          </a:xfrm>
          <a:prstGeom prst="rect">
            <a:avLst/>
          </a:prstGeom>
          <a:solidFill>
            <a:srgbClr val="D80202">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sp>
        <p:nvSpPr>
          <p:cNvPr id="9" name="Rectangle 8"/>
          <p:cNvSpPr/>
          <p:nvPr/>
        </p:nvSpPr>
        <p:spPr bwMode="auto">
          <a:xfrm>
            <a:off x="4817433" y="1714519"/>
            <a:ext cx="3816000" cy="2037489"/>
          </a:xfrm>
          <a:prstGeom prst="rect">
            <a:avLst/>
          </a:prstGeom>
          <a:solidFill>
            <a:srgbClr val="D80202">
              <a:alpha val="50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spTree>
    <p:extLst>
      <p:ext uri="{BB962C8B-B14F-4D97-AF65-F5344CB8AC3E}">
        <p14:creationId xmlns:p14="http://schemas.microsoft.com/office/powerpoint/2010/main" val="237851259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8" grpId="1" animBg="1"/>
      <p:bldP spid="9" grpId="0" animBg="1"/>
      <p:bldP spid="9" grpId="1" animBg="1"/>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471041" y="41460"/>
            <a:ext cx="8340328" cy="982266"/>
          </a:xfrm>
        </p:spPr>
        <p:txBody>
          <a:bodyPr/>
          <a:lstStyle/>
          <a:p>
            <a:pPr eaLnBrk="1" hangingPunct="1">
              <a:defRPr/>
            </a:pPr>
            <a:r>
              <a:rPr lang="en-US" dirty="0" smtClean="0"/>
              <a:t>Experiments: Finding good </a:t>
            </a:r>
            <a:r>
              <a:rPr lang="en-US" sz="3100" dirty="0">
                <a:solidFill>
                  <a:srgbClr val="000000"/>
                </a:solidFill>
              </a:rPr>
              <a:t>λ</a:t>
            </a:r>
            <a:r>
              <a:rPr lang="en-US" sz="3100" baseline="-25000" dirty="0">
                <a:solidFill>
                  <a:srgbClr val="000000"/>
                </a:solidFill>
              </a:rPr>
              <a:t>1</a:t>
            </a:r>
            <a:r>
              <a:rPr lang="en-US" sz="3100" dirty="0">
                <a:solidFill>
                  <a:srgbClr val="000000"/>
                </a:solidFill>
              </a:rPr>
              <a:t> and </a:t>
            </a:r>
            <a:r>
              <a:rPr lang="en-US" sz="2800" dirty="0">
                <a:solidFill>
                  <a:srgbClr val="000000"/>
                </a:solidFill>
              </a:rPr>
              <a:t>λ</a:t>
            </a:r>
            <a:r>
              <a:rPr lang="en-US" sz="2800" baseline="-25000" dirty="0">
                <a:solidFill>
                  <a:srgbClr val="000000"/>
                </a:solidFill>
              </a:rPr>
              <a:t>2</a:t>
            </a:r>
            <a:endParaRPr lang="en-US" dirty="0" smtClean="0"/>
          </a:p>
        </p:txBody>
      </p:sp>
      <p:sp>
        <p:nvSpPr>
          <p:cNvPr id="27650" name="Rectangle 2"/>
          <p:cNvSpPr>
            <a:spLocks noGrp="1" noChangeArrowheads="1"/>
          </p:cNvSpPr>
          <p:nvPr>
            <p:ph idx="1"/>
          </p:nvPr>
        </p:nvSpPr>
        <p:spPr>
          <a:xfrm>
            <a:off x="471041" y="1606228"/>
            <a:ext cx="8340328" cy="4861098"/>
          </a:xfrm>
        </p:spPr>
        <p:txBody>
          <a:bodyPr/>
          <a:lstStyle/>
          <a:p>
            <a:pPr eaLnBrk="1" hangingPunct="1">
              <a:defRPr/>
            </a:pPr>
            <a:r>
              <a:rPr lang="en-US" sz="2000" dirty="0">
                <a:solidFill>
                  <a:srgbClr val="000000"/>
                </a:solidFill>
                <a:latin typeface="Helvetica Neue Light"/>
                <a:ea typeface="ヒラギノ角ゴ ProN W3" charset="0"/>
                <a:cs typeface="ヒラギノ角ゴ ProN W3" charset="0"/>
              </a:rPr>
              <a:t>Learn from </a:t>
            </a:r>
            <a:r>
              <a:rPr lang="en-US" sz="2000" b="1" dirty="0">
                <a:solidFill>
                  <a:srgbClr val="000000"/>
                </a:solidFill>
                <a:latin typeface="Helvetica Neue Light"/>
                <a:ea typeface="ヒラギノ角ゴ ProN W3" charset="0"/>
                <a:cs typeface="ヒラギノ角ゴ ProN W3" charset="0"/>
              </a:rPr>
              <a:t>different</a:t>
            </a:r>
            <a:r>
              <a:rPr lang="en-US" sz="2000" dirty="0">
                <a:solidFill>
                  <a:srgbClr val="000000"/>
                </a:solidFill>
                <a:latin typeface="Helvetica Neue Light"/>
                <a:ea typeface="ヒラギノ角ゴ ProN W3" charset="0"/>
                <a:cs typeface="ヒラギノ角ゴ ProN W3" charset="0"/>
              </a:rPr>
              <a:t> queries in </a:t>
            </a:r>
            <a:r>
              <a:rPr lang="en-US" sz="2000" b="1" dirty="0">
                <a:solidFill>
                  <a:srgbClr val="000000"/>
                </a:solidFill>
                <a:latin typeface="Helvetica Neue Light"/>
                <a:ea typeface="ヒラギノ角ゴ ProN W3" charset="0"/>
                <a:cs typeface="ヒラギノ角ゴ ProN W3" charset="0"/>
              </a:rPr>
              <a:t>same</a:t>
            </a:r>
            <a:r>
              <a:rPr lang="en-US" sz="2000" dirty="0">
                <a:solidFill>
                  <a:srgbClr val="000000"/>
                </a:solidFill>
                <a:latin typeface="Helvetica Neue Light"/>
                <a:ea typeface="ヒラギノ角ゴ ProN W3" charset="0"/>
                <a:cs typeface="ヒラギノ角ゴ ProN W3" charset="0"/>
              </a:rPr>
              <a:t> collection?</a:t>
            </a:r>
          </a:p>
          <a:p>
            <a:pPr>
              <a:spcBef>
                <a:spcPts val="703"/>
              </a:spcBef>
              <a:defRPr/>
            </a:pPr>
            <a:r>
              <a:rPr lang="en-US" dirty="0">
                <a:solidFill>
                  <a:srgbClr val="008000"/>
                </a:solidFill>
                <a:latin typeface="Zapf Dingbats" charset="0"/>
                <a:ea typeface="ヒラギノ角ゴ ProN W3" charset="0"/>
                <a:cs typeface="Zapf Dingbats" charset="0"/>
                <a:sym typeface="Zapf Dingbats" charset="0"/>
              </a:rPr>
              <a:t>✔</a:t>
            </a:r>
            <a:endParaRPr lang="en-US" sz="2000" dirty="0">
              <a:solidFill>
                <a:srgbClr val="008000"/>
              </a:solidFill>
              <a:latin typeface="Helvetica Neue Light"/>
              <a:ea typeface="ヒラギノ角ゴ ProN W3" charset="0"/>
              <a:cs typeface="ヒラギノ角ゴ ProN W3" charset="0"/>
            </a:endParaRPr>
          </a:p>
          <a:p>
            <a:pPr eaLnBrk="1" hangingPunct="1">
              <a:defRPr/>
            </a:pPr>
            <a:r>
              <a:rPr lang="en-US" sz="2000" dirty="0">
                <a:solidFill>
                  <a:srgbClr val="000000"/>
                </a:solidFill>
                <a:latin typeface="Helvetica Neue Light"/>
                <a:ea typeface="ヒラギノ角ゴ ProN W3" charset="0"/>
                <a:cs typeface="ヒラギノ角ゴ ProN W3" charset="0"/>
              </a:rPr>
              <a:t>Learn from </a:t>
            </a:r>
            <a:r>
              <a:rPr lang="en-US" sz="2000" b="1" dirty="0">
                <a:solidFill>
                  <a:srgbClr val="000000"/>
                </a:solidFill>
                <a:latin typeface="Helvetica Neue Light"/>
                <a:ea typeface="ヒラギノ角ゴ ProN W3" charset="0"/>
                <a:cs typeface="ヒラギノ角ゴ ProN W3" charset="0"/>
              </a:rPr>
              <a:t>different</a:t>
            </a:r>
            <a:r>
              <a:rPr lang="en-US" sz="2000" dirty="0">
                <a:solidFill>
                  <a:srgbClr val="000000"/>
                </a:solidFill>
                <a:latin typeface="Helvetica Neue Light"/>
                <a:ea typeface="ヒラギノ角ゴ ProN W3" charset="0"/>
                <a:cs typeface="ヒラギノ角ゴ ProN W3" charset="0"/>
              </a:rPr>
              <a:t> collection in </a:t>
            </a:r>
            <a:r>
              <a:rPr lang="en-US" sz="2000" b="1" dirty="0">
                <a:solidFill>
                  <a:srgbClr val="000000"/>
                </a:solidFill>
                <a:latin typeface="Helvetica Neue Light"/>
                <a:ea typeface="ヒラギノ角ゴ ProN W3" charset="0"/>
                <a:cs typeface="ヒラギノ角ゴ ProN W3" charset="0"/>
              </a:rPr>
              <a:t>different</a:t>
            </a:r>
            <a:r>
              <a:rPr lang="en-US" sz="2000" dirty="0">
                <a:solidFill>
                  <a:srgbClr val="000000"/>
                </a:solidFill>
                <a:latin typeface="Helvetica Neue Light"/>
                <a:ea typeface="ヒラギノ角ゴ ProN W3" charset="0"/>
                <a:cs typeface="ヒラギノ角ゴ ProN W3" charset="0"/>
              </a:rPr>
              <a:t> language?</a:t>
            </a:r>
          </a:p>
          <a:p>
            <a:pPr>
              <a:spcBef>
                <a:spcPts val="703"/>
              </a:spcBef>
              <a:defRPr/>
            </a:pPr>
            <a:r>
              <a:rPr lang="en-US" dirty="0">
                <a:solidFill>
                  <a:srgbClr val="FF0000"/>
                </a:solidFill>
                <a:latin typeface="Zapf Dingbats" charset="0"/>
                <a:ea typeface="ヒラギノ角ゴ ProN W3" charset="0"/>
                <a:cs typeface="Zapf Dingbats" charset="0"/>
                <a:sym typeface="Zapf Dingbats" charset="0"/>
              </a:rPr>
              <a:t>✗</a:t>
            </a:r>
            <a:endParaRPr lang="en-US" dirty="0">
              <a:solidFill>
                <a:srgbClr val="FF0000"/>
              </a:solidFill>
              <a:latin typeface="Helvetica Neue Light"/>
              <a:ea typeface="ヒラギノ角ゴ ProN W3" charset="0"/>
              <a:cs typeface="ヒラギノ角ゴ ProN W3" charset="0"/>
            </a:endParaRPr>
          </a:p>
          <a:p>
            <a:pPr eaLnBrk="1" hangingPunct="1">
              <a:defRPr/>
            </a:pPr>
            <a:r>
              <a:rPr lang="en-US" sz="2000" dirty="0">
                <a:solidFill>
                  <a:srgbClr val="000000"/>
                </a:solidFill>
                <a:latin typeface="Helvetica Neue Light"/>
                <a:ea typeface="ヒラギノ角ゴ ProN W3" charset="0"/>
                <a:cs typeface="ヒラギノ角ゴ ProN W3" charset="0"/>
              </a:rPr>
              <a:t>Learn from </a:t>
            </a:r>
            <a:r>
              <a:rPr lang="en-US" sz="2000" b="1" dirty="0">
                <a:solidFill>
                  <a:srgbClr val="000000"/>
                </a:solidFill>
                <a:latin typeface="Helvetica Neue Light"/>
                <a:ea typeface="ヒラギノ角ゴ ProN W3" charset="0"/>
                <a:cs typeface="ヒラギノ角ゴ ProN W3" charset="0"/>
              </a:rPr>
              <a:t>different</a:t>
            </a:r>
            <a:r>
              <a:rPr lang="en-US" sz="2000" dirty="0">
                <a:solidFill>
                  <a:srgbClr val="000000"/>
                </a:solidFill>
                <a:latin typeface="Helvetica Neue Light"/>
                <a:ea typeface="ヒラギノ角ゴ ProN W3" charset="0"/>
                <a:cs typeface="ヒラギノ角ゴ ProN W3" charset="0"/>
              </a:rPr>
              <a:t> collection in </a:t>
            </a:r>
            <a:r>
              <a:rPr lang="en-US" sz="2000" b="1" dirty="0">
                <a:solidFill>
                  <a:srgbClr val="000000"/>
                </a:solidFill>
                <a:latin typeface="Helvetica Neue Light"/>
                <a:ea typeface="ヒラギノ角ゴ ProN W3" charset="0"/>
                <a:cs typeface="ヒラギノ角ゴ ProN W3" charset="0"/>
              </a:rPr>
              <a:t>same</a:t>
            </a:r>
            <a:r>
              <a:rPr lang="en-US" sz="2000" dirty="0">
                <a:solidFill>
                  <a:srgbClr val="000000"/>
                </a:solidFill>
                <a:latin typeface="Helvetica Neue Light"/>
                <a:ea typeface="ヒラギノ角ゴ ProN W3" charset="0"/>
                <a:cs typeface="ヒラギノ角ゴ ProN W3" charset="0"/>
              </a:rPr>
              <a:t> language?</a:t>
            </a:r>
          </a:p>
          <a:p>
            <a:pPr>
              <a:spcBef>
                <a:spcPts val="703"/>
              </a:spcBef>
              <a:defRPr/>
            </a:pPr>
            <a:r>
              <a:rPr lang="en-US" sz="2800" dirty="0">
                <a:solidFill>
                  <a:srgbClr val="000000"/>
                </a:solidFill>
                <a:latin typeface="Helvetica Neue Light"/>
                <a:ea typeface="ヒラギノ角ゴ ProN W3" charset="0"/>
                <a:cs typeface="ヒラギノ角ゴ ProN W3" charset="0"/>
              </a:rPr>
              <a:t>?</a:t>
            </a:r>
            <a:endParaRPr lang="en-US" sz="2000" dirty="0">
              <a:solidFill>
                <a:srgbClr val="000000"/>
              </a:solidFill>
              <a:latin typeface="Helvetica Neue Light"/>
              <a:ea typeface="ヒラギノ角ゴ ProN W3" charset="0"/>
              <a:cs typeface="ヒラギノ角ゴ ProN W3" charset="0"/>
            </a:endParaRPr>
          </a:p>
          <a:p>
            <a:pPr eaLnBrk="1" hangingPunct="1">
              <a:defRPr/>
            </a:pPr>
            <a:r>
              <a:rPr lang="en-US" sz="2000" dirty="0">
                <a:solidFill>
                  <a:srgbClr val="000000"/>
                </a:solidFill>
                <a:latin typeface="Helvetica Neue Light"/>
                <a:ea typeface="ヒラギノ角ゴ ProN W3" charset="0"/>
                <a:cs typeface="ヒラギノ角ゴ ProN W3" charset="0"/>
              </a:rPr>
              <a:t>Change in training resources?</a:t>
            </a:r>
          </a:p>
          <a:p>
            <a:pPr>
              <a:spcBef>
                <a:spcPts val="703"/>
              </a:spcBef>
              <a:defRPr/>
            </a:pPr>
            <a:r>
              <a:rPr lang="en-US" sz="2800" dirty="0">
                <a:solidFill>
                  <a:srgbClr val="000000"/>
                </a:solidFill>
                <a:latin typeface="Helvetica Neue Light"/>
                <a:ea typeface="ヒラギノ角ゴ ProN W3" charset="0"/>
                <a:cs typeface="ヒラギノ角ゴ ProN W3" charset="0"/>
              </a:rPr>
              <a:t>?</a:t>
            </a:r>
            <a:endParaRPr lang="en-US" sz="2000" dirty="0">
              <a:solidFill>
                <a:srgbClr val="000000"/>
              </a:solidFill>
              <a:latin typeface="Helvetica Neue Light"/>
              <a:ea typeface="ヒラギノ角ゴ ProN W3" charset="0"/>
              <a:cs typeface="ヒラギノ角ゴ ProN W3" charset="0"/>
            </a:endParaRPr>
          </a:p>
          <a:p>
            <a:pPr>
              <a:spcBef>
                <a:spcPts val="703"/>
              </a:spcBef>
              <a:defRPr/>
            </a:pPr>
            <a:endParaRPr lang="en-US" sz="2000" dirty="0">
              <a:solidFill>
                <a:srgbClr val="000000"/>
              </a:solidFill>
              <a:latin typeface="Helvetica Neue Light"/>
              <a:ea typeface="ヒラギノ角ゴ ProN W3" charset="0"/>
              <a:cs typeface="ヒラギノ角ゴ ProN W3" charset="0"/>
            </a:endParaRPr>
          </a:p>
        </p:txBody>
      </p:sp>
      <p:sp>
        <p:nvSpPr>
          <p:cNvPr id="2" name="Slide Number Placeholder 1"/>
          <p:cNvSpPr>
            <a:spLocks noGrp="1"/>
          </p:cNvSpPr>
          <p:nvPr>
            <p:ph type="sldNum" sz="quarter" idx="4"/>
          </p:nvPr>
        </p:nvSpPr>
        <p:spPr>
          <a:xfrm>
            <a:off x="7010400" y="6356350"/>
            <a:ext cx="2133600" cy="365125"/>
          </a:xfrm>
          <a:prstGeom prst="rect">
            <a:avLst/>
          </a:prstGeom>
        </p:spPr>
        <p:txBody>
          <a:bodyPr lIns="64286" tIns="32143" rIns="64286" bIns="32143"/>
          <a:lstStyle/>
          <a:p>
            <a:fld id="{0A358137-3D84-6645-A1B9-9548E8CF6556}" type="slidenum">
              <a:rPr lang="en-US" smtClean="0"/>
              <a:t>79</a:t>
            </a:fld>
            <a:endParaRPr lang="en-US" dirty="0"/>
          </a:p>
        </p:txBody>
      </p:sp>
    </p:spTree>
    <p:custDataLst>
      <p:tags r:id="rId1"/>
    </p:custDataLst>
    <p:extLst>
      <p:ext uri="{BB962C8B-B14F-4D97-AF65-F5344CB8AC3E}">
        <p14:creationId xmlns:p14="http://schemas.microsoft.com/office/powerpoint/2010/main" val="2270143861"/>
      </p:ext>
    </p:extLst>
  </p:cSld>
  <p:clrMapOvr>
    <a:masterClrMapping/>
  </p:clrMapOvr>
  <mc:AlternateContent xmlns:mc="http://schemas.openxmlformats.org/markup-compatibility/2006" xmlns:p14="http://schemas.microsoft.com/office/powerpoint/2010/main">
    <mc:Choice Requires="p14">
      <p:transition spd="slow" p14:dur="2000" advTm="104518"/>
    </mc:Choice>
    <mc:Fallback xmlns="">
      <p:transition xmlns:p14="http://schemas.microsoft.com/office/powerpoint/2010/main" spd="slow" advTm="104518"/>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65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65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765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7650">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7650">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765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Outline</a:t>
            </a:r>
          </a:p>
        </p:txBody>
      </p:sp>
      <p:sp>
        <p:nvSpPr>
          <p:cNvPr id="3" name="Content Placeholder 2"/>
          <p:cNvSpPr>
            <a:spLocks noGrp="1"/>
          </p:cNvSpPr>
          <p:nvPr>
            <p:ph idx="1"/>
          </p:nvPr>
        </p:nvSpPr>
        <p:spPr>
          <a:xfrm>
            <a:off x="330200" y="1752600"/>
            <a:ext cx="8356600" cy="5105400"/>
          </a:xfrm>
        </p:spPr>
        <p:txBody>
          <a:bodyPr wrap="square">
            <a:noAutofit/>
          </a:bodyPr>
          <a:lstStyle/>
          <a:p>
            <a:r>
              <a:rPr lang="en-US" sz="2400" dirty="0"/>
              <a:t>Introduction</a:t>
            </a:r>
          </a:p>
          <a:p>
            <a:r>
              <a:rPr lang="en-US" sz="2400" dirty="0" smtClean="0"/>
              <a:t>Searching to Translate (</a:t>
            </a:r>
            <a:r>
              <a:rPr lang="en-US" sz="2400" b="1" dirty="0" smtClean="0"/>
              <a:t>IR</a:t>
            </a:r>
            <a:r>
              <a:rPr lang="en-US" sz="2400" dirty="0" smtClean="0"/>
              <a:t> </a:t>
            </a:r>
            <a:r>
              <a:rPr lang="en-US" sz="2400" dirty="0">
                <a:latin typeface="Wingdings"/>
                <a:ea typeface="Wingdings"/>
                <a:cs typeface="Wingdings"/>
                <a:sym typeface="Wingdings"/>
              </a:rPr>
              <a:t></a:t>
            </a:r>
            <a:r>
              <a:rPr lang="en-US" sz="2400" dirty="0"/>
              <a:t> </a:t>
            </a:r>
            <a:r>
              <a:rPr lang="en-US" sz="2400" b="1" dirty="0" smtClean="0"/>
              <a:t>MT</a:t>
            </a:r>
            <a:r>
              <a:rPr lang="en-US" sz="2400" dirty="0" smtClean="0"/>
              <a:t>)</a:t>
            </a:r>
          </a:p>
          <a:p>
            <a:pPr lvl="1">
              <a:spcBef>
                <a:spcPts val="1000"/>
              </a:spcBef>
              <a:buFont typeface="Lucida Grande"/>
              <a:buChar char="-"/>
            </a:pPr>
            <a:r>
              <a:rPr lang="en-US" sz="2000" dirty="0" smtClean="0"/>
              <a:t>Cross</a:t>
            </a:r>
            <a:r>
              <a:rPr lang="en-US" sz="2000" dirty="0"/>
              <a:t>-Lingual Pairwise Document Similarity</a:t>
            </a:r>
          </a:p>
          <a:p>
            <a:pPr lvl="1">
              <a:spcBef>
                <a:spcPts val="1000"/>
              </a:spcBef>
              <a:buFont typeface="Lucida Grande"/>
              <a:buChar char="-"/>
            </a:pPr>
            <a:r>
              <a:rPr lang="en-US" sz="2000" dirty="0" smtClean="0"/>
              <a:t>Extracting Parallel Text From Comparable Corpora</a:t>
            </a:r>
            <a:endParaRPr lang="en-US" sz="2000" dirty="0"/>
          </a:p>
          <a:p>
            <a:r>
              <a:rPr lang="en-US" sz="2400" dirty="0" smtClean="0"/>
              <a:t>Translating to Search (</a:t>
            </a:r>
            <a:r>
              <a:rPr lang="en-US" sz="2400" b="1" dirty="0" smtClean="0"/>
              <a:t>MT</a:t>
            </a:r>
            <a:r>
              <a:rPr lang="en-US" sz="2400" dirty="0" smtClean="0"/>
              <a:t> </a:t>
            </a:r>
            <a:r>
              <a:rPr lang="en-US" sz="2400" dirty="0" smtClean="0">
                <a:latin typeface="Wingdings"/>
                <a:ea typeface="Wingdings"/>
                <a:cs typeface="Wingdings"/>
                <a:sym typeface="Wingdings"/>
              </a:rPr>
              <a:t></a:t>
            </a:r>
            <a:r>
              <a:rPr lang="en-US" sz="2400" dirty="0" smtClean="0"/>
              <a:t> </a:t>
            </a:r>
            <a:r>
              <a:rPr lang="en-US" sz="2400" b="1" dirty="0" smtClean="0"/>
              <a:t>IR</a:t>
            </a:r>
            <a:r>
              <a:rPr lang="en-US" sz="2400" dirty="0" smtClean="0"/>
              <a:t>)</a:t>
            </a:r>
          </a:p>
          <a:p>
            <a:pPr lvl="1">
              <a:spcBef>
                <a:spcPts val="1000"/>
              </a:spcBef>
              <a:buFont typeface="Lucida Grande"/>
              <a:buChar char="-"/>
            </a:pPr>
            <a:r>
              <a:rPr lang="en-US" sz="2000" dirty="0" smtClean="0"/>
              <a:t>Context-Sensitive Query Translation</a:t>
            </a:r>
          </a:p>
          <a:p>
            <a:r>
              <a:rPr lang="en-US" sz="2400" dirty="0" smtClean="0"/>
              <a:t>Conclusions</a:t>
            </a:r>
            <a:endParaRPr lang="en-US" sz="2400" dirty="0"/>
          </a:p>
        </p:txBody>
      </p:sp>
      <p:sp>
        <p:nvSpPr>
          <p:cNvPr id="8" name="Slide Number Placeholder 2"/>
          <p:cNvSpPr>
            <a:spLocks noGrp="1"/>
          </p:cNvSpPr>
          <p:nvPr>
            <p:ph type="sldNum" sz="quarter" idx="4"/>
          </p:nvPr>
        </p:nvSpPr>
        <p:spPr>
          <a:xfrm>
            <a:off x="7010400" y="6356350"/>
            <a:ext cx="2133600" cy="365125"/>
          </a:xfrm>
          <a:prstGeom prst="rect">
            <a:avLst/>
          </a:prstGeom>
        </p:spPr>
        <p:txBody>
          <a:bodyPr/>
          <a:lstStyle/>
          <a:p>
            <a:fld id="{F3D397F9-2499-E244-8D41-F28B228DBCAE}" type="slidenum">
              <a:rPr lang="en-US" smtClean="0"/>
              <a:pPr/>
              <a:t>8</a:t>
            </a:fld>
            <a:endParaRPr lang="en-US"/>
          </a:p>
        </p:txBody>
      </p:sp>
      <p:sp>
        <p:nvSpPr>
          <p:cNvPr id="5" name="TextBox 4"/>
          <p:cNvSpPr txBox="1"/>
          <p:nvPr/>
        </p:nvSpPr>
        <p:spPr>
          <a:xfrm>
            <a:off x="5673496" y="3046608"/>
            <a:ext cx="2164143" cy="353935"/>
          </a:xfrm>
          <a:prstGeom prst="rect">
            <a:avLst/>
          </a:prstGeom>
          <a:noFill/>
          <a:ln>
            <a:noFill/>
          </a:ln>
        </p:spPr>
        <p:txBody>
          <a:bodyPr wrap="none" lIns="91432" tIns="45716" rIns="91432" bIns="45716" rtlCol="0">
            <a:spAutoFit/>
          </a:bodyPr>
          <a:lstStyle/>
          <a:p>
            <a:r>
              <a:rPr lang="en-US" sz="1700" dirty="0" smtClean="0">
                <a:latin typeface="Helvetica Neue Light"/>
                <a:cs typeface="Helvetica Neue Light"/>
              </a:rPr>
              <a:t>(Ture </a:t>
            </a:r>
            <a:r>
              <a:rPr lang="en-US" sz="1700" dirty="0">
                <a:latin typeface="Helvetica Neue Light"/>
                <a:cs typeface="Helvetica Neue Light"/>
              </a:rPr>
              <a:t>et </a:t>
            </a:r>
            <a:r>
              <a:rPr lang="en-US" sz="1700" dirty="0" smtClean="0">
                <a:latin typeface="Helvetica Neue Light"/>
                <a:cs typeface="Helvetica Neue Light"/>
              </a:rPr>
              <a:t>al., </a:t>
            </a:r>
            <a:r>
              <a:rPr lang="en-US" sz="1700" dirty="0">
                <a:latin typeface="Helvetica Neue Light"/>
                <a:cs typeface="Helvetica Neue Light"/>
              </a:rPr>
              <a:t>SIGIR’</a:t>
            </a:r>
            <a:r>
              <a:rPr lang="en-US" sz="1700" dirty="0" smtClean="0">
                <a:latin typeface="Helvetica Neue Light"/>
                <a:cs typeface="Helvetica Neue Light"/>
              </a:rPr>
              <a:t>11)</a:t>
            </a:r>
            <a:endParaRPr lang="en-US" sz="1700" dirty="0">
              <a:latin typeface="Helvetica Neue Light"/>
              <a:cs typeface="Helvetica Neue Light"/>
            </a:endParaRPr>
          </a:p>
        </p:txBody>
      </p:sp>
      <p:sp>
        <p:nvSpPr>
          <p:cNvPr id="6" name="TextBox 5"/>
          <p:cNvSpPr txBox="1"/>
          <p:nvPr/>
        </p:nvSpPr>
        <p:spPr>
          <a:xfrm>
            <a:off x="6388490" y="3481181"/>
            <a:ext cx="2538458" cy="353935"/>
          </a:xfrm>
          <a:prstGeom prst="rect">
            <a:avLst/>
          </a:prstGeom>
          <a:noFill/>
          <a:ln>
            <a:noFill/>
          </a:ln>
        </p:spPr>
        <p:txBody>
          <a:bodyPr wrap="none" lIns="91432" tIns="45716" rIns="91432" bIns="45716" rtlCol="0">
            <a:spAutoFit/>
          </a:bodyPr>
          <a:lstStyle/>
          <a:p>
            <a:r>
              <a:rPr lang="en-US" sz="1700" dirty="0" smtClean="0">
                <a:latin typeface="Helvetica Neue Light"/>
                <a:cs typeface="Helvetica Neue Light"/>
              </a:rPr>
              <a:t>(Ture and Lin, NAACL’12)</a:t>
            </a:r>
            <a:endParaRPr lang="en-US" sz="1700" dirty="0">
              <a:latin typeface="Helvetica Neue Light"/>
              <a:cs typeface="Helvetica Neue Light"/>
            </a:endParaRPr>
          </a:p>
        </p:txBody>
      </p:sp>
      <p:sp>
        <p:nvSpPr>
          <p:cNvPr id="7" name="TextBox 6"/>
          <p:cNvSpPr txBox="1"/>
          <p:nvPr/>
        </p:nvSpPr>
        <p:spPr>
          <a:xfrm>
            <a:off x="4712933" y="4680142"/>
            <a:ext cx="4519267" cy="615545"/>
          </a:xfrm>
          <a:prstGeom prst="rect">
            <a:avLst/>
          </a:prstGeom>
          <a:noFill/>
          <a:ln>
            <a:noFill/>
          </a:ln>
        </p:spPr>
        <p:txBody>
          <a:bodyPr wrap="none" lIns="91432" tIns="45716" rIns="91432" bIns="45716" rtlCol="0">
            <a:spAutoFit/>
          </a:bodyPr>
          <a:lstStyle/>
          <a:p>
            <a:r>
              <a:rPr lang="en-US" sz="1700" dirty="0" smtClean="0">
                <a:latin typeface="Helvetica Neue Light"/>
                <a:cs typeface="Helvetica Neue Light"/>
              </a:rPr>
              <a:t>(Ture et al., SIGIR’12), (Ture </a:t>
            </a:r>
            <a:r>
              <a:rPr lang="en-US" sz="1700" dirty="0">
                <a:latin typeface="Helvetica Neue Light"/>
                <a:cs typeface="Helvetica Neue Light"/>
              </a:rPr>
              <a:t>et </a:t>
            </a:r>
            <a:r>
              <a:rPr lang="en-US" sz="1700" dirty="0" smtClean="0">
                <a:latin typeface="Helvetica Neue Light"/>
                <a:cs typeface="Helvetica Neue Light"/>
              </a:rPr>
              <a:t>al., COLING’12)</a:t>
            </a:r>
          </a:p>
          <a:p>
            <a:r>
              <a:rPr lang="en-US" sz="1700" dirty="0">
                <a:latin typeface="Helvetica Neue Light"/>
                <a:cs typeface="Helvetica Neue Light"/>
              </a:rPr>
              <a:t>(Ture </a:t>
            </a:r>
            <a:r>
              <a:rPr lang="en-US" sz="1700" dirty="0" smtClean="0">
                <a:latin typeface="Helvetica Neue Light"/>
                <a:cs typeface="Helvetica Neue Light"/>
              </a:rPr>
              <a:t>and Lin, </a:t>
            </a:r>
            <a:r>
              <a:rPr lang="en-US" sz="1700" dirty="0">
                <a:latin typeface="Helvetica Neue Light"/>
                <a:cs typeface="Helvetica Neue Light"/>
              </a:rPr>
              <a:t>SIGIR’</a:t>
            </a:r>
            <a:r>
              <a:rPr lang="en-US" sz="1700" dirty="0" smtClean="0">
                <a:latin typeface="Helvetica Neue Light"/>
                <a:cs typeface="Helvetica Neue Light"/>
              </a:rPr>
              <a:t>13)</a:t>
            </a:r>
            <a:endParaRPr lang="en-US" sz="1700" dirty="0">
              <a:latin typeface="Helvetica Neue Light"/>
              <a:cs typeface="Helvetica Neue Light"/>
            </a:endParaRPr>
          </a:p>
        </p:txBody>
      </p:sp>
    </p:spTree>
    <p:extLst>
      <p:ext uri="{BB962C8B-B14F-4D97-AF65-F5344CB8AC3E}">
        <p14:creationId xmlns:p14="http://schemas.microsoft.com/office/powerpoint/2010/main" val="104217865"/>
      </p:ext>
    </p:extLst>
  </p:cSld>
  <p:clrMapOvr>
    <a:masterClrMapping/>
  </p:clrMapOvr>
  <mc:AlternateContent xmlns:mc="http://schemas.openxmlformats.org/markup-compatibility/2006" xmlns:p14="http://schemas.microsoft.com/office/powerpoint/2010/main">
    <mc:Choice Requires="p14">
      <p:transition spd="slow" p14:dur="2000" advTm="57"/>
    </mc:Choice>
    <mc:Fallback xmlns="">
      <p:transition xmlns:p14="http://schemas.microsoft.com/office/powerpoint/2010/main" spd="slow" advTm="5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3">
                                            <p:txEl>
                                              <p:pRg st="1" end="1"/>
                                            </p:txEl>
                                          </p:spTgt>
                                        </p:tgtEl>
                                        <p:attrNameLst>
                                          <p:attrName>style.color</p:attrName>
                                        </p:attrNameLst>
                                      </p:cBhvr>
                                      <p:to>
                                        <a:schemeClr val="accent2"/>
                                      </p:to>
                                    </p:animClr>
                                    <p:animClr clrSpc="rgb" dir="cw">
                                      <p:cBhvr>
                                        <p:cTn id="7" dur="500" fill="hold"/>
                                        <p:tgtEl>
                                          <p:spTgt spid="3">
                                            <p:txEl>
                                              <p:pRg st="1" end="1"/>
                                            </p:txEl>
                                          </p:spTgt>
                                        </p:tgtEl>
                                        <p:attrNameLst>
                                          <p:attrName>fillcolor</p:attrName>
                                        </p:attrNameLst>
                                      </p:cBhvr>
                                      <p:to>
                                        <a:schemeClr val="accent2"/>
                                      </p:to>
                                    </p:animClr>
                                    <p:set>
                                      <p:cBhvr>
                                        <p:cTn id="8" dur="500" fill="hold"/>
                                        <p:tgtEl>
                                          <p:spTgt spid="3">
                                            <p:txEl>
                                              <p:pRg st="1" end="1"/>
                                            </p:txEl>
                                          </p:spTgt>
                                        </p:tgtEl>
                                        <p:attrNameLst>
                                          <p:attrName>fill.type</p:attrName>
                                        </p:attrNameLst>
                                      </p:cBhvr>
                                      <p:to>
                                        <p:strVal val="solid"/>
                                      </p:to>
                                    </p:set>
                                    <p:set>
                                      <p:cBhvr>
                                        <p:cTn id="9" dur="500" fill="hold"/>
                                        <p:tgtEl>
                                          <p:spTgt spid="3">
                                            <p:txEl>
                                              <p:pRg st="1" end="1"/>
                                            </p:txEl>
                                          </p:spTgt>
                                        </p:tgtEl>
                                        <p:attrNameLst>
                                          <p:attrName>fill.on</p:attrName>
                                        </p:attrNameLst>
                                      </p:cBhvr>
                                      <p:to>
                                        <p:strVal val="true"/>
                                      </p:to>
                                    </p:set>
                                  </p:childTnLst>
                                </p:cTn>
                              </p:par>
                              <p:par>
                                <p:cTn id="10" presetID="19" presetClass="emph" presetSubtype="0" fill="hold" grpId="0" nodeType="withEffect">
                                  <p:stCondLst>
                                    <p:cond delay="0"/>
                                  </p:stCondLst>
                                  <p:childTnLst>
                                    <p:animClr clrSpc="rgb" dir="cw">
                                      <p:cBhvr override="childStyle">
                                        <p:cTn id="11" dur="500" fill="hold"/>
                                        <p:tgtEl>
                                          <p:spTgt spid="3">
                                            <p:txEl>
                                              <p:pRg st="2" end="2"/>
                                            </p:txEl>
                                          </p:spTgt>
                                        </p:tgtEl>
                                        <p:attrNameLst>
                                          <p:attrName>style.color</p:attrName>
                                        </p:attrNameLst>
                                      </p:cBhvr>
                                      <p:to>
                                        <a:schemeClr val="accent2"/>
                                      </p:to>
                                    </p:animClr>
                                    <p:animClr clrSpc="rgb" dir="cw">
                                      <p:cBhvr>
                                        <p:cTn id="12" dur="500" fill="hold"/>
                                        <p:tgtEl>
                                          <p:spTgt spid="3">
                                            <p:txEl>
                                              <p:pRg st="2" end="2"/>
                                            </p:txEl>
                                          </p:spTgt>
                                        </p:tgtEl>
                                        <p:attrNameLst>
                                          <p:attrName>fillcolor</p:attrName>
                                        </p:attrNameLst>
                                      </p:cBhvr>
                                      <p:to>
                                        <a:schemeClr val="accent2"/>
                                      </p:to>
                                    </p:animClr>
                                    <p:set>
                                      <p:cBhvr>
                                        <p:cTn id="13" dur="500" fill="hold"/>
                                        <p:tgtEl>
                                          <p:spTgt spid="3">
                                            <p:txEl>
                                              <p:pRg st="2" end="2"/>
                                            </p:txEl>
                                          </p:spTgt>
                                        </p:tgtEl>
                                        <p:attrNameLst>
                                          <p:attrName>fill.type</p:attrName>
                                        </p:attrNameLst>
                                      </p:cBhvr>
                                      <p:to>
                                        <p:strVal val="solid"/>
                                      </p:to>
                                    </p:set>
                                    <p:set>
                                      <p:cBhvr>
                                        <p:cTn id="14" dur="500"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p:txBody>
          <a:bodyPr/>
          <a:lstStyle/>
          <a:p>
            <a:pPr eaLnBrk="1" hangingPunct="1">
              <a:defRPr/>
            </a:pPr>
            <a:r>
              <a:rPr lang="en-US" dirty="0" smtClean="0">
                <a:solidFill>
                  <a:srgbClr val="000000"/>
                </a:solidFill>
              </a:rPr>
              <a:t>CLIR from translation grammar</a:t>
            </a:r>
            <a:endParaRPr lang="en-US" dirty="0">
              <a:solidFill>
                <a:srgbClr val="000000"/>
              </a:solidFill>
            </a:endParaRPr>
          </a:p>
        </p:txBody>
      </p:sp>
      <p:sp>
        <p:nvSpPr>
          <p:cNvPr id="26626" name="Rectangle 2"/>
          <p:cNvSpPr>
            <a:spLocks noGrp="1" noChangeArrowheads="1"/>
          </p:cNvSpPr>
          <p:nvPr>
            <p:ph idx="1"/>
          </p:nvPr>
        </p:nvSpPr>
        <p:spPr>
          <a:xfrm>
            <a:off x="401836" y="3318477"/>
            <a:ext cx="8340328" cy="4616648"/>
          </a:xfrm>
        </p:spPr>
        <p:txBody>
          <a:bodyPr/>
          <a:lstStyle/>
          <a:p>
            <a:pPr marL="361609" indent="-361609">
              <a:buFont typeface="+mj-lt"/>
              <a:buAutoNum type="alphaUcPeriod" startAt="2"/>
              <a:defRPr/>
            </a:pPr>
            <a:endParaRPr lang="en-US" sz="2000" dirty="0">
              <a:solidFill>
                <a:srgbClr val="000000"/>
              </a:solidFill>
            </a:endParaRPr>
          </a:p>
          <a:p>
            <a:pPr marL="361609" indent="-361609">
              <a:buFont typeface="+mj-lt"/>
              <a:buAutoNum type="alphaUcPeriod" startAt="2"/>
              <a:defRPr/>
            </a:pPr>
            <a:endParaRPr lang="en-US" sz="2000" dirty="0">
              <a:solidFill>
                <a:srgbClr val="000000"/>
              </a:solidFill>
            </a:endParaRPr>
          </a:p>
          <a:p>
            <a:pPr eaLnBrk="1" hangingPunct="1">
              <a:lnSpc>
                <a:spcPct val="200000"/>
              </a:lnSpc>
              <a:defRPr/>
            </a:pPr>
            <a:r>
              <a:rPr lang="en-US" sz="2000" dirty="0">
                <a:solidFill>
                  <a:srgbClr val="000000"/>
                </a:solidFill>
              </a:rPr>
              <a:t>Token translation formula</a:t>
            </a:r>
          </a:p>
        </p:txBody>
      </p:sp>
      <p:sp>
        <p:nvSpPr>
          <p:cNvPr id="3" name="Slide Number Placeholder 2"/>
          <p:cNvSpPr>
            <a:spLocks noGrp="1"/>
          </p:cNvSpPr>
          <p:nvPr>
            <p:ph type="sldNum" sz="quarter" idx="4"/>
          </p:nvPr>
        </p:nvSpPr>
        <p:spPr>
          <a:xfrm>
            <a:off x="7010400" y="6356350"/>
            <a:ext cx="2133600" cy="365125"/>
          </a:xfrm>
          <a:prstGeom prst="rect">
            <a:avLst/>
          </a:prstGeom>
        </p:spPr>
        <p:txBody>
          <a:bodyPr lIns="64286" tIns="32143" rIns="64286" bIns="32143"/>
          <a:lstStyle/>
          <a:p>
            <a:fld id="{0A358137-3D84-6645-A1B9-9548E8CF6556}" type="slidenum">
              <a:rPr lang="en-US" smtClean="0"/>
              <a:t>80</a:t>
            </a:fld>
            <a:endParaRPr lang="en-US" dirty="0"/>
          </a:p>
        </p:txBody>
      </p:sp>
      <p:sp>
        <p:nvSpPr>
          <p:cNvPr id="2" name="Rectangle 1"/>
          <p:cNvSpPr/>
          <p:nvPr/>
        </p:nvSpPr>
        <p:spPr>
          <a:xfrm>
            <a:off x="394888" y="3175848"/>
            <a:ext cx="6025307" cy="1680741"/>
          </a:xfrm>
          <a:prstGeom prst="rect">
            <a:avLst/>
          </a:prstGeom>
          <a:ln>
            <a:solidFill>
              <a:schemeClr val="tx1"/>
            </a:solidFill>
          </a:ln>
        </p:spPr>
        <p:txBody>
          <a:bodyPr lIns="64286" tIns="32143" rIns="64286" bIns="32143">
            <a:spAutoFit/>
          </a:bodyPr>
          <a:lstStyle/>
          <a:p>
            <a:pPr algn="l">
              <a:defRPr/>
            </a:pPr>
            <a:r>
              <a:rPr lang="en-US" sz="1500" b="1" spc="-70" dirty="0" smtClean="0">
                <a:latin typeface="Courier"/>
                <a:cs typeface="Courier"/>
              </a:rPr>
              <a:t>[</a:t>
            </a:r>
            <a:r>
              <a:rPr lang="en-US" sz="1500" b="1" spc="-70" dirty="0">
                <a:solidFill>
                  <a:schemeClr val="accent4"/>
                </a:solidFill>
                <a:latin typeface="Courier"/>
                <a:cs typeface="Courier"/>
              </a:rPr>
              <a:t>maternal </a:t>
            </a:r>
            <a:r>
              <a:rPr lang="en-US" sz="1500" b="1" spc="-70" dirty="0">
                <a:latin typeface="Courier"/>
                <a:cs typeface="Courier"/>
              </a:rPr>
              <a:t>: </a:t>
            </a:r>
            <a:r>
              <a:rPr lang="en-US" sz="1500" b="1" spc="-70" dirty="0" err="1">
                <a:solidFill>
                  <a:srgbClr val="BE0204"/>
                </a:solidFill>
                <a:latin typeface="Courier"/>
                <a:cs typeface="Courier"/>
              </a:rPr>
              <a:t>maternité</a:t>
            </a:r>
            <a:r>
              <a:rPr lang="en-US" sz="1500" b="1" spc="-70" dirty="0">
                <a:latin typeface="Courier"/>
                <a:cs typeface="Courier"/>
              </a:rPr>
              <a:t>] , 0.9</a:t>
            </a:r>
            <a:endParaRPr lang="en-US" sz="1500" b="1" spc="-70" baseline="-25000" dirty="0">
              <a:latin typeface="Courier"/>
              <a:cs typeface="Courier"/>
            </a:endParaRPr>
          </a:p>
          <a:p>
            <a:pPr algn="l">
              <a:defRPr/>
            </a:pPr>
            <a:r>
              <a:rPr lang="en-US" sz="1500" b="1" spc="-70" dirty="0" smtClean="0">
                <a:latin typeface="Courier"/>
                <a:cs typeface="Courier"/>
              </a:rPr>
              <a:t>[</a:t>
            </a:r>
            <a:r>
              <a:rPr lang="en-US" sz="1500" b="1" spc="-70" dirty="0" smtClean="0">
                <a:solidFill>
                  <a:srgbClr val="0000FF"/>
                </a:solidFill>
                <a:latin typeface="Courier"/>
                <a:cs typeface="Courier"/>
              </a:rPr>
              <a:t>in</a:t>
            </a:r>
            <a:r>
              <a:rPr lang="en-US" sz="1500" b="1" spc="-70" dirty="0" smtClean="0">
                <a:latin typeface="Courier"/>
                <a:cs typeface="Courier"/>
              </a:rPr>
              <a:t> </a:t>
            </a:r>
            <a:r>
              <a:rPr lang="en-US" sz="1500" b="1" spc="-70" dirty="0" err="1">
                <a:solidFill>
                  <a:srgbClr val="0000FF"/>
                </a:solidFill>
                <a:latin typeface="Courier"/>
                <a:cs typeface="Courier"/>
              </a:rPr>
              <a:t>europe</a:t>
            </a:r>
            <a:r>
              <a:rPr lang="en-US" sz="1500" b="1" spc="-70" dirty="0">
                <a:solidFill>
                  <a:srgbClr val="0000FF"/>
                </a:solidFill>
                <a:latin typeface="Courier"/>
                <a:cs typeface="Courier"/>
              </a:rPr>
              <a:t> </a:t>
            </a:r>
            <a:r>
              <a:rPr lang="en-US" sz="1500" b="1" spc="-70" dirty="0">
                <a:latin typeface="Courier"/>
                <a:cs typeface="Courier"/>
              </a:rPr>
              <a:t>: </a:t>
            </a:r>
            <a:r>
              <a:rPr lang="en-US" sz="1500" b="1" spc="-70" dirty="0" smtClean="0">
                <a:solidFill>
                  <a:srgbClr val="0000FF"/>
                </a:solidFill>
                <a:latin typeface="Courier"/>
                <a:cs typeface="Courier"/>
              </a:rPr>
              <a:t>en</a:t>
            </a:r>
            <a:r>
              <a:rPr lang="en-US" sz="1500" b="1" spc="-70" dirty="0" smtClean="0">
                <a:latin typeface="Courier"/>
                <a:cs typeface="Courier"/>
              </a:rPr>
              <a:t> </a:t>
            </a:r>
            <a:r>
              <a:rPr lang="en-US" sz="1500" b="1" spc="-70" dirty="0" err="1">
                <a:solidFill>
                  <a:srgbClr val="0000FF"/>
                </a:solidFill>
                <a:latin typeface="Courier"/>
                <a:cs typeface="Courier"/>
              </a:rPr>
              <a:t>europe</a:t>
            </a:r>
            <a:r>
              <a:rPr lang="en-US" sz="1500" b="1" spc="-70" dirty="0">
                <a:latin typeface="Courier"/>
                <a:cs typeface="Courier"/>
              </a:rPr>
              <a:t>] , 0.74</a:t>
            </a:r>
            <a:endParaRPr lang="en-US" sz="1500" b="1" spc="-70" baseline="-25000" dirty="0">
              <a:latin typeface="Courier"/>
              <a:cs typeface="Courier"/>
            </a:endParaRPr>
          </a:p>
          <a:p>
            <a:pPr>
              <a:defRPr/>
            </a:pPr>
            <a:r>
              <a:rPr lang="en-US" sz="1500" b="1" spc="-70" dirty="0" smtClean="0">
                <a:latin typeface="Courier"/>
                <a:cs typeface="Courier"/>
              </a:rPr>
              <a:t>[</a:t>
            </a:r>
            <a:r>
              <a:rPr lang="en-US" sz="1500" b="1" spc="-70" dirty="0" smtClean="0">
                <a:solidFill>
                  <a:srgbClr val="B91305"/>
                </a:solidFill>
                <a:latin typeface="Courier"/>
                <a:cs typeface="Courier"/>
              </a:rPr>
              <a:t>maternity</a:t>
            </a:r>
            <a:r>
              <a:rPr lang="en-US" sz="1500" b="1" spc="-70" dirty="0" smtClean="0">
                <a:latin typeface="Courier"/>
                <a:cs typeface="Courier"/>
              </a:rPr>
              <a:t> leave : </a:t>
            </a:r>
            <a:r>
              <a:rPr lang="en-US" sz="1500" b="1" spc="-70" dirty="0">
                <a:solidFill>
                  <a:srgbClr val="008000"/>
                </a:solidFill>
                <a:latin typeface="Courier"/>
                <a:cs typeface="Courier"/>
              </a:rPr>
              <a:t>congé </a:t>
            </a:r>
            <a:r>
              <a:rPr lang="en-US" sz="1500" b="1" spc="-70" dirty="0" smtClean="0">
                <a:solidFill>
                  <a:srgbClr val="000000"/>
                </a:solidFill>
                <a:latin typeface="Courier"/>
                <a:cs typeface="Courier"/>
              </a:rPr>
              <a:t>de</a:t>
            </a:r>
            <a:r>
              <a:rPr lang="en-US" sz="1500" b="1" spc="-70" dirty="0" smtClean="0">
                <a:solidFill>
                  <a:srgbClr val="008000"/>
                </a:solidFill>
                <a:latin typeface="Courier"/>
                <a:cs typeface="Courier"/>
              </a:rPr>
              <a:t> </a:t>
            </a:r>
            <a:r>
              <a:rPr lang="en-US" sz="1500" b="1" spc="-70" dirty="0" err="1" smtClean="0">
                <a:solidFill>
                  <a:srgbClr val="B91305"/>
                </a:solidFill>
                <a:latin typeface="Courier"/>
                <a:cs typeface="Courier"/>
              </a:rPr>
              <a:t>maternit</a:t>
            </a:r>
            <a:r>
              <a:rPr lang="en-US" sz="1500" b="1" spc="-70" dirty="0" err="1">
                <a:solidFill>
                  <a:srgbClr val="B91305"/>
                </a:solidFill>
                <a:latin typeface="Courier"/>
                <a:cs typeface="Courier"/>
              </a:rPr>
              <a:t>é</a:t>
            </a:r>
            <a:r>
              <a:rPr lang="en-US" sz="1500" b="1" spc="-70" dirty="0" smtClean="0">
                <a:latin typeface="Courier"/>
                <a:cs typeface="Courier"/>
              </a:rPr>
              <a:t>] </a:t>
            </a:r>
            <a:r>
              <a:rPr lang="en-US" sz="1500" b="1" spc="-70" dirty="0">
                <a:latin typeface="Courier"/>
                <a:cs typeface="Courier"/>
              </a:rPr>
              <a:t>, 0.74</a:t>
            </a:r>
            <a:endParaRPr lang="en-US" sz="1500" b="1" spc="-70" baseline="-25000" dirty="0">
              <a:latin typeface="Courier"/>
              <a:cs typeface="Courier"/>
            </a:endParaRPr>
          </a:p>
          <a:p>
            <a:pPr algn="l">
              <a:defRPr/>
            </a:pPr>
            <a:r>
              <a:rPr lang="en-US" sz="1500" b="1" spc="-70" dirty="0" smtClean="0">
                <a:latin typeface="Courier"/>
                <a:cs typeface="Courier"/>
              </a:rPr>
              <a:t>[</a:t>
            </a:r>
            <a:r>
              <a:rPr lang="en-US" sz="1500" b="1" spc="-70" dirty="0">
                <a:solidFill>
                  <a:srgbClr val="008000"/>
                </a:solidFill>
                <a:latin typeface="Courier"/>
                <a:cs typeface="Courier"/>
              </a:rPr>
              <a:t>leave </a:t>
            </a:r>
            <a:r>
              <a:rPr lang="en-US" sz="1500" b="1" spc="-70" dirty="0">
                <a:latin typeface="Courier"/>
                <a:cs typeface="Courier"/>
              </a:rPr>
              <a:t>: </a:t>
            </a:r>
            <a:r>
              <a:rPr lang="en-US" sz="1500" b="1" spc="-70" dirty="0">
                <a:solidFill>
                  <a:srgbClr val="008000"/>
                </a:solidFill>
                <a:latin typeface="Courier"/>
                <a:cs typeface="Courier"/>
              </a:rPr>
              <a:t>congé </a:t>
            </a:r>
            <a:r>
              <a:rPr lang="en-US" sz="1500" b="1" spc="-70" dirty="0">
                <a:latin typeface="Courier"/>
                <a:cs typeface="Courier"/>
              </a:rPr>
              <a:t>] , </a:t>
            </a:r>
            <a:r>
              <a:rPr lang="en-US" sz="1500" b="1" spc="-70" dirty="0" smtClean="0">
                <a:latin typeface="Courier"/>
                <a:cs typeface="Courier"/>
              </a:rPr>
              <a:t>0.17</a:t>
            </a:r>
            <a:endParaRPr lang="en-US" sz="1500" b="1" spc="-70" dirty="0">
              <a:latin typeface="Courier"/>
              <a:cs typeface="Courier"/>
            </a:endParaRPr>
          </a:p>
          <a:p>
            <a:pPr algn="l">
              <a:defRPr/>
            </a:pPr>
            <a:r>
              <a:rPr lang="en-US" sz="1500" b="1" spc="-70" dirty="0" smtClean="0">
                <a:latin typeface="Courier"/>
                <a:cs typeface="Courier"/>
              </a:rPr>
              <a:t>[</a:t>
            </a:r>
            <a:r>
              <a:rPr lang="en-US" sz="1500" b="1" spc="-70" dirty="0">
                <a:latin typeface="Courier"/>
                <a:cs typeface="Courier"/>
              </a:rPr>
              <a:t>leave : laisser] , </a:t>
            </a:r>
            <a:r>
              <a:rPr lang="en-US" sz="1500" b="1" spc="-70" dirty="0" smtClean="0">
                <a:latin typeface="Courier"/>
                <a:cs typeface="Courier"/>
              </a:rPr>
              <a:t>0.49</a:t>
            </a:r>
          </a:p>
          <a:p>
            <a:pPr algn="l">
              <a:defRPr/>
            </a:pPr>
            <a:r>
              <a:rPr lang="en-US" sz="1500" b="1" spc="-70" dirty="0" smtClean="0">
                <a:latin typeface="Courier"/>
                <a:cs typeface="Courier"/>
              </a:rPr>
              <a:t>.</a:t>
            </a:r>
            <a:r>
              <a:rPr lang="en-US" sz="1500" b="1" spc="-70" dirty="0">
                <a:latin typeface="Courier"/>
                <a:cs typeface="Courier"/>
              </a:rPr>
              <a:t>.</a:t>
            </a:r>
            <a:r>
              <a:rPr lang="en-US" sz="1500" b="1" spc="-70" dirty="0" smtClean="0">
                <a:latin typeface="Courier"/>
                <a:cs typeface="Courier"/>
              </a:rPr>
              <a:t>.</a:t>
            </a:r>
          </a:p>
          <a:p>
            <a:pPr>
              <a:defRPr/>
            </a:pPr>
            <a:r>
              <a:rPr lang="en-US" sz="1500" b="1" spc="-70" dirty="0">
                <a:latin typeface="Courier"/>
                <a:cs typeface="Courier"/>
              </a:rPr>
              <a:t>[</a:t>
            </a:r>
            <a:r>
              <a:rPr lang="en-US" sz="1500" b="1" spc="-70" dirty="0">
                <a:solidFill>
                  <a:srgbClr val="FF6600"/>
                </a:solidFill>
                <a:latin typeface="Courier"/>
                <a:cs typeface="Courier"/>
              </a:rPr>
              <a:t>paternity</a:t>
            </a:r>
            <a:r>
              <a:rPr lang="en-US" sz="1500" b="1" spc="-70" dirty="0">
                <a:latin typeface="Courier"/>
                <a:cs typeface="Courier"/>
              </a:rPr>
              <a:t> leave : </a:t>
            </a:r>
            <a:r>
              <a:rPr lang="en-US" sz="1500" b="1" spc="-70" dirty="0">
                <a:solidFill>
                  <a:srgbClr val="008000"/>
                </a:solidFill>
                <a:latin typeface="Courier"/>
                <a:cs typeface="Courier"/>
              </a:rPr>
              <a:t>congé </a:t>
            </a:r>
            <a:r>
              <a:rPr lang="en-US" sz="1500" b="1" spc="-70" dirty="0">
                <a:solidFill>
                  <a:srgbClr val="000000"/>
                </a:solidFill>
                <a:latin typeface="Courier"/>
                <a:cs typeface="Courier"/>
              </a:rPr>
              <a:t>de</a:t>
            </a:r>
            <a:r>
              <a:rPr lang="en-US" sz="1500" b="1" spc="-70" dirty="0">
                <a:solidFill>
                  <a:srgbClr val="008000"/>
                </a:solidFill>
                <a:latin typeface="Courier"/>
                <a:cs typeface="Courier"/>
              </a:rPr>
              <a:t> </a:t>
            </a:r>
            <a:r>
              <a:rPr lang="en-US" sz="1500" b="1" spc="-70" dirty="0" err="1">
                <a:solidFill>
                  <a:srgbClr val="FF6600"/>
                </a:solidFill>
                <a:latin typeface="Courier"/>
                <a:cs typeface="Courier"/>
              </a:rPr>
              <a:t>paternité</a:t>
            </a:r>
            <a:r>
              <a:rPr lang="en-US" sz="1500" b="1" spc="-70" dirty="0">
                <a:latin typeface="Courier"/>
                <a:cs typeface="Courier"/>
              </a:rPr>
              <a:t>] , </a:t>
            </a:r>
            <a:r>
              <a:rPr lang="en-US" sz="1500" b="1" spc="-70" dirty="0" smtClean="0">
                <a:latin typeface="Courier"/>
                <a:cs typeface="Courier"/>
              </a:rPr>
              <a:t>0.70</a:t>
            </a:r>
            <a:endParaRPr lang="en-US" sz="1500" b="1" spc="-70" baseline="-25000" dirty="0">
              <a:latin typeface="Courier"/>
              <a:cs typeface="Courier"/>
            </a:endParaRPr>
          </a:p>
        </p:txBody>
      </p:sp>
      <p:grpSp>
        <p:nvGrpSpPr>
          <p:cNvPr id="6" name="Group 5"/>
          <p:cNvGrpSpPr/>
          <p:nvPr/>
        </p:nvGrpSpPr>
        <p:grpSpPr>
          <a:xfrm>
            <a:off x="4596105" y="5469782"/>
            <a:ext cx="2779804" cy="1019850"/>
            <a:chOff x="6358384" y="5730603"/>
            <a:chExt cx="3953497" cy="1450453"/>
          </a:xfrm>
        </p:grpSpPr>
        <p:sp>
          <p:nvSpPr>
            <p:cNvPr id="7" name="Rectangle 6"/>
            <p:cNvSpPr/>
            <p:nvPr/>
          </p:nvSpPr>
          <p:spPr>
            <a:xfrm>
              <a:off x="6783155" y="5730603"/>
              <a:ext cx="3528726" cy="1225634"/>
            </a:xfrm>
            <a:prstGeom prst="rect">
              <a:avLst/>
            </a:prstGeom>
          </p:spPr>
          <p:txBody>
            <a:bodyPr wrap="none">
              <a:spAutoFit/>
            </a:bodyPr>
            <a:lstStyle/>
            <a:p>
              <a:pPr eaLnBrk="1" hangingPunct="1">
                <a:defRPr/>
              </a:pPr>
              <a:r>
                <a:rPr lang="en-US" sz="2500" b="1" i="1" dirty="0" smtClean="0">
                  <a:latin typeface="Helvetica Neue Light"/>
                </a:rPr>
                <a:t>Grammar</a:t>
              </a:r>
              <a:r>
                <a:rPr lang="en-US" sz="2500" b="1" dirty="0" smtClean="0">
                  <a:latin typeface="Helvetica Neue Light"/>
                </a:rPr>
                <a:t>-</a:t>
              </a:r>
              <a:r>
                <a:rPr lang="en-US" sz="2500" b="1" dirty="0">
                  <a:latin typeface="Helvetica Neue Light"/>
                </a:rPr>
                <a:t>based </a:t>
              </a:r>
              <a:endParaRPr lang="en-US" sz="2500" b="1" dirty="0" smtClean="0">
                <a:latin typeface="Helvetica Neue Light"/>
              </a:endParaRPr>
            </a:p>
            <a:p>
              <a:pPr eaLnBrk="1" hangingPunct="1">
                <a:defRPr/>
              </a:pPr>
              <a:r>
                <a:rPr lang="en-US" sz="2500" b="1" dirty="0" smtClean="0">
                  <a:latin typeface="Helvetica Neue Light"/>
                </a:rPr>
                <a:t>probabilities </a:t>
              </a:r>
              <a:r>
                <a:rPr lang="en-US" sz="2500" dirty="0" smtClean="0">
                  <a:latin typeface="Helvetica Neue Light"/>
                </a:rPr>
                <a:t>(flat)</a:t>
              </a:r>
              <a:endParaRPr lang="en-US" sz="2500" b="1" dirty="0">
                <a:latin typeface="Helvetica Neue Light"/>
              </a:endParaRPr>
            </a:p>
          </p:txBody>
        </p:sp>
        <p:sp>
          <p:nvSpPr>
            <p:cNvPr id="8" name="Right Brace 7"/>
            <p:cNvSpPr/>
            <p:nvPr/>
          </p:nvSpPr>
          <p:spPr bwMode="auto">
            <a:xfrm>
              <a:off x="6358384" y="5740896"/>
              <a:ext cx="360040" cy="1440160"/>
            </a:xfrm>
            <a:prstGeom prst="rightBrace">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642862" fontAlgn="base">
                <a:spcBef>
                  <a:spcPct val="0"/>
                </a:spcBef>
                <a:spcAft>
                  <a:spcPct val="0"/>
                </a:spcAft>
              </a:pPr>
              <a:endParaRPr lang="en-US" sz="3000">
                <a:solidFill>
                  <a:srgbClr val="000000"/>
                </a:solidFill>
                <a:latin typeface="Helvetica Neue Light" charset="0"/>
                <a:ea typeface="ヒラギノ角ゴ ProN W3" charset="0"/>
                <a:cs typeface="ヒラギノ角ゴ ProN W3" charset="0"/>
                <a:sym typeface="Helvetica Neue Light" charset="0"/>
              </a:endParaRPr>
            </a:p>
          </p:txBody>
        </p:sp>
      </p:grpSp>
      <p:sp>
        <p:nvSpPr>
          <p:cNvPr id="57" name="TextBox 56"/>
          <p:cNvSpPr txBox="1"/>
          <p:nvPr/>
        </p:nvSpPr>
        <p:spPr>
          <a:xfrm>
            <a:off x="1155531" y="2055779"/>
            <a:ext cx="1428596" cy="307777"/>
          </a:xfrm>
          <a:prstGeom prst="rect">
            <a:avLst/>
          </a:prstGeom>
          <a:noFill/>
        </p:spPr>
        <p:txBody>
          <a:bodyPr wrap="none" rtlCol="0">
            <a:spAutoFit/>
          </a:bodyPr>
          <a:lstStyle/>
          <a:p>
            <a:r>
              <a:rPr lang="en-US" sz="1400" b="1" dirty="0">
                <a:solidFill>
                  <a:srgbClr val="008000"/>
                </a:solidFill>
                <a:latin typeface="Helvetica Neue Light"/>
              </a:rPr>
              <a:t>leave</a:t>
            </a:r>
            <a:r>
              <a:rPr lang="en-US" sz="1400" b="1" dirty="0">
                <a:solidFill>
                  <a:schemeClr val="accent2"/>
                </a:solidFill>
                <a:latin typeface="Helvetica Neue Light"/>
              </a:rPr>
              <a:t> </a:t>
            </a:r>
            <a:r>
              <a:rPr lang="en-US" sz="1400" b="1" dirty="0">
                <a:solidFill>
                  <a:schemeClr val="accent1">
                    <a:lumMod val="60000"/>
                    <a:lumOff val="40000"/>
                  </a:schemeClr>
                </a:solidFill>
                <a:latin typeface="Helvetica Neue Light"/>
              </a:rPr>
              <a:t>in </a:t>
            </a:r>
            <a:r>
              <a:rPr lang="en-US" sz="1400" b="1" dirty="0">
                <a:solidFill>
                  <a:srgbClr val="0000FF"/>
                </a:solidFill>
                <a:latin typeface="Helvetica Neue Light"/>
              </a:rPr>
              <a:t>Europe</a:t>
            </a:r>
          </a:p>
        </p:txBody>
      </p:sp>
      <p:sp>
        <p:nvSpPr>
          <p:cNvPr id="60" name="TextBox 59"/>
          <p:cNvSpPr txBox="1"/>
          <p:nvPr/>
        </p:nvSpPr>
        <p:spPr>
          <a:xfrm>
            <a:off x="435704" y="2052307"/>
            <a:ext cx="864339" cy="307777"/>
          </a:xfrm>
          <a:prstGeom prst="rect">
            <a:avLst/>
          </a:prstGeom>
          <a:noFill/>
        </p:spPr>
        <p:txBody>
          <a:bodyPr wrap="none" rtlCol="0">
            <a:spAutoFit/>
          </a:bodyPr>
          <a:lstStyle/>
          <a:p>
            <a:r>
              <a:rPr lang="en-US" sz="1400" b="1" dirty="0">
                <a:solidFill>
                  <a:schemeClr val="accent4"/>
                </a:solidFill>
                <a:latin typeface="Helvetica Neue Light"/>
              </a:rPr>
              <a:t>maternal</a:t>
            </a:r>
          </a:p>
        </p:txBody>
      </p:sp>
      <p:sp>
        <p:nvSpPr>
          <p:cNvPr id="43" name="TextBox 42"/>
          <p:cNvSpPr txBox="1"/>
          <p:nvPr/>
        </p:nvSpPr>
        <p:spPr>
          <a:xfrm>
            <a:off x="4302394" y="2043839"/>
            <a:ext cx="979756" cy="307777"/>
          </a:xfrm>
          <a:prstGeom prst="rect">
            <a:avLst/>
          </a:prstGeom>
          <a:noFill/>
        </p:spPr>
        <p:txBody>
          <a:bodyPr wrap="none" rtlCol="0">
            <a:spAutoFit/>
          </a:bodyPr>
          <a:lstStyle/>
          <a:p>
            <a:r>
              <a:rPr lang="en-US" sz="1400" b="1" dirty="0">
                <a:solidFill>
                  <a:srgbClr val="1A1AFF"/>
                </a:solidFill>
                <a:latin typeface="Helvetica Neue Light"/>
              </a:rPr>
              <a:t>en </a:t>
            </a:r>
            <a:r>
              <a:rPr lang="en-US" sz="1400" b="1" dirty="0">
                <a:solidFill>
                  <a:srgbClr val="0000FF"/>
                </a:solidFill>
                <a:latin typeface="Helvetica Neue Light"/>
              </a:rPr>
              <a:t>Europe</a:t>
            </a:r>
          </a:p>
        </p:txBody>
      </p:sp>
      <p:sp>
        <p:nvSpPr>
          <p:cNvPr id="46" name="TextBox 45"/>
          <p:cNvSpPr txBox="1"/>
          <p:nvPr/>
        </p:nvSpPr>
        <p:spPr>
          <a:xfrm>
            <a:off x="3527401" y="2047228"/>
            <a:ext cx="915636" cy="307777"/>
          </a:xfrm>
          <a:prstGeom prst="rect">
            <a:avLst/>
          </a:prstGeom>
          <a:noFill/>
        </p:spPr>
        <p:txBody>
          <a:bodyPr wrap="none" rtlCol="0">
            <a:spAutoFit/>
          </a:bodyPr>
          <a:lstStyle/>
          <a:p>
            <a:r>
              <a:rPr lang="en-US" sz="1400" b="1" dirty="0" err="1">
                <a:solidFill>
                  <a:schemeClr val="accent4"/>
                </a:solidFill>
                <a:latin typeface="Helvetica Neue Light"/>
              </a:rPr>
              <a:t>maternité</a:t>
            </a:r>
            <a:endParaRPr lang="en-US" sz="1400" b="1" dirty="0">
              <a:solidFill>
                <a:schemeClr val="accent4"/>
              </a:solidFill>
              <a:latin typeface="Helvetica Neue Light"/>
            </a:endParaRPr>
          </a:p>
        </p:txBody>
      </p:sp>
      <p:sp>
        <p:nvSpPr>
          <p:cNvPr id="48" name="TextBox 47"/>
          <p:cNvSpPr txBox="1"/>
          <p:nvPr/>
        </p:nvSpPr>
        <p:spPr>
          <a:xfrm>
            <a:off x="2749297" y="2052307"/>
            <a:ext cx="941285" cy="307777"/>
          </a:xfrm>
          <a:prstGeom prst="rect">
            <a:avLst/>
          </a:prstGeom>
          <a:noFill/>
        </p:spPr>
        <p:txBody>
          <a:bodyPr wrap="none" rtlCol="0">
            <a:spAutoFit/>
          </a:bodyPr>
          <a:lstStyle/>
          <a:p>
            <a:r>
              <a:rPr lang="en-US" sz="1400" b="1" dirty="0">
                <a:solidFill>
                  <a:srgbClr val="008000"/>
                </a:solidFill>
                <a:latin typeface="Helvetica Neue Light"/>
              </a:rPr>
              <a:t>congé </a:t>
            </a:r>
            <a:r>
              <a:rPr lang="en-US" sz="1400" b="1" dirty="0">
                <a:latin typeface="Helvetica Neue Light"/>
              </a:rPr>
              <a:t>de</a:t>
            </a:r>
          </a:p>
        </p:txBody>
      </p:sp>
      <p:grpSp>
        <p:nvGrpSpPr>
          <p:cNvPr id="61" name="Group 60"/>
          <p:cNvGrpSpPr/>
          <p:nvPr/>
        </p:nvGrpSpPr>
        <p:grpSpPr>
          <a:xfrm>
            <a:off x="5400393" y="1236900"/>
            <a:ext cx="1841294" cy="1518919"/>
            <a:chOff x="6574408" y="5740896"/>
            <a:chExt cx="2618730" cy="2160240"/>
          </a:xfrm>
        </p:grpSpPr>
        <p:sp>
          <p:nvSpPr>
            <p:cNvPr id="62" name="Rectangle 61"/>
            <p:cNvSpPr/>
            <p:nvPr/>
          </p:nvSpPr>
          <p:spPr>
            <a:xfrm>
              <a:off x="6960732" y="6532984"/>
              <a:ext cx="2232406" cy="525272"/>
            </a:xfrm>
            <a:prstGeom prst="rect">
              <a:avLst/>
            </a:prstGeom>
          </p:spPr>
          <p:txBody>
            <a:bodyPr wrap="none">
              <a:spAutoFit/>
            </a:bodyPr>
            <a:lstStyle/>
            <a:p>
              <a:pPr eaLnBrk="1" hangingPunct="1">
                <a:defRPr/>
              </a:pPr>
              <a:r>
                <a:rPr lang="en-US" b="1" dirty="0" smtClean="0">
                  <a:latin typeface="Helvetica Neue Light"/>
                </a:rPr>
                <a:t>Flat derivation</a:t>
              </a:r>
              <a:endParaRPr lang="en-US" b="1" dirty="0">
                <a:latin typeface="Helvetica Neue Light"/>
              </a:endParaRPr>
            </a:p>
          </p:txBody>
        </p:sp>
        <p:sp>
          <p:nvSpPr>
            <p:cNvPr id="63" name="Right Brace 62"/>
            <p:cNvSpPr/>
            <p:nvPr/>
          </p:nvSpPr>
          <p:spPr bwMode="auto">
            <a:xfrm>
              <a:off x="6574408" y="5740896"/>
              <a:ext cx="288032" cy="2160240"/>
            </a:xfrm>
            <a:prstGeom prst="rightBrace">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642862" fontAlgn="base">
                <a:spcBef>
                  <a:spcPct val="0"/>
                </a:spcBef>
                <a:spcAft>
                  <a:spcPct val="0"/>
                </a:spcAft>
              </a:pPr>
              <a:endParaRPr lang="en-US" sz="3000">
                <a:solidFill>
                  <a:srgbClr val="000000"/>
                </a:solidFill>
                <a:latin typeface="Helvetica Neue Light" charset="0"/>
                <a:ea typeface="ヒラギノ角ゴ ProN W3" charset="0"/>
                <a:cs typeface="ヒラギノ角ゴ ProN W3" charset="0"/>
                <a:sym typeface="Helvetica Neue Light" charset="0"/>
              </a:endParaRPr>
            </a:p>
          </p:txBody>
        </p:sp>
      </p:grpSp>
      <p:grpSp>
        <p:nvGrpSpPr>
          <p:cNvPr id="64" name="Group 63"/>
          <p:cNvGrpSpPr/>
          <p:nvPr/>
        </p:nvGrpSpPr>
        <p:grpSpPr>
          <a:xfrm>
            <a:off x="6466563" y="3189654"/>
            <a:ext cx="2218057" cy="1629220"/>
            <a:chOff x="6494032" y="5758222"/>
            <a:chExt cx="3093476" cy="2044512"/>
          </a:xfrm>
        </p:grpSpPr>
        <p:sp>
          <p:nvSpPr>
            <p:cNvPr id="65" name="Rectangle 64"/>
            <p:cNvSpPr/>
            <p:nvPr/>
          </p:nvSpPr>
          <p:spPr>
            <a:xfrm>
              <a:off x="6772294" y="5931506"/>
              <a:ext cx="2815214" cy="1100754"/>
            </a:xfrm>
            <a:prstGeom prst="rect">
              <a:avLst/>
            </a:prstGeom>
          </p:spPr>
          <p:txBody>
            <a:bodyPr wrap="none">
              <a:spAutoFit/>
            </a:bodyPr>
            <a:lstStyle/>
            <a:p>
              <a:pPr eaLnBrk="1" hangingPunct="1">
                <a:defRPr/>
              </a:pPr>
              <a:r>
                <a:rPr lang="en-US" sz="1700" b="1" dirty="0" smtClean="0">
                  <a:latin typeface="Helvetica Neue Light"/>
                </a:rPr>
                <a:t>Phrase table</a:t>
              </a:r>
            </a:p>
            <a:p>
              <a:pPr eaLnBrk="1" hangingPunct="1">
                <a:defRPr/>
              </a:pPr>
              <a:r>
                <a:rPr lang="en-US" sz="1700" b="1" dirty="0" smtClean="0">
                  <a:latin typeface="Helvetica Neue Light"/>
                </a:rPr>
                <a:t>or “flat grammar”</a:t>
              </a:r>
            </a:p>
            <a:p>
              <a:pPr eaLnBrk="1" hangingPunct="1">
                <a:defRPr/>
              </a:pPr>
              <a:r>
                <a:rPr lang="en-US" sz="1700" dirty="0" smtClean="0">
                  <a:latin typeface="Helvetica Neue Light"/>
                </a:rPr>
                <a:t>[</a:t>
              </a:r>
              <a:r>
                <a:rPr lang="en-US" sz="1700" i="1" dirty="0" smtClean="0">
                  <a:latin typeface="Helvetica Neue Light"/>
                </a:rPr>
                <a:t>Koehn et al.</a:t>
              </a:r>
              <a:r>
                <a:rPr lang="en-US" sz="1700" dirty="0" smtClean="0">
                  <a:latin typeface="Helvetica Neue Light"/>
                </a:rPr>
                <a:t>, </a:t>
              </a:r>
              <a:r>
                <a:rPr lang="en-US" sz="1700" i="1" dirty="0" smtClean="0">
                  <a:latin typeface="Helvetica Neue Light"/>
                </a:rPr>
                <a:t>2003</a:t>
              </a:r>
              <a:r>
                <a:rPr lang="en-US" sz="1700" dirty="0" smtClean="0">
                  <a:latin typeface="Helvetica Neue Light"/>
                </a:rPr>
                <a:t>]</a:t>
              </a:r>
              <a:endParaRPr lang="en-US" sz="1700" dirty="0">
                <a:latin typeface="Helvetica Neue Light"/>
              </a:endParaRPr>
            </a:p>
          </p:txBody>
        </p:sp>
        <p:sp>
          <p:nvSpPr>
            <p:cNvPr id="66" name="Right Brace 65"/>
            <p:cNvSpPr/>
            <p:nvPr/>
          </p:nvSpPr>
          <p:spPr bwMode="auto">
            <a:xfrm>
              <a:off x="6494032" y="5758222"/>
              <a:ext cx="288032" cy="2044512"/>
            </a:xfrm>
            <a:prstGeom prst="rightBrace">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642862" fontAlgn="base">
                <a:spcBef>
                  <a:spcPct val="0"/>
                </a:spcBef>
                <a:spcAft>
                  <a:spcPct val="0"/>
                </a:spcAft>
              </a:pPr>
              <a:endParaRPr lang="en-US" sz="3000">
                <a:solidFill>
                  <a:srgbClr val="000000"/>
                </a:solidFill>
                <a:latin typeface="Helvetica Neue Light" charset="0"/>
                <a:ea typeface="ヒラギノ角ゴ ProN W3" charset="0"/>
                <a:cs typeface="ヒラギノ角ゴ ProN W3" charset="0"/>
                <a:sym typeface="Helvetica Neue Light" charset="0"/>
              </a:endParaRPr>
            </a:p>
          </p:txBody>
        </p:sp>
      </p:grpSp>
      <p:graphicFrame>
        <p:nvGraphicFramePr>
          <p:cNvPr id="67" name="Object 3"/>
          <p:cNvGraphicFramePr>
            <a:graphicFrameLocks noChangeAspect="1"/>
          </p:cNvGraphicFramePr>
          <p:nvPr>
            <p:extLst>
              <p:ext uri="{D42A27DB-BD31-4B8C-83A1-F6EECF244321}">
                <p14:modId xmlns:p14="http://schemas.microsoft.com/office/powerpoint/2010/main" val="2383708077"/>
              </p:ext>
            </p:extLst>
          </p:nvPr>
        </p:nvGraphicFramePr>
        <p:xfrm>
          <a:off x="468841" y="5302250"/>
          <a:ext cx="4075113" cy="1389063"/>
        </p:xfrm>
        <a:graphic>
          <a:graphicData uri="http://schemas.openxmlformats.org/presentationml/2006/ole">
            <mc:AlternateContent xmlns:mc="http://schemas.openxmlformats.org/markup-compatibility/2006">
              <mc:Choice xmlns:v="urn:schemas-microsoft-com:vml" Requires="v">
                <p:oleObj spid="_x0000_s32821" name="Equation" r:id="rId5" imgW="1752600" imgH="596900" progId="Equation.3">
                  <p:embed/>
                </p:oleObj>
              </mc:Choice>
              <mc:Fallback>
                <p:oleObj name="Equation" r:id="rId5" imgW="1752600" imgH="596900" progId="Equation.3">
                  <p:embed/>
                  <p:pic>
                    <p:nvPicPr>
                      <p:cNvPr id="0" name=""/>
                      <p:cNvPicPr>
                        <a:picLocks noChangeAspect="1" noChangeArrowheads="1"/>
                      </p:cNvPicPr>
                      <p:nvPr/>
                    </p:nvPicPr>
                    <p:blipFill>
                      <a:blip r:embed="rId6"/>
                      <a:srcRect/>
                      <a:stretch>
                        <a:fillRect/>
                      </a:stretch>
                    </p:blipFill>
                    <p:spPr bwMode="auto">
                      <a:xfrm>
                        <a:off x="468841" y="5302250"/>
                        <a:ext cx="4075113"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1" name="Group 10"/>
          <p:cNvGrpSpPr/>
          <p:nvPr/>
        </p:nvGrpSpPr>
        <p:grpSpPr>
          <a:xfrm>
            <a:off x="1364001" y="1438993"/>
            <a:ext cx="2214202" cy="668191"/>
            <a:chOff x="1364001" y="1803074"/>
            <a:chExt cx="2214202" cy="668191"/>
          </a:xfrm>
        </p:grpSpPr>
        <p:grpSp>
          <p:nvGrpSpPr>
            <p:cNvPr id="77" name="Group 76"/>
            <p:cNvGrpSpPr/>
            <p:nvPr/>
          </p:nvGrpSpPr>
          <p:grpSpPr>
            <a:xfrm>
              <a:off x="1439334" y="2057399"/>
              <a:ext cx="1693333" cy="413866"/>
              <a:chOff x="1990701" y="1394794"/>
              <a:chExt cx="3073399" cy="953857"/>
            </a:xfrm>
          </p:grpSpPr>
          <p:cxnSp>
            <p:nvCxnSpPr>
              <p:cNvPr id="78" name="Elbow Connector 77"/>
              <p:cNvCxnSpPr/>
              <p:nvPr/>
            </p:nvCxnSpPr>
            <p:spPr bwMode="auto">
              <a:xfrm flipV="1">
                <a:off x="1990701" y="1411729"/>
                <a:ext cx="3073399" cy="902379"/>
              </a:xfrm>
              <a:prstGeom prst="bentConnector3">
                <a:avLst>
                  <a:gd name="adj1" fmla="val 104"/>
                </a:avLst>
              </a:prstGeom>
              <a:solidFill>
                <a:srgbClr val="BFBFBF"/>
              </a:solidFill>
              <a:ln w="28575" cap="flat" cmpd="sng" algn="ctr">
                <a:solidFill>
                  <a:srgbClr val="008000"/>
                </a:solidFill>
                <a:prstDash val="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9" name="Straight Connector 78"/>
              <p:cNvCxnSpPr/>
              <p:nvPr/>
            </p:nvCxnSpPr>
            <p:spPr bwMode="auto">
              <a:xfrm>
                <a:off x="5049373" y="1394794"/>
                <a:ext cx="0" cy="953857"/>
              </a:xfrm>
              <a:prstGeom prst="line">
                <a:avLst/>
              </a:prstGeom>
              <a:solidFill>
                <a:srgbClr val="BFBFBF"/>
              </a:solidFill>
              <a:ln w="28575" cap="flat" cmpd="sng" algn="ctr">
                <a:solidFill>
                  <a:srgbClr val="008000"/>
                </a:solidFill>
                <a:prstDash val="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10" name="Rectangle 9"/>
            <p:cNvSpPr/>
            <p:nvPr/>
          </p:nvSpPr>
          <p:spPr>
            <a:xfrm>
              <a:off x="1364001" y="1803074"/>
              <a:ext cx="2214202" cy="276999"/>
            </a:xfrm>
            <a:prstGeom prst="rect">
              <a:avLst/>
            </a:prstGeom>
          </p:spPr>
          <p:txBody>
            <a:bodyPr wrap="square">
              <a:spAutoFit/>
            </a:bodyPr>
            <a:lstStyle/>
            <a:p>
              <a:pPr>
                <a:defRPr/>
              </a:pPr>
              <a:r>
                <a:rPr lang="en-US" sz="1200" b="1" spc="-70" dirty="0" smtClean="0">
                  <a:latin typeface="Courier"/>
                  <a:cs typeface="Courier"/>
                </a:rPr>
                <a:t>[</a:t>
              </a:r>
              <a:r>
                <a:rPr lang="en-US" sz="1200" b="1" spc="-70" dirty="0" smtClean="0">
                  <a:solidFill>
                    <a:srgbClr val="008000"/>
                  </a:solidFill>
                  <a:latin typeface="Courier"/>
                  <a:cs typeface="Courier"/>
                </a:rPr>
                <a:t>leave </a:t>
              </a:r>
              <a:r>
                <a:rPr lang="en-US" sz="1200" b="1" spc="-70" dirty="0" smtClean="0">
                  <a:latin typeface="Courier"/>
                  <a:cs typeface="Courier"/>
                </a:rPr>
                <a:t>: </a:t>
              </a:r>
              <a:r>
                <a:rPr lang="en-US" sz="1200" b="1" spc="-70" dirty="0" smtClean="0">
                  <a:solidFill>
                    <a:srgbClr val="008000"/>
                  </a:solidFill>
                  <a:latin typeface="Courier"/>
                  <a:cs typeface="Courier"/>
                </a:rPr>
                <a:t>congé</a:t>
              </a:r>
              <a:r>
                <a:rPr lang="en-US" sz="1200" b="1" spc="-70" dirty="0" smtClean="0">
                  <a:latin typeface="Courier"/>
                  <a:cs typeface="Courier"/>
                </a:rPr>
                <a:t>],0.69</a:t>
              </a:r>
              <a:endParaRPr lang="en-US" sz="1200" b="1" spc="-70" baseline="-25000" dirty="0">
                <a:latin typeface="Courier"/>
                <a:cs typeface="Courier"/>
              </a:endParaRPr>
            </a:p>
          </p:txBody>
        </p:sp>
      </p:grpSp>
      <p:grpSp>
        <p:nvGrpSpPr>
          <p:cNvPr id="13" name="Group 12"/>
          <p:cNvGrpSpPr/>
          <p:nvPr/>
        </p:nvGrpSpPr>
        <p:grpSpPr>
          <a:xfrm>
            <a:off x="778934" y="1219966"/>
            <a:ext cx="3073399" cy="875692"/>
            <a:chOff x="778934" y="1584047"/>
            <a:chExt cx="3073399" cy="875692"/>
          </a:xfrm>
        </p:grpSpPr>
        <p:grpSp>
          <p:nvGrpSpPr>
            <p:cNvPr id="68" name="Group 67"/>
            <p:cNvGrpSpPr/>
            <p:nvPr/>
          </p:nvGrpSpPr>
          <p:grpSpPr>
            <a:xfrm>
              <a:off x="778934" y="1854200"/>
              <a:ext cx="3073399" cy="605539"/>
              <a:chOff x="4054128" y="2140496"/>
              <a:chExt cx="6624736" cy="432048"/>
            </a:xfrm>
          </p:grpSpPr>
          <p:cxnSp>
            <p:nvCxnSpPr>
              <p:cNvPr id="69" name="Elbow Connector 68"/>
              <p:cNvCxnSpPr/>
              <p:nvPr/>
            </p:nvCxnSpPr>
            <p:spPr bwMode="auto">
              <a:xfrm flipV="1">
                <a:off x="4054128" y="2140496"/>
                <a:ext cx="6624736" cy="432048"/>
              </a:xfrm>
              <a:prstGeom prst="bentConnector3">
                <a:avLst>
                  <a:gd name="adj1" fmla="val 104"/>
                </a:avLst>
              </a:prstGeom>
              <a:solidFill>
                <a:srgbClr val="BFBFBF"/>
              </a:solidFill>
              <a:ln w="28575" cap="flat" cmpd="sng" algn="ctr">
                <a:solidFill>
                  <a:srgbClr val="B91305"/>
                </a:solidFill>
                <a:prstDash val="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0" name="Straight Connector 69"/>
              <p:cNvCxnSpPr/>
              <p:nvPr/>
            </p:nvCxnSpPr>
            <p:spPr bwMode="auto">
              <a:xfrm>
                <a:off x="10678864" y="2140496"/>
                <a:ext cx="0" cy="432048"/>
              </a:xfrm>
              <a:prstGeom prst="line">
                <a:avLst/>
              </a:prstGeom>
              <a:solidFill>
                <a:srgbClr val="BFBFBF"/>
              </a:solidFill>
              <a:ln w="28575" cap="flat" cmpd="sng" algn="ctr">
                <a:solidFill>
                  <a:srgbClr val="B91305"/>
                </a:solidFill>
                <a:prstDash val="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12" name="Rectangle 11"/>
            <p:cNvSpPr/>
            <p:nvPr/>
          </p:nvSpPr>
          <p:spPr>
            <a:xfrm>
              <a:off x="1008341" y="1584047"/>
              <a:ext cx="2352318" cy="276999"/>
            </a:xfrm>
            <a:prstGeom prst="rect">
              <a:avLst/>
            </a:prstGeom>
          </p:spPr>
          <p:txBody>
            <a:bodyPr wrap="none">
              <a:spAutoFit/>
            </a:bodyPr>
            <a:lstStyle/>
            <a:p>
              <a:pPr>
                <a:defRPr/>
              </a:pPr>
              <a:r>
                <a:rPr lang="en-US" sz="1200" b="1" spc="-70" dirty="0">
                  <a:latin typeface="Courier"/>
                  <a:cs typeface="Courier"/>
                </a:rPr>
                <a:t>[</a:t>
              </a:r>
              <a:r>
                <a:rPr lang="en-US" sz="1200" b="1" spc="-70" dirty="0">
                  <a:solidFill>
                    <a:schemeClr val="accent4"/>
                  </a:solidFill>
                  <a:latin typeface="Courier"/>
                  <a:cs typeface="Courier"/>
                </a:rPr>
                <a:t>maternal </a:t>
              </a:r>
              <a:r>
                <a:rPr lang="en-US" sz="1200" b="1" spc="-70" dirty="0">
                  <a:latin typeface="Courier"/>
                  <a:cs typeface="Courier"/>
                </a:rPr>
                <a:t>: </a:t>
              </a:r>
              <a:r>
                <a:rPr lang="en-US" sz="1200" b="1" spc="-70" dirty="0" err="1">
                  <a:solidFill>
                    <a:srgbClr val="BE0204"/>
                  </a:solidFill>
                  <a:latin typeface="Courier"/>
                  <a:cs typeface="Courier"/>
                </a:rPr>
                <a:t>maternité</a:t>
              </a:r>
              <a:r>
                <a:rPr lang="en-US" sz="1200" b="1" spc="-70" dirty="0" smtClean="0">
                  <a:latin typeface="Courier"/>
                  <a:cs typeface="Courier"/>
                </a:rPr>
                <a:t>],0.9</a:t>
              </a:r>
              <a:endParaRPr lang="en-US" sz="1200" b="1" spc="-70" baseline="-25000" dirty="0">
                <a:latin typeface="Courier"/>
                <a:cs typeface="Courier"/>
              </a:endParaRPr>
            </a:p>
          </p:txBody>
        </p:sp>
      </p:grpSp>
      <p:grpSp>
        <p:nvGrpSpPr>
          <p:cNvPr id="16" name="Group 15"/>
          <p:cNvGrpSpPr/>
          <p:nvPr/>
        </p:nvGrpSpPr>
        <p:grpSpPr>
          <a:xfrm>
            <a:off x="1879752" y="2302417"/>
            <a:ext cx="3091217" cy="505161"/>
            <a:chOff x="1879752" y="2302417"/>
            <a:chExt cx="3091217" cy="505161"/>
          </a:xfrm>
        </p:grpSpPr>
        <p:grpSp>
          <p:nvGrpSpPr>
            <p:cNvPr id="9" name="Group 8"/>
            <p:cNvGrpSpPr/>
            <p:nvPr/>
          </p:nvGrpSpPr>
          <p:grpSpPr>
            <a:xfrm flipV="1">
              <a:off x="1897570" y="2302417"/>
              <a:ext cx="3073399" cy="254502"/>
              <a:chOff x="1990701" y="1394795"/>
              <a:chExt cx="3073399" cy="953856"/>
            </a:xfrm>
          </p:grpSpPr>
          <p:cxnSp>
            <p:nvCxnSpPr>
              <p:cNvPr id="75" name="Elbow Connector 74"/>
              <p:cNvCxnSpPr/>
              <p:nvPr/>
            </p:nvCxnSpPr>
            <p:spPr bwMode="auto">
              <a:xfrm flipV="1">
                <a:off x="1990701" y="1411729"/>
                <a:ext cx="3073399" cy="902379"/>
              </a:xfrm>
              <a:prstGeom prst="bentConnector3">
                <a:avLst>
                  <a:gd name="adj1" fmla="val 104"/>
                </a:avLst>
              </a:prstGeom>
              <a:solidFill>
                <a:srgbClr val="BFBFBF"/>
              </a:solidFill>
              <a:ln w="28575" cap="flat" cmpd="sng" algn="ctr">
                <a:solidFill>
                  <a:srgbClr val="0000FF"/>
                </a:solidFill>
                <a:prstDash val="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6" name="Straight Connector 75"/>
              <p:cNvCxnSpPr/>
              <p:nvPr/>
            </p:nvCxnSpPr>
            <p:spPr bwMode="auto">
              <a:xfrm>
                <a:off x="4987903" y="1394795"/>
                <a:ext cx="0" cy="953856"/>
              </a:xfrm>
              <a:prstGeom prst="line">
                <a:avLst/>
              </a:prstGeom>
              <a:solidFill>
                <a:srgbClr val="BFBFBF"/>
              </a:solidFill>
              <a:ln w="28575" cap="flat" cmpd="sng" algn="ctr">
                <a:solidFill>
                  <a:srgbClr val="0000FF"/>
                </a:solidFill>
                <a:prstDash val="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14" name="Rectangle 13"/>
            <p:cNvSpPr/>
            <p:nvPr/>
          </p:nvSpPr>
          <p:spPr>
            <a:xfrm>
              <a:off x="1879752" y="2530579"/>
              <a:ext cx="2596267" cy="276999"/>
            </a:xfrm>
            <a:prstGeom prst="rect">
              <a:avLst/>
            </a:prstGeom>
          </p:spPr>
          <p:txBody>
            <a:bodyPr wrap="square">
              <a:spAutoFit/>
            </a:bodyPr>
            <a:lstStyle/>
            <a:p>
              <a:pPr>
                <a:defRPr/>
              </a:pPr>
              <a:r>
                <a:rPr lang="en-US" sz="1200" b="1" spc="-70" dirty="0" smtClean="0">
                  <a:latin typeface="Courier"/>
                  <a:cs typeface="Courier"/>
                </a:rPr>
                <a:t>[</a:t>
              </a:r>
              <a:r>
                <a:rPr lang="en-US" sz="1200" b="1" spc="-70" dirty="0" smtClean="0">
                  <a:solidFill>
                    <a:srgbClr val="0000FF"/>
                  </a:solidFill>
                  <a:latin typeface="Courier"/>
                  <a:cs typeface="Courier"/>
                </a:rPr>
                <a:t>in</a:t>
              </a:r>
              <a:r>
                <a:rPr lang="en-US" sz="1200" b="1" spc="-70" dirty="0" smtClean="0">
                  <a:latin typeface="Courier"/>
                  <a:cs typeface="Courier"/>
                </a:rPr>
                <a:t> </a:t>
              </a:r>
              <a:r>
                <a:rPr lang="en-US" sz="1200" b="1" spc="-70" dirty="0" err="1">
                  <a:solidFill>
                    <a:srgbClr val="0000FF"/>
                  </a:solidFill>
                  <a:latin typeface="Courier"/>
                  <a:cs typeface="Courier"/>
                </a:rPr>
                <a:t>europe</a:t>
              </a:r>
              <a:r>
                <a:rPr lang="en-US" sz="1200" b="1" spc="-70" dirty="0">
                  <a:solidFill>
                    <a:srgbClr val="0000FF"/>
                  </a:solidFill>
                  <a:latin typeface="Courier"/>
                  <a:cs typeface="Courier"/>
                </a:rPr>
                <a:t> </a:t>
              </a:r>
              <a:r>
                <a:rPr lang="en-US" sz="1200" b="1" spc="-70" dirty="0">
                  <a:latin typeface="Courier"/>
                  <a:cs typeface="Courier"/>
                </a:rPr>
                <a:t>: </a:t>
              </a:r>
              <a:r>
                <a:rPr lang="en-US" sz="1200" b="1" spc="-70" dirty="0" smtClean="0">
                  <a:solidFill>
                    <a:srgbClr val="0000FF"/>
                  </a:solidFill>
                  <a:latin typeface="Courier"/>
                  <a:cs typeface="Courier"/>
                </a:rPr>
                <a:t>en</a:t>
              </a:r>
              <a:r>
                <a:rPr lang="en-US" sz="1200" b="1" spc="-70" dirty="0" smtClean="0">
                  <a:latin typeface="Courier"/>
                  <a:cs typeface="Courier"/>
                </a:rPr>
                <a:t> </a:t>
              </a:r>
              <a:r>
                <a:rPr lang="en-US" sz="1200" b="1" spc="-70" dirty="0" err="1">
                  <a:solidFill>
                    <a:srgbClr val="0000FF"/>
                  </a:solidFill>
                  <a:latin typeface="Courier"/>
                  <a:cs typeface="Courier"/>
                </a:rPr>
                <a:t>europe</a:t>
              </a:r>
              <a:r>
                <a:rPr lang="en-US" sz="1200" b="1" spc="-70" dirty="0" smtClean="0">
                  <a:latin typeface="Courier"/>
                  <a:cs typeface="Courier"/>
                </a:rPr>
                <a:t>],0.74</a:t>
              </a:r>
              <a:endParaRPr lang="en-US" sz="1200" b="1" spc="-70" baseline="-25000" dirty="0">
                <a:latin typeface="Courier"/>
                <a:cs typeface="Courier"/>
              </a:endParaRPr>
            </a:p>
          </p:txBody>
        </p:sp>
      </p:grpSp>
    </p:spTree>
    <p:custDataLst>
      <p:tags r:id="rId2"/>
    </p:custDataLst>
    <p:extLst>
      <p:ext uri="{BB962C8B-B14F-4D97-AF65-F5344CB8AC3E}">
        <p14:creationId xmlns:p14="http://schemas.microsoft.com/office/powerpoint/2010/main" val="436004980"/>
      </p:ext>
    </p:extLst>
  </p:cSld>
  <p:clrMapOvr>
    <a:masterClrMapping/>
  </p:clrMapOvr>
  <mc:AlternateContent xmlns:mc="http://schemas.openxmlformats.org/markup-compatibility/2006" xmlns:p14="http://schemas.microsoft.com/office/powerpoint/2010/main">
    <mc:Choice Requires="p14">
      <p:transition spd="slow" p14:dur="2000" advTm="146820"/>
    </mc:Choice>
    <mc:Fallback xmlns="">
      <p:transition xmlns:p14="http://schemas.microsoft.com/office/powerpoint/2010/main" spd="slow" advTm="14682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6626">
                                            <p:txEl>
                                              <p:pRg st="2" end="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993951" y="828344"/>
            <a:ext cx="4995956" cy="4524316"/>
          </a:xfrm>
          <a:prstGeom prst="rect">
            <a:avLst/>
          </a:prstGeom>
          <a:noFill/>
        </p:spPr>
        <p:txBody>
          <a:bodyPr wrap="none" rtlCol="0">
            <a:spAutoFit/>
          </a:bodyPr>
          <a:lstStyle/>
          <a:p>
            <a:r>
              <a:rPr lang="en-US" dirty="0" smtClean="0"/>
              <a:t>10-best&gt;Token,Grammar,1-best</a:t>
            </a:r>
          </a:p>
          <a:p>
            <a:r>
              <a:rPr lang="en-US" dirty="0" smtClean="0"/>
              <a:t>NBA labor conflict</a:t>
            </a:r>
          </a:p>
          <a:p>
            <a:r>
              <a:rPr lang="en-US" dirty="0"/>
              <a:t>	</a:t>
            </a:r>
            <a:r>
              <a:rPr lang="en-US" dirty="0" smtClean="0"/>
              <a:t>NBA</a:t>
            </a:r>
          </a:p>
          <a:p>
            <a:r>
              <a:rPr lang="en-US" dirty="0" smtClean="0"/>
              <a:t>	travail +social (</a:t>
            </a:r>
            <a:r>
              <a:rPr lang="en-US" dirty="0" err="1" smtClean="0"/>
              <a:t>Token,Grammar</a:t>
            </a:r>
            <a:r>
              <a:rPr lang="en-US" dirty="0" smtClean="0"/>
              <a:t>)</a:t>
            </a:r>
          </a:p>
          <a:p>
            <a:r>
              <a:rPr lang="en-US" dirty="0" smtClean="0"/>
              <a:t>	</a:t>
            </a:r>
            <a:r>
              <a:rPr lang="en-US" dirty="0" err="1" smtClean="0"/>
              <a:t>confl</a:t>
            </a:r>
            <a:r>
              <a:rPr lang="en-US" dirty="0" smtClean="0"/>
              <a:t>, </a:t>
            </a:r>
            <a:r>
              <a:rPr lang="en-US" dirty="0" err="1" smtClean="0"/>
              <a:t>conflit</a:t>
            </a:r>
            <a:r>
              <a:rPr lang="en-US" dirty="0" smtClean="0"/>
              <a:t> +contradict (</a:t>
            </a:r>
            <a:r>
              <a:rPr lang="en-US" dirty="0" err="1" smtClean="0"/>
              <a:t>Token,Grammar</a:t>
            </a:r>
            <a:r>
              <a:rPr lang="en-US" dirty="0" smtClean="0"/>
              <a:t>)</a:t>
            </a:r>
          </a:p>
          <a:p>
            <a:endParaRPr lang="en-US" dirty="0" smtClean="0"/>
          </a:p>
          <a:p>
            <a:r>
              <a:rPr lang="en-US" dirty="0" smtClean="0"/>
              <a:t>Grammar&gt;10-best</a:t>
            </a:r>
            <a:endParaRPr lang="en-US" dirty="0"/>
          </a:p>
          <a:p>
            <a:r>
              <a:rPr lang="en-US" dirty="0" smtClean="0"/>
              <a:t>Centenary celebrations</a:t>
            </a:r>
            <a:endParaRPr lang="en-US" dirty="0"/>
          </a:p>
          <a:p>
            <a:r>
              <a:rPr lang="en-US" dirty="0"/>
              <a:t>	</a:t>
            </a:r>
            <a:r>
              <a:rPr lang="fr-FR" dirty="0"/>
              <a:t>centenaire</a:t>
            </a:r>
            <a:endParaRPr lang="en-US" dirty="0"/>
          </a:p>
          <a:p>
            <a:r>
              <a:rPr lang="en-US" dirty="0" smtClean="0"/>
              <a:t>	+celebration (G)</a:t>
            </a:r>
          </a:p>
          <a:p>
            <a:endParaRPr lang="en-US" dirty="0" smtClean="0"/>
          </a:p>
          <a:p>
            <a:r>
              <a:rPr lang="en-US" dirty="0" smtClean="0"/>
              <a:t>Token&gt;Grammar&gt;10-best</a:t>
            </a:r>
            <a:endParaRPr lang="en-US" dirty="0"/>
          </a:p>
          <a:p>
            <a:r>
              <a:rPr lang="en-US" dirty="0" smtClean="0"/>
              <a:t>Theft of “The Scream”</a:t>
            </a:r>
          </a:p>
          <a:p>
            <a:r>
              <a:rPr lang="en-US" dirty="0"/>
              <a:t>	</a:t>
            </a:r>
            <a:r>
              <a:rPr lang="en-US" dirty="0" err="1"/>
              <a:t>vol</a:t>
            </a:r>
            <a:r>
              <a:rPr lang="en-US" dirty="0"/>
              <a:t> de \</a:t>
            </a:r>
            <a:r>
              <a:rPr lang="en-US" dirty="0" smtClean="0"/>
              <a:t>Scream” </a:t>
            </a:r>
          </a:p>
          <a:p>
            <a:r>
              <a:rPr lang="en-US" dirty="0"/>
              <a:t>	</a:t>
            </a:r>
            <a:r>
              <a:rPr lang="en-US" dirty="0" smtClean="0"/>
              <a:t>	vs.</a:t>
            </a:r>
          </a:p>
          <a:p>
            <a:r>
              <a:rPr lang="en-US" dirty="0"/>
              <a:t>	</a:t>
            </a:r>
            <a:r>
              <a:rPr lang="en-US" dirty="0" err="1"/>
              <a:t>vol</a:t>
            </a:r>
            <a:r>
              <a:rPr lang="en-US" dirty="0"/>
              <a:t> </a:t>
            </a:r>
            <a:r>
              <a:rPr lang="en-US" dirty="0" smtClean="0"/>
              <a:t>du “Cri"</a:t>
            </a:r>
            <a:endParaRPr lang="en-US" dirty="0"/>
          </a:p>
        </p:txBody>
      </p:sp>
    </p:spTree>
    <p:extLst>
      <p:ext uri="{BB962C8B-B14F-4D97-AF65-F5344CB8AC3E}">
        <p14:creationId xmlns:p14="http://schemas.microsoft.com/office/powerpoint/2010/main" val="17813979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7010400" y="6356350"/>
            <a:ext cx="2133600" cy="365125"/>
          </a:xfrm>
          <a:prstGeom prst="rect">
            <a:avLst/>
          </a:prstGeom>
        </p:spPr>
        <p:txBody>
          <a:bodyPr/>
          <a:lstStyle/>
          <a:p>
            <a:fld id="{0A358137-3D84-6645-A1B9-9548E8CF6556}" type="slidenum">
              <a:rPr lang="en-US" smtClean="0"/>
              <a:pPr/>
              <a:t>82</a:t>
            </a:fld>
            <a:endParaRPr lang="en-US" dirty="0"/>
          </a:p>
        </p:txBody>
      </p:sp>
      <p:sp>
        <p:nvSpPr>
          <p:cNvPr id="5" name="Rectangle 4"/>
          <p:cNvSpPr/>
          <p:nvPr/>
        </p:nvSpPr>
        <p:spPr>
          <a:xfrm>
            <a:off x="436148" y="1007140"/>
            <a:ext cx="4572000" cy="5269263"/>
          </a:xfrm>
          <a:prstGeom prst="rect">
            <a:avLst/>
          </a:prstGeom>
        </p:spPr>
        <p:txBody>
          <a:bodyPr>
            <a:spAutoFit/>
          </a:bodyPr>
          <a:lstStyle/>
          <a:p>
            <a:pPr marL="187508" lvl="0" indent="-187508" defTabSz="914400" fontAlgn="base">
              <a:lnSpc>
                <a:spcPct val="130000"/>
              </a:lnSpc>
              <a:spcBef>
                <a:spcPts val="703"/>
              </a:spcBef>
              <a:spcAft>
                <a:spcPct val="0"/>
              </a:spcAft>
              <a:buClr>
                <a:srgbClr val="606060"/>
              </a:buClr>
              <a:buSzPct val="100000"/>
              <a:buFont typeface="Helvetica Neue" charset="0"/>
              <a:buChar char="•"/>
              <a:defRPr/>
            </a:pPr>
            <a:r>
              <a:rPr lang="en-US" sz="2400" b="1" kern="0" dirty="0">
                <a:solidFill>
                  <a:srgbClr val="000000"/>
                </a:solidFill>
                <a:latin typeface="Helvetica Neue Light"/>
                <a:sym typeface="Helvetica Neue" charset="0"/>
              </a:rPr>
              <a:t>Also…</a:t>
            </a:r>
          </a:p>
          <a:p>
            <a:pPr marL="464303" lvl="1" indent="-187508" defTabSz="914400" fontAlgn="base">
              <a:lnSpc>
                <a:spcPct val="130000"/>
              </a:lnSpc>
              <a:spcBef>
                <a:spcPts val="703"/>
              </a:spcBef>
              <a:spcAft>
                <a:spcPct val="0"/>
              </a:spcAft>
              <a:buClr>
                <a:srgbClr val="606060"/>
              </a:buClr>
              <a:buSzPct val="100000"/>
              <a:buFont typeface="Lucida Grande"/>
              <a:buChar char="-"/>
              <a:defRPr/>
            </a:pPr>
            <a:r>
              <a:rPr lang="en-US" sz="2000" kern="0" dirty="0">
                <a:solidFill>
                  <a:srgbClr val="000000"/>
                </a:solidFill>
                <a:latin typeface="Helvetica Neue Light"/>
                <a:sym typeface="Helvetica Neue" charset="0"/>
              </a:rPr>
              <a:t>Analytical model to estimate algorithm recall</a:t>
            </a:r>
          </a:p>
          <a:p>
            <a:pPr marL="464303" lvl="1" indent="-187508" defTabSz="914400" fontAlgn="base">
              <a:lnSpc>
                <a:spcPct val="130000"/>
              </a:lnSpc>
              <a:spcBef>
                <a:spcPts val="703"/>
              </a:spcBef>
              <a:spcAft>
                <a:spcPct val="0"/>
              </a:spcAft>
              <a:buClr>
                <a:srgbClr val="606060"/>
              </a:buClr>
              <a:buSzPct val="100000"/>
              <a:buFont typeface="Lucida Grande"/>
              <a:buChar char="-"/>
              <a:defRPr/>
            </a:pPr>
            <a:r>
              <a:rPr lang="en-US" sz="2000" kern="0" dirty="0">
                <a:solidFill>
                  <a:srgbClr val="000000"/>
                </a:solidFill>
                <a:latin typeface="Helvetica Neue Light"/>
                <a:sym typeface="Helvetica Neue" charset="0"/>
              </a:rPr>
              <a:t>Error analysis of </a:t>
            </a:r>
            <a:r>
              <a:rPr lang="en-US" sz="2000" kern="0" dirty="0" err="1">
                <a:solidFill>
                  <a:srgbClr val="000000"/>
                </a:solidFill>
                <a:latin typeface="Helvetica Neue Light"/>
                <a:sym typeface="Helvetica Neue" charset="0"/>
              </a:rPr>
              <a:t>bitext</a:t>
            </a:r>
            <a:r>
              <a:rPr lang="en-US" sz="2000" kern="0" dirty="0">
                <a:solidFill>
                  <a:srgbClr val="000000"/>
                </a:solidFill>
                <a:latin typeface="Helvetica Neue Light"/>
                <a:sym typeface="Helvetica Neue" charset="0"/>
              </a:rPr>
              <a:t> output</a:t>
            </a:r>
          </a:p>
          <a:p>
            <a:pPr marL="464303" lvl="1" indent="-187508" defTabSz="914400" fontAlgn="base">
              <a:lnSpc>
                <a:spcPct val="130000"/>
              </a:lnSpc>
              <a:spcBef>
                <a:spcPts val="703"/>
              </a:spcBef>
              <a:spcAft>
                <a:spcPct val="0"/>
              </a:spcAft>
              <a:buClr>
                <a:srgbClr val="606060"/>
              </a:buClr>
              <a:buSzPct val="100000"/>
              <a:buFont typeface="Lucida Grande"/>
              <a:buChar char="-"/>
              <a:defRPr/>
            </a:pPr>
            <a:r>
              <a:rPr lang="en-US" sz="2000" kern="0" dirty="0">
                <a:solidFill>
                  <a:srgbClr val="000000"/>
                </a:solidFill>
                <a:latin typeface="Helvetica Neue Light"/>
                <a:sym typeface="Helvetica Neue" charset="0"/>
              </a:rPr>
              <a:t>Comparison of </a:t>
            </a:r>
            <a:r>
              <a:rPr lang="en-US" sz="2000" kern="0" dirty="0" err="1">
                <a:solidFill>
                  <a:srgbClr val="000000"/>
                </a:solidFill>
                <a:latin typeface="Helvetica Neue Light"/>
                <a:sym typeface="Helvetica Neue" charset="0"/>
              </a:rPr>
              <a:t>bitext</a:t>
            </a:r>
            <a:r>
              <a:rPr lang="en-US" sz="2000" kern="0" dirty="0">
                <a:solidFill>
                  <a:srgbClr val="000000"/>
                </a:solidFill>
                <a:latin typeface="Helvetica Neue Light"/>
                <a:sym typeface="Helvetica Neue" charset="0"/>
              </a:rPr>
              <a:t> extraction </a:t>
            </a:r>
            <a:r>
              <a:rPr lang="en-US" sz="2000" kern="0" dirty="0" smtClean="0">
                <a:solidFill>
                  <a:srgbClr val="000000"/>
                </a:solidFill>
                <a:latin typeface="Helvetica Neue Light"/>
                <a:sym typeface="Helvetica Neue" charset="0"/>
              </a:rPr>
              <a:t>approaches</a:t>
            </a:r>
          </a:p>
          <a:p>
            <a:pPr marL="187508" lvl="0" indent="-187508" defTabSz="914400" fontAlgn="base">
              <a:lnSpc>
                <a:spcPct val="130000"/>
              </a:lnSpc>
              <a:spcBef>
                <a:spcPts val="703"/>
              </a:spcBef>
              <a:spcAft>
                <a:spcPct val="0"/>
              </a:spcAft>
              <a:buClr>
                <a:srgbClr val="606060"/>
              </a:buClr>
              <a:buSzPct val="100000"/>
              <a:buFont typeface="Helvetica Neue" charset="0"/>
              <a:buChar char="•"/>
              <a:defRPr/>
            </a:pPr>
            <a:r>
              <a:rPr lang="en-US" sz="2400" b="1" kern="0" dirty="0">
                <a:solidFill>
                  <a:srgbClr val="000000"/>
                </a:solidFill>
                <a:latin typeface="Helvetica Neue Light"/>
                <a:sym typeface="Helvetica Neue" charset="0"/>
              </a:rPr>
              <a:t>Also…</a:t>
            </a:r>
          </a:p>
          <a:p>
            <a:pPr marL="464303" lvl="1" indent="-187508" defTabSz="914400" fontAlgn="base">
              <a:lnSpc>
                <a:spcPct val="130000"/>
              </a:lnSpc>
              <a:spcBef>
                <a:spcPts val="703"/>
              </a:spcBef>
              <a:spcAft>
                <a:spcPct val="0"/>
              </a:spcAft>
              <a:buClr>
                <a:srgbClr val="606060"/>
              </a:buClr>
              <a:buSzPct val="100000"/>
              <a:buFont typeface="Lucida Grande"/>
              <a:buChar char="-"/>
              <a:defRPr/>
            </a:pPr>
            <a:r>
              <a:rPr lang="en-US" sz="2000" kern="0" dirty="0">
                <a:solidFill>
                  <a:srgbClr val="000000"/>
                </a:solidFill>
                <a:latin typeface="Helvetica Neue Light"/>
                <a:sym typeface="Helvetica Neue" charset="0"/>
              </a:rPr>
              <a:t>Flat (</a:t>
            </a:r>
            <a:r>
              <a:rPr lang="en-US" sz="2000" kern="0" dirty="0" err="1">
                <a:solidFill>
                  <a:srgbClr val="000000"/>
                </a:solidFill>
                <a:latin typeface="Helvetica Neue Light"/>
                <a:sym typeface="Helvetica Neue" charset="0"/>
              </a:rPr>
              <a:t>cdec</a:t>
            </a:r>
            <a:r>
              <a:rPr lang="en-US" sz="2000" kern="0" dirty="0">
                <a:solidFill>
                  <a:srgbClr val="000000"/>
                </a:solidFill>
                <a:latin typeface="Helvetica Neue Light"/>
                <a:sym typeface="Helvetica Neue" charset="0"/>
              </a:rPr>
              <a:t>) </a:t>
            </a:r>
            <a:r>
              <a:rPr lang="en-US" sz="2000" kern="0" dirty="0" err="1">
                <a:solidFill>
                  <a:srgbClr val="000000"/>
                </a:solidFill>
                <a:latin typeface="Helvetica Neue Light"/>
                <a:sym typeface="Helvetica Neue" charset="0"/>
              </a:rPr>
              <a:t>vs</a:t>
            </a:r>
            <a:r>
              <a:rPr lang="en-US" sz="2000" kern="0" dirty="0">
                <a:solidFill>
                  <a:srgbClr val="000000"/>
                </a:solidFill>
                <a:latin typeface="Helvetica Neue Light"/>
                <a:sym typeface="Helvetica Neue" charset="0"/>
              </a:rPr>
              <a:t> Hierarchical MT (Moses) for CLIR</a:t>
            </a:r>
          </a:p>
          <a:p>
            <a:pPr marL="464303" lvl="1" indent="-187508" defTabSz="914400" fontAlgn="base">
              <a:lnSpc>
                <a:spcPct val="130000"/>
              </a:lnSpc>
              <a:spcBef>
                <a:spcPts val="703"/>
              </a:spcBef>
              <a:spcAft>
                <a:spcPct val="0"/>
              </a:spcAft>
              <a:buClr>
                <a:srgbClr val="606060"/>
              </a:buClr>
              <a:buSzPct val="100000"/>
              <a:buFont typeface="Lucida Grande"/>
              <a:buChar char="-"/>
              <a:defRPr/>
            </a:pPr>
            <a:r>
              <a:rPr lang="en-US" sz="2000" kern="0" dirty="0">
                <a:solidFill>
                  <a:srgbClr val="000000"/>
                </a:solidFill>
                <a:latin typeface="Helvetica Neue Light"/>
                <a:sym typeface="Helvetica Neue" charset="0"/>
              </a:rPr>
              <a:t>Efficiency analysis of CLIR models</a:t>
            </a:r>
          </a:p>
          <a:p>
            <a:pPr marL="464303" lvl="1" indent="-187508" defTabSz="914400" fontAlgn="base">
              <a:lnSpc>
                <a:spcPct val="130000"/>
              </a:lnSpc>
              <a:spcBef>
                <a:spcPts val="703"/>
              </a:spcBef>
              <a:spcAft>
                <a:spcPct val="0"/>
              </a:spcAft>
              <a:buClr>
                <a:srgbClr val="606060"/>
              </a:buClr>
              <a:buSzPct val="100000"/>
              <a:buFont typeface="Lucida Grande"/>
              <a:buChar char="-"/>
              <a:defRPr/>
            </a:pPr>
            <a:endParaRPr lang="en-US" sz="2000" kern="0" dirty="0">
              <a:solidFill>
                <a:srgbClr val="000000"/>
              </a:solidFill>
              <a:latin typeface="Helvetica Neue Light"/>
              <a:sym typeface="Helvetica Neue" charset="0"/>
            </a:endParaRPr>
          </a:p>
        </p:txBody>
      </p:sp>
    </p:spTree>
    <p:extLst>
      <p:ext uri="{BB962C8B-B14F-4D97-AF65-F5344CB8AC3E}">
        <p14:creationId xmlns:p14="http://schemas.microsoft.com/office/powerpoint/2010/main" val="316533566"/>
      </p:ext>
    </p:extLst>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noAutofit/>
          </a:bodyPr>
          <a:lstStyle/>
          <a:p>
            <a:r>
              <a:rPr lang="en-US" sz="3700" dirty="0"/>
              <a:t>Extracting </a:t>
            </a:r>
            <a:r>
              <a:rPr lang="en-US" sz="3700" dirty="0" smtClean="0"/>
              <a:t>Parallel Text from </a:t>
            </a:r>
            <a:r>
              <a:rPr lang="en-US" sz="3700" dirty="0"/>
              <a:t>the </a:t>
            </a:r>
            <a:r>
              <a:rPr lang="en-US" sz="3700" dirty="0" smtClean="0"/>
              <a:t>Web</a:t>
            </a:r>
            <a:endParaRPr lang="en-US" sz="3700" dirty="0"/>
          </a:p>
        </p:txBody>
      </p:sp>
      <p:sp>
        <p:nvSpPr>
          <p:cNvPr id="3" name="Slide Number Placeholder 2"/>
          <p:cNvSpPr>
            <a:spLocks noGrp="1"/>
          </p:cNvSpPr>
          <p:nvPr>
            <p:ph type="sldNum" sz="quarter" idx="4"/>
          </p:nvPr>
        </p:nvSpPr>
        <p:spPr>
          <a:xfrm>
            <a:off x="7010400" y="6356350"/>
            <a:ext cx="2133600" cy="365125"/>
          </a:xfrm>
          <a:prstGeom prst="rect">
            <a:avLst/>
          </a:prstGeom>
          <a:effectLst/>
        </p:spPr>
        <p:txBody>
          <a:bodyPr/>
          <a:lstStyle/>
          <a:p>
            <a:fld id="{F3D397F9-2499-E244-8D41-F28B228DBCAE}" type="slidenum">
              <a:rPr lang="en-US" smtClean="0"/>
              <a:pPr/>
              <a:t>9</a:t>
            </a:fld>
            <a:endParaRPr lang="en-US"/>
          </a:p>
        </p:txBody>
      </p:sp>
      <p:sp>
        <p:nvSpPr>
          <p:cNvPr id="33" name="Rectangle 32"/>
          <p:cNvSpPr/>
          <p:nvPr/>
        </p:nvSpPr>
        <p:spPr>
          <a:xfrm>
            <a:off x="1284957" y="1685811"/>
            <a:ext cx="7604620" cy="2217003"/>
          </a:xfrm>
          <a:prstGeom prst="rect">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effectLst/>
              <a:latin typeface="Helvetica Neue Light"/>
            </a:endParaRPr>
          </a:p>
        </p:txBody>
      </p:sp>
      <p:sp>
        <p:nvSpPr>
          <p:cNvPr id="34" name="Rectangle 33"/>
          <p:cNvSpPr/>
          <p:nvPr/>
        </p:nvSpPr>
        <p:spPr>
          <a:xfrm>
            <a:off x="2025324" y="4697806"/>
            <a:ext cx="6864253" cy="1517135"/>
          </a:xfrm>
          <a:prstGeom prst="rect">
            <a:avLst/>
          </a:prstGeom>
          <a:solidFill>
            <a:srgbClr val="FFFFFF"/>
          </a:solid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en-US" dirty="0">
              <a:effectLst/>
              <a:latin typeface="Helvetica Neue Light"/>
            </a:endParaRPr>
          </a:p>
        </p:txBody>
      </p:sp>
      <p:sp>
        <p:nvSpPr>
          <p:cNvPr id="35" name="Rectangle 34"/>
          <p:cNvSpPr/>
          <p:nvPr/>
        </p:nvSpPr>
        <p:spPr>
          <a:xfrm>
            <a:off x="1542651" y="2137937"/>
            <a:ext cx="1489864" cy="516889"/>
          </a:xfrm>
          <a:prstGeom prst="rect">
            <a:avLst/>
          </a:prstGeom>
          <a:solidFill>
            <a:srgbClr val="B41505"/>
          </a:solidFill>
          <a:ln/>
          <a:effectLst/>
        </p:spPr>
        <p:style>
          <a:lnRef idx="1">
            <a:schemeClr val="dk1"/>
          </a:lnRef>
          <a:fillRef idx="2">
            <a:schemeClr val="dk1"/>
          </a:fillRef>
          <a:effectRef idx="1">
            <a:schemeClr val="dk1"/>
          </a:effectRef>
          <a:fontRef idx="minor">
            <a:schemeClr val="dk1"/>
          </a:fontRef>
        </p:style>
        <p:txBody>
          <a:bodyPr lIns="91432" tIns="45716" rIns="91432" bIns="45716" rtlCol="0" anchor="ctr"/>
          <a:lstStyle/>
          <a:p>
            <a:pPr algn="ctr"/>
            <a:r>
              <a:rPr lang="en-US" b="1" dirty="0">
                <a:solidFill>
                  <a:srgbClr val="FFFFFF"/>
                </a:solidFill>
                <a:effectLst/>
              </a:rPr>
              <a:t>P</a:t>
            </a:r>
            <a:r>
              <a:rPr lang="en-US" b="1" dirty="0" smtClean="0">
                <a:solidFill>
                  <a:srgbClr val="FFFFFF"/>
                </a:solidFill>
                <a:effectLst/>
              </a:rPr>
              <a:t>reprocess</a:t>
            </a:r>
            <a:endParaRPr lang="en-US" b="1" dirty="0">
              <a:solidFill>
                <a:srgbClr val="FFFFFF"/>
              </a:solidFill>
              <a:effectLst/>
            </a:endParaRPr>
          </a:p>
        </p:txBody>
      </p:sp>
      <p:sp>
        <p:nvSpPr>
          <p:cNvPr id="36" name="Rectangle 35"/>
          <p:cNvSpPr/>
          <p:nvPr/>
        </p:nvSpPr>
        <p:spPr>
          <a:xfrm>
            <a:off x="4551722" y="2137939"/>
            <a:ext cx="1558581" cy="516889"/>
          </a:xfrm>
          <a:prstGeom prst="rect">
            <a:avLst/>
          </a:prstGeom>
          <a:solidFill>
            <a:srgbClr val="FFFFFF"/>
          </a:solidFill>
          <a:ln/>
          <a:effectLst/>
        </p:spPr>
        <p:style>
          <a:lnRef idx="2">
            <a:schemeClr val="dk1">
              <a:shade val="50000"/>
            </a:schemeClr>
          </a:lnRef>
          <a:fillRef idx="1">
            <a:schemeClr val="dk1"/>
          </a:fillRef>
          <a:effectRef idx="0">
            <a:schemeClr val="dk1"/>
          </a:effectRef>
          <a:fontRef idx="minor">
            <a:schemeClr val="lt1"/>
          </a:fontRef>
        </p:style>
        <p:txBody>
          <a:bodyPr lIns="91432" tIns="45716" rIns="91432" bIns="45716" rtlCol="0" anchor="ctr"/>
          <a:lstStyle/>
          <a:p>
            <a:pPr algn="ctr">
              <a:lnSpc>
                <a:spcPct val="90000"/>
              </a:lnSpc>
            </a:pPr>
            <a:r>
              <a:rPr lang="en-US" b="1" dirty="0">
                <a:solidFill>
                  <a:schemeClr val="tx1"/>
                </a:solidFill>
              </a:rPr>
              <a:t>Signature </a:t>
            </a:r>
            <a:r>
              <a:rPr lang="en-US" b="1" dirty="0" smtClean="0">
                <a:solidFill>
                  <a:schemeClr val="tx1"/>
                </a:solidFill>
              </a:rPr>
              <a:t>Generation</a:t>
            </a:r>
            <a:endParaRPr lang="en-US" b="1" dirty="0">
              <a:solidFill>
                <a:schemeClr val="tx1"/>
              </a:solidFill>
            </a:endParaRPr>
          </a:p>
        </p:txBody>
      </p:sp>
      <p:sp>
        <p:nvSpPr>
          <p:cNvPr id="37" name="Rectangle 36"/>
          <p:cNvSpPr/>
          <p:nvPr/>
        </p:nvSpPr>
        <p:spPr>
          <a:xfrm>
            <a:off x="7452359" y="2536811"/>
            <a:ext cx="1256151" cy="811569"/>
          </a:xfrm>
          <a:prstGeom prst="rect">
            <a:avLst/>
          </a:prstGeom>
          <a:noFill/>
          <a:ln/>
          <a:effectLst/>
        </p:spPr>
        <p:style>
          <a:lnRef idx="2">
            <a:schemeClr val="dk1">
              <a:shade val="50000"/>
            </a:schemeClr>
          </a:lnRef>
          <a:fillRef idx="1">
            <a:schemeClr val="dk1"/>
          </a:fillRef>
          <a:effectRef idx="0">
            <a:schemeClr val="dk1"/>
          </a:effectRef>
          <a:fontRef idx="minor">
            <a:schemeClr val="lt1"/>
          </a:fontRef>
        </p:style>
        <p:txBody>
          <a:bodyPr lIns="91432" tIns="45716" rIns="91432" bIns="45716" rtlCol="0" anchor="ctr"/>
          <a:lstStyle/>
          <a:p>
            <a:pPr algn="ctr">
              <a:lnSpc>
                <a:spcPct val="90000"/>
              </a:lnSpc>
            </a:pPr>
            <a:r>
              <a:rPr lang="en-US" b="1" dirty="0">
                <a:solidFill>
                  <a:schemeClr val="tx1"/>
                </a:solidFill>
              </a:rPr>
              <a:t>Sliding Window</a:t>
            </a:r>
          </a:p>
          <a:p>
            <a:pPr algn="ctr">
              <a:lnSpc>
                <a:spcPct val="90000"/>
              </a:lnSpc>
            </a:pPr>
            <a:r>
              <a:rPr lang="en-US" b="1" dirty="0" smtClean="0">
                <a:solidFill>
                  <a:schemeClr val="tx1"/>
                </a:solidFill>
              </a:rPr>
              <a:t>Algorithm</a:t>
            </a:r>
            <a:endParaRPr lang="en-US" b="1" dirty="0">
              <a:solidFill>
                <a:schemeClr val="tx1"/>
              </a:solidFill>
            </a:endParaRPr>
          </a:p>
        </p:txBody>
      </p:sp>
      <p:sp>
        <p:nvSpPr>
          <p:cNvPr id="38" name="Rectangle 37"/>
          <p:cNvSpPr/>
          <p:nvPr/>
        </p:nvSpPr>
        <p:spPr>
          <a:xfrm>
            <a:off x="6740979" y="5288711"/>
            <a:ext cx="1758779" cy="736096"/>
          </a:xfrm>
          <a:prstGeom prst="rect">
            <a:avLst/>
          </a:prstGeom>
          <a:solidFill>
            <a:srgbClr val="FFFFFF"/>
          </a:solidFill>
          <a:ln>
            <a:solidFill>
              <a:schemeClr val="tx1"/>
            </a:solidFill>
          </a:ln>
          <a:effectLst/>
        </p:spPr>
        <p:style>
          <a:lnRef idx="2">
            <a:schemeClr val="accent2">
              <a:shade val="50000"/>
            </a:schemeClr>
          </a:lnRef>
          <a:fillRef idx="1">
            <a:schemeClr val="accent2"/>
          </a:fillRef>
          <a:effectRef idx="0">
            <a:schemeClr val="accent2"/>
          </a:effectRef>
          <a:fontRef idx="minor">
            <a:schemeClr val="lt1"/>
          </a:fontRef>
        </p:style>
        <p:txBody>
          <a:bodyPr lIns="91432" tIns="45716" rIns="91432" bIns="45716" rtlCol="0" anchor="ctr"/>
          <a:lstStyle/>
          <a:p>
            <a:pPr algn="ctr"/>
            <a:r>
              <a:rPr lang="en-US" b="1" dirty="0">
                <a:solidFill>
                  <a:srgbClr val="000000"/>
                </a:solidFill>
              </a:rPr>
              <a:t>Candidate </a:t>
            </a:r>
            <a:r>
              <a:rPr lang="en-US" b="1" dirty="0" smtClean="0">
                <a:solidFill>
                  <a:srgbClr val="000000"/>
                </a:solidFill>
              </a:rPr>
              <a:t>Generation</a:t>
            </a:r>
            <a:endParaRPr lang="en-US" b="1" dirty="0">
              <a:solidFill>
                <a:srgbClr val="000000"/>
              </a:solidFill>
            </a:endParaRPr>
          </a:p>
        </p:txBody>
      </p:sp>
      <p:sp>
        <p:nvSpPr>
          <p:cNvPr id="39" name="Rectangle 38"/>
          <p:cNvSpPr/>
          <p:nvPr/>
        </p:nvSpPr>
        <p:spPr>
          <a:xfrm>
            <a:off x="2329804" y="5297244"/>
            <a:ext cx="2435561" cy="727581"/>
          </a:xfrm>
          <a:prstGeom prst="rect">
            <a:avLst/>
          </a:prstGeom>
          <a:solidFill>
            <a:srgbClr val="FFFFFF"/>
          </a:solidFill>
          <a:ln>
            <a:solidFill>
              <a:srgbClr val="000000"/>
            </a:solidFill>
          </a:ln>
          <a:effectLst/>
        </p:spPr>
        <p:style>
          <a:lnRef idx="2">
            <a:schemeClr val="accent2">
              <a:shade val="50000"/>
            </a:schemeClr>
          </a:lnRef>
          <a:fillRef idx="1">
            <a:schemeClr val="accent2"/>
          </a:fillRef>
          <a:effectRef idx="0">
            <a:schemeClr val="accent2"/>
          </a:effectRef>
          <a:fontRef idx="minor">
            <a:schemeClr val="lt1"/>
          </a:fontRef>
        </p:style>
        <p:txBody>
          <a:bodyPr lIns="91432" tIns="45716" rIns="91432" bIns="45716" rtlCol="0" anchor="ctr"/>
          <a:lstStyle/>
          <a:p>
            <a:pPr algn="ctr"/>
            <a:r>
              <a:rPr lang="en-US" b="1" dirty="0">
                <a:solidFill>
                  <a:srgbClr val="000000"/>
                </a:solidFill>
              </a:rPr>
              <a:t>2-step Parallel </a:t>
            </a:r>
            <a:r>
              <a:rPr lang="en-US" b="1" dirty="0" smtClean="0">
                <a:solidFill>
                  <a:srgbClr val="000000"/>
                </a:solidFill>
              </a:rPr>
              <a:t>Text Classifier</a:t>
            </a:r>
            <a:endParaRPr lang="en-US" b="1" dirty="0">
              <a:solidFill>
                <a:srgbClr val="000000"/>
              </a:solidFill>
            </a:endParaRPr>
          </a:p>
        </p:txBody>
      </p:sp>
      <p:cxnSp>
        <p:nvCxnSpPr>
          <p:cNvPr id="40" name="Elbow Connector 39"/>
          <p:cNvCxnSpPr>
            <a:stCxn id="35" idx="3"/>
            <a:endCxn id="36" idx="1"/>
          </p:cNvCxnSpPr>
          <p:nvPr/>
        </p:nvCxnSpPr>
        <p:spPr>
          <a:xfrm>
            <a:off x="3032515" y="2396382"/>
            <a:ext cx="1519207" cy="2"/>
          </a:xfrm>
          <a:prstGeom prst="bentConnector3">
            <a:avLst/>
          </a:prstGeom>
          <a:ln w="19050"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2990122" y="1983693"/>
            <a:ext cx="1441404" cy="369324"/>
          </a:xfrm>
          <a:prstGeom prst="rect">
            <a:avLst/>
          </a:prstGeom>
          <a:noFill/>
          <a:effectLst/>
        </p:spPr>
        <p:txBody>
          <a:bodyPr wrap="none" lIns="91432" tIns="45716" rIns="91432" bIns="45716" rtlCol="0">
            <a:spAutoFit/>
          </a:bodyPr>
          <a:lstStyle/>
          <a:p>
            <a:r>
              <a:rPr lang="en-US" dirty="0" smtClean="0">
                <a:effectLst/>
                <a:latin typeface="Helvetica Neue Light"/>
              </a:rPr>
              <a:t>doc </a:t>
            </a:r>
            <a:r>
              <a:rPr lang="en-US" dirty="0" err="1" smtClean="0">
                <a:effectLst/>
                <a:latin typeface="Helvetica Neue Light"/>
              </a:rPr>
              <a:t>vectors</a:t>
            </a:r>
            <a:r>
              <a:rPr lang="en-US" baseline="-25000" dirty="0" err="1" smtClean="0">
                <a:effectLst/>
                <a:latin typeface="Helvetica Neue Light"/>
              </a:rPr>
              <a:t>F</a:t>
            </a:r>
            <a:endParaRPr lang="en-US" dirty="0">
              <a:effectLst/>
              <a:latin typeface="Helvetica Neue Light"/>
            </a:endParaRPr>
          </a:p>
        </p:txBody>
      </p:sp>
      <p:sp>
        <p:nvSpPr>
          <p:cNvPr id="42" name="TextBox 41"/>
          <p:cNvSpPr txBox="1"/>
          <p:nvPr/>
        </p:nvSpPr>
        <p:spPr>
          <a:xfrm rot="1402191">
            <a:off x="6114616" y="2234855"/>
            <a:ext cx="1287516" cy="369324"/>
          </a:xfrm>
          <a:prstGeom prst="rect">
            <a:avLst/>
          </a:prstGeom>
          <a:noFill/>
          <a:effectLst/>
        </p:spPr>
        <p:txBody>
          <a:bodyPr wrap="none" lIns="91432" tIns="45716" rIns="91432" bIns="45716" rtlCol="0">
            <a:spAutoFit/>
          </a:bodyPr>
          <a:lstStyle/>
          <a:p>
            <a:r>
              <a:rPr lang="en-US" dirty="0" err="1" smtClean="0">
                <a:effectLst/>
                <a:latin typeface="Helvetica Neue Light"/>
              </a:rPr>
              <a:t>signatures</a:t>
            </a:r>
            <a:r>
              <a:rPr lang="en-US" baseline="-25000" dirty="0" err="1" smtClean="0">
                <a:effectLst/>
                <a:latin typeface="Helvetica Neue Light"/>
              </a:rPr>
              <a:t>F</a:t>
            </a:r>
            <a:endParaRPr lang="en-US" dirty="0">
              <a:effectLst/>
              <a:latin typeface="Helvetica Neue Light"/>
            </a:endParaRPr>
          </a:p>
        </p:txBody>
      </p:sp>
      <p:cxnSp>
        <p:nvCxnSpPr>
          <p:cNvPr id="43" name="Straight Arrow Connector 42"/>
          <p:cNvCxnSpPr>
            <a:stCxn id="36" idx="3"/>
            <a:endCxn id="37" idx="1"/>
          </p:cNvCxnSpPr>
          <p:nvPr/>
        </p:nvCxnSpPr>
        <p:spPr>
          <a:xfrm>
            <a:off x="6110303" y="2396384"/>
            <a:ext cx="1342056" cy="546212"/>
          </a:xfrm>
          <a:prstGeom prst="straightConnector1">
            <a:avLst/>
          </a:prstGeom>
          <a:ln w="19050"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44" name="Elbow Connector 43"/>
          <p:cNvCxnSpPr>
            <a:endCxn id="72" idx="1"/>
          </p:cNvCxnSpPr>
          <p:nvPr/>
        </p:nvCxnSpPr>
        <p:spPr>
          <a:xfrm>
            <a:off x="2907126" y="3348361"/>
            <a:ext cx="1644596" cy="18"/>
          </a:xfrm>
          <a:prstGeom prst="bentConnector3">
            <a:avLst/>
          </a:prstGeom>
          <a:ln w="19050"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2981352" y="2936527"/>
            <a:ext cx="1454228" cy="369324"/>
          </a:xfrm>
          <a:prstGeom prst="rect">
            <a:avLst/>
          </a:prstGeom>
          <a:noFill/>
          <a:effectLst/>
        </p:spPr>
        <p:txBody>
          <a:bodyPr wrap="none" lIns="91432" tIns="45716" rIns="91432" bIns="45716" rtlCol="0">
            <a:spAutoFit/>
          </a:bodyPr>
          <a:lstStyle/>
          <a:p>
            <a:r>
              <a:rPr lang="en-US" dirty="0" smtClean="0">
                <a:effectLst/>
                <a:latin typeface="Helvetica Neue Light"/>
              </a:rPr>
              <a:t>doc </a:t>
            </a:r>
            <a:r>
              <a:rPr lang="en-US" dirty="0" err="1" smtClean="0">
                <a:effectLst/>
                <a:latin typeface="Helvetica Neue Light"/>
              </a:rPr>
              <a:t>vectors</a:t>
            </a:r>
            <a:r>
              <a:rPr lang="en-US" baseline="-25000" dirty="0" err="1" smtClean="0">
                <a:effectLst/>
                <a:latin typeface="Helvetica Neue Light"/>
              </a:rPr>
              <a:t>E</a:t>
            </a:r>
            <a:endParaRPr lang="en-US" dirty="0">
              <a:effectLst/>
              <a:latin typeface="Helvetica Neue Light"/>
            </a:endParaRPr>
          </a:p>
        </p:txBody>
      </p:sp>
      <p:sp>
        <p:nvSpPr>
          <p:cNvPr id="46" name="TextBox 45"/>
          <p:cNvSpPr txBox="1"/>
          <p:nvPr/>
        </p:nvSpPr>
        <p:spPr>
          <a:xfrm rot="20561199">
            <a:off x="6076130" y="3121188"/>
            <a:ext cx="1300340" cy="369324"/>
          </a:xfrm>
          <a:prstGeom prst="rect">
            <a:avLst/>
          </a:prstGeom>
          <a:noFill/>
          <a:effectLst/>
        </p:spPr>
        <p:txBody>
          <a:bodyPr wrap="none" lIns="91432" tIns="45716" rIns="91432" bIns="45716" rtlCol="0">
            <a:spAutoFit/>
          </a:bodyPr>
          <a:lstStyle/>
          <a:p>
            <a:r>
              <a:rPr lang="en-US" dirty="0" err="1" smtClean="0">
                <a:effectLst/>
                <a:latin typeface="Helvetica Neue Light"/>
              </a:rPr>
              <a:t>signatures</a:t>
            </a:r>
            <a:r>
              <a:rPr lang="en-US" baseline="-25000" dirty="0" err="1" smtClean="0">
                <a:effectLst/>
                <a:latin typeface="Helvetica Neue Light"/>
              </a:rPr>
              <a:t>E</a:t>
            </a:r>
            <a:endParaRPr lang="en-US" dirty="0">
              <a:effectLst/>
              <a:latin typeface="Helvetica Neue Light"/>
            </a:endParaRPr>
          </a:p>
        </p:txBody>
      </p:sp>
      <p:cxnSp>
        <p:nvCxnSpPr>
          <p:cNvPr id="47" name="Straight Arrow Connector 46"/>
          <p:cNvCxnSpPr>
            <a:stCxn id="72" idx="3"/>
            <a:endCxn id="37" idx="1"/>
          </p:cNvCxnSpPr>
          <p:nvPr/>
        </p:nvCxnSpPr>
        <p:spPr>
          <a:xfrm flipV="1">
            <a:off x="6110303" y="2942596"/>
            <a:ext cx="1342056" cy="405783"/>
          </a:xfrm>
          <a:prstGeom prst="straightConnector1">
            <a:avLst/>
          </a:prstGeom>
          <a:ln w="19050"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217024" y="2353035"/>
            <a:ext cx="1325629" cy="1"/>
          </a:xfrm>
          <a:prstGeom prst="straightConnector1">
            <a:avLst/>
          </a:prstGeom>
          <a:ln w="19050"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25953" y="1685795"/>
            <a:ext cx="1498345" cy="646323"/>
          </a:xfrm>
          <a:prstGeom prst="rect">
            <a:avLst/>
          </a:prstGeom>
          <a:noFill/>
          <a:effectLst/>
        </p:spPr>
        <p:txBody>
          <a:bodyPr wrap="square" lIns="91432" tIns="45716" rIns="91432" bIns="45716" rtlCol="0">
            <a:spAutoFit/>
          </a:bodyPr>
          <a:lstStyle/>
          <a:p>
            <a:r>
              <a:rPr lang="en-US" dirty="0" smtClean="0">
                <a:effectLst/>
                <a:latin typeface="Helvetica Neue Light"/>
              </a:rPr>
              <a:t>source</a:t>
            </a:r>
          </a:p>
          <a:p>
            <a:r>
              <a:rPr lang="en-US" dirty="0" smtClean="0">
                <a:effectLst/>
                <a:latin typeface="Helvetica Neue Light"/>
              </a:rPr>
              <a:t>collection </a:t>
            </a:r>
            <a:r>
              <a:rPr lang="en-US" i="1" dirty="0" smtClean="0">
                <a:effectLst/>
                <a:latin typeface="Helvetica Neue Light"/>
              </a:rPr>
              <a:t>F</a:t>
            </a:r>
            <a:endParaRPr lang="en-US" i="1" dirty="0">
              <a:effectLst/>
              <a:latin typeface="Helvetica Neue Light"/>
            </a:endParaRPr>
          </a:p>
        </p:txBody>
      </p:sp>
      <p:cxnSp>
        <p:nvCxnSpPr>
          <p:cNvPr id="53" name="Straight Arrow Connector 52"/>
          <p:cNvCxnSpPr>
            <a:endCxn id="71" idx="1"/>
          </p:cNvCxnSpPr>
          <p:nvPr/>
        </p:nvCxnSpPr>
        <p:spPr>
          <a:xfrm>
            <a:off x="217024" y="3348353"/>
            <a:ext cx="1325629" cy="8"/>
          </a:xfrm>
          <a:prstGeom prst="straightConnector1">
            <a:avLst/>
          </a:prstGeom>
          <a:ln w="19050"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3860" y="2702048"/>
            <a:ext cx="2019934" cy="646323"/>
          </a:xfrm>
          <a:prstGeom prst="rect">
            <a:avLst/>
          </a:prstGeom>
          <a:noFill/>
          <a:effectLst/>
        </p:spPr>
        <p:txBody>
          <a:bodyPr wrap="square" lIns="91432" tIns="45716" rIns="91432" bIns="45716" rtlCol="0">
            <a:spAutoFit/>
          </a:bodyPr>
          <a:lstStyle/>
          <a:p>
            <a:r>
              <a:rPr lang="en-US" dirty="0" smtClean="0">
                <a:effectLst/>
                <a:latin typeface="Helvetica Neue Light"/>
              </a:rPr>
              <a:t>target</a:t>
            </a:r>
          </a:p>
          <a:p>
            <a:r>
              <a:rPr lang="en-US" dirty="0">
                <a:effectLst/>
                <a:latin typeface="Helvetica Neue Light"/>
              </a:rPr>
              <a:t>c</a:t>
            </a:r>
            <a:r>
              <a:rPr lang="en-US" dirty="0" smtClean="0">
                <a:effectLst/>
                <a:latin typeface="Helvetica Neue Light"/>
              </a:rPr>
              <a:t>ollection </a:t>
            </a:r>
            <a:r>
              <a:rPr lang="en-US" i="1" dirty="0" smtClean="0">
                <a:effectLst/>
                <a:latin typeface="Helvetica Neue Light"/>
              </a:rPr>
              <a:t>E</a:t>
            </a:r>
            <a:endParaRPr lang="en-US" i="1" dirty="0">
              <a:effectLst/>
              <a:latin typeface="Helvetica Neue Light"/>
            </a:endParaRPr>
          </a:p>
        </p:txBody>
      </p:sp>
      <p:cxnSp>
        <p:nvCxnSpPr>
          <p:cNvPr id="56" name="Straight Arrow Connector 55"/>
          <p:cNvCxnSpPr>
            <a:stCxn id="39" idx="1"/>
          </p:cNvCxnSpPr>
          <p:nvPr/>
        </p:nvCxnSpPr>
        <p:spPr>
          <a:xfrm flipH="1">
            <a:off x="1816015" y="5661017"/>
            <a:ext cx="513795" cy="0"/>
          </a:xfrm>
          <a:prstGeom prst="straightConnector1">
            <a:avLst/>
          </a:prstGeom>
          <a:ln w="19050"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7676104" y="1637665"/>
            <a:ext cx="1066060" cy="400101"/>
          </a:xfrm>
          <a:prstGeom prst="rect">
            <a:avLst/>
          </a:prstGeom>
          <a:noFill/>
          <a:effectLst/>
        </p:spPr>
        <p:txBody>
          <a:bodyPr wrap="none" lIns="91432" tIns="45716" rIns="91432" bIns="45716" rtlCol="0">
            <a:spAutoFit/>
          </a:bodyPr>
          <a:lstStyle/>
          <a:p>
            <a:r>
              <a:rPr lang="en-US" sz="2000" b="1" dirty="0">
                <a:latin typeface="Helvetica Neue Light"/>
              </a:rPr>
              <a:t>Phase</a:t>
            </a:r>
            <a:r>
              <a:rPr lang="en-US" b="1" dirty="0" smtClean="0">
                <a:effectLst/>
                <a:latin typeface="Helvetica Neue Light"/>
              </a:rPr>
              <a:t> 1</a:t>
            </a:r>
            <a:endParaRPr lang="en-US" b="1" dirty="0">
              <a:effectLst/>
              <a:latin typeface="Helvetica Neue Light"/>
            </a:endParaRPr>
          </a:p>
        </p:txBody>
      </p:sp>
      <p:sp>
        <p:nvSpPr>
          <p:cNvPr id="59" name="TextBox 58"/>
          <p:cNvSpPr txBox="1"/>
          <p:nvPr/>
        </p:nvSpPr>
        <p:spPr>
          <a:xfrm>
            <a:off x="7654714" y="4661410"/>
            <a:ext cx="1087450" cy="400101"/>
          </a:xfrm>
          <a:prstGeom prst="rect">
            <a:avLst/>
          </a:prstGeom>
          <a:noFill/>
          <a:effectLst/>
        </p:spPr>
        <p:txBody>
          <a:bodyPr wrap="none" lIns="91432" tIns="45716" rIns="91432" bIns="45716" rtlCol="0">
            <a:spAutoFit/>
          </a:bodyPr>
          <a:lstStyle/>
          <a:p>
            <a:r>
              <a:rPr lang="en-US" sz="2000" b="1" dirty="0">
                <a:latin typeface="Helvetica Neue Light"/>
              </a:rPr>
              <a:t>Phase 2</a:t>
            </a:r>
          </a:p>
        </p:txBody>
      </p:sp>
      <p:cxnSp>
        <p:nvCxnSpPr>
          <p:cNvPr id="61" name="Elbow Connector 60"/>
          <p:cNvCxnSpPr>
            <a:stCxn id="37" idx="3"/>
            <a:endCxn id="38" idx="3"/>
          </p:cNvCxnSpPr>
          <p:nvPr/>
        </p:nvCxnSpPr>
        <p:spPr>
          <a:xfrm flipH="1">
            <a:off x="8499758" y="2942596"/>
            <a:ext cx="208752" cy="2714163"/>
          </a:xfrm>
          <a:prstGeom prst="bentConnector3">
            <a:avLst>
              <a:gd name="adj1" fmla="val -142842"/>
            </a:avLst>
          </a:prstGeom>
          <a:ln w="19050"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38" idx="1"/>
            <a:endCxn id="39" idx="3"/>
          </p:cNvCxnSpPr>
          <p:nvPr/>
        </p:nvCxnSpPr>
        <p:spPr>
          <a:xfrm flipH="1">
            <a:off x="4765370" y="5656759"/>
            <a:ext cx="1975615" cy="4258"/>
          </a:xfrm>
          <a:prstGeom prst="straightConnector1">
            <a:avLst/>
          </a:prstGeom>
          <a:ln w="19050" cmpd="sng">
            <a:solidFill>
              <a:srgbClr val="000000"/>
            </a:solidFill>
            <a:tailEnd type="arrow" w="lg" len="med"/>
          </a:ln>
          <a:effectLst/>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4622403" y="4951759"/>
            <a:ext cx="2277214" cy="646323"/>
          </a:xfrm>
          <a:prstGeom prst="rect">
            <a:avLst/>
          </a:prstGeom>
          <a:noFill/>
          <a:effectLst/>
        </p:spPr>
        <p:txBody>
          <a:bodyPr wrap="square" lIns="91432" tIns="45716" rIns="91432" bIns="45716" rtlCol="0">
            <a:spAutoFit/>
          </a:bodyPr>
          <a:lstStyle/>
          <a:p>
            <a:pPr algn="ctr"/>
            <a:r>
              <a:rPr lang="en-US" dirty="0" smtClean="0">
                <a:effectLst/>
                <a:latin typeface="Helvetica Neue Light"/>
              </a:rPr>
              <a:t>candidate </a:t>
            </a:r>
          </a:p>
          <a:p>
            <a:pPr algn="ctr"/>
            <a:r>
              <a:rPr lang="en-US" dirty="0" smtClean="0">
                <a:effectLst/>
                <a:latin typeface="Helvetica Neue Light"/>
              </a:rPr>
              <a:t>sentence pairs</a:t>
            </a:r>
            <a:endParaRPr lang="en-US" dirty="0">
              <a:effectLst/>
              <a:latin typeface="Helvetica Neue Light"/>
            </a:endParaRPr>
          </a:p>
        </p:txBody>
      </p:sp>
      <p:sp>
        <p:nvSpPr>
          <p:cNvPr id="69" name="TextBox 68"/>
          <p:cNvSpPr txBox="1"/>
          <p:nvPr/>
        </p:nvSpPr>
        <p:spPr>
          <a:xfrm>
            <a:off x="100462" y="5310081"/>
            <a:ext cx="2010682" cy="923322"/>
          </a:xfrm>
          <a:prstGeom prst="rect">
            <a:avLst/>
          </a:prstGeom>
          <a:noFill/>
          <a:effectLst/>
        </p:spPr>
        <p:txBody>
          <a:bodyPr wrap="square" lIns="91432" tIns="45716" rIns="91432" bIns="45716" rtlCol="0">
            <a:spAutoFit/>
          </a:bodyPr>
          <a:lstStyle/>
          <a:p>
            <a:r>
              <a:rPr lang="en-US" dirty="0" smtClean="0">
                <a:effectLst/>
                <a:latin typeface="Helvetica Neue Light"/>
              </a:rPr>
              <a:t>aligned bilingual </a:t>
            </a:r>
            <a:endParaRPr lang="en-US" dirty="0">
              <a:effectLst/>
              <a:latin typeface="Helvetica Neue Light"/>
            </a:endParaRPr>
          </a:p>
          <a:p>
            <a:r>
              <a:rPr lang="en-US" dirty="0" smtClean="0">
                <a:effectLst/>
                <a:latin typeface="Helvetica Neue Light"/>
              </a:rPr>
              <a:t>sentence pairs</a:t>
            </a:r>
          </a:p>
          <a:p>
            <a:r>
              <a:rPr lang="en-US" dirty="0" smtClean="0">
                <a:latin typeface="Helvetica Neue Light"/>
              </a:rPr>
              <a:t>(</a:t>
            </a:r>
            <a:r>
              <a:rPr lang="en-US" i="1" dirty="0" smtClean="0">
                <a:latin typeface="Helvetica Neue Light"/>
              </a:rPr>
              <a:t>F</a:t>
            </a:r>
            <a:r>
              <a:rPr lang="en-US" dirty="0" smtClean="0">
                <a:latin typeface="Helvetica Neue Light"/>
              </a:rPr>
              <a:t>-</a:t>
            </a:r>
            <a:r>
              <a:rPr lang="en-US" i="1" dirty="0" smtClean="0">
                <a:latin typeface="Helvetica Neue Light"/>
              </a:rPr>
              <a:t>E</a:t>
            </a:r>
            <a:r>
              <a:rPr lang="en-US" dirty="0" smtClean="0">
                <a:latin typeface="Helvetica Neue Light"/>
              </a:rPr>
              <a:t> parallel text)</a:t>
            </a:r>
            <a:endParaRPr lang="en-US" dirty="0">
              <a:effectLst/>
              <a:latin typeface="Helvetica Neue Light"/>
            </a:endParaRPr>
          </a:p>
        </p:txBody>
      </p:sp>
      <p:sp>
        <p:nvSpPr>
          <p:cNvPr id="70" name="TextBox 69"/>
          <p:cNvSpPr txBox="1"/>
          <p:nvPr/>
        </p:nvSpPr>
        <p:spPr>
          <a:xfrm>
            <a:off x="7223816" y="3954297"/>
            <a:ext cx="1987732" cy="646323"/>
          </a:xfrm>
          <a:prstGeom prst="rect">
            <a:avLst/>
          </a:prstGeom>
          <a:noFill/>
          <a:effectLst/>
        </p:spPr>
        <p:txBody>
          <a:bodyPr wrap="square" lIns="91432" tIns="45716" rIns="91432" bIns="45716" rtlCol="0">
            <a:spAutoFit/>
          </a:bodyPr>
          <a:lstStyle/>
          <a:p>
            <a:r>
              <a:rPr lang="en-US" dirty="0" smtClean="0">
                <a:effectLst/>
                <a:latin typeface="Helvetica Neue Light"/>
              </a:rPr>
              <a:t>cross-lingual</a:t>
            </a:r>
          </a:p>
          <a:p>
            <a:r>
              <a:rPr lang="en-US" dirty="0" smtClean="0">
                <a:effectLst/>
                <a:latin typeface="Helvetica Neue Light"/>
              </a:rPr>
              <a:t>document pairs</a:t>
            </a:r>
            <a:endParaRPr lang="en-US" dirty="0">
              <a:effectLst/>
              <a:latin typeface="Helvetica Neue Light"/>
            </a:endParaRPr>
          </a:p>
        </p:txBody>
      </p:sp>
      <p:sp>
        <p:nvSpPr>
          <p:cNvPr id="71" name="Rectangle 70"/>
          <p:cNvSpPr/>
          <p:nvPr/>
        </p:nvSpPr>
        <p:spPr>
          <a:xfrm>
            <a:off x="1542651" y="3089934"/>
            <a:ext cx="1489864" cy="516889"/>
          </a:xfrm>
          <a:prstGeom prst="rect">
            <a:avLst/>
          </a:prstGeom>
          <a:solidFill>
            <a:srgbClr val="113A9A"/>
          </a:solidFill>
          <a:ln/>
          <a:effectLst/>
        </p:spPr>
        <p:style>
          <a:lnRef idx="1">
            <a:schemeClr val="dk1"/>
          </a:lnRef>
          <a:fillRef idx="2">
            <a:schemeClr val="dk1"/>
          </a:fillRef>
          <a:effectRef idx="1">
            <a:schemeClr val="dk1"/>
          </a:effectRef>
          <a:fontRef idx="minor">
            <a:schemeClr val="dk1"/>
          </a:fontRef>
        </p:style>
        <p:txBody>
          <a:bodyPr lIns="91432" tIns="45716" rIns="91432" bIns="45716" rtlCol="0" anchor="ctr"/>
          <a:lstStyle/>
          <a:p>
            <a:pPr algn="ctr"/>
            <a:r>
              <a:rPr lang="en-US" b="1" dirty="0">
                <a:solidFill>
                  <a:schemeClr val="bg1"/>
                </a:solidFill>
                <a:effectLst/>
              </a:rPr>
              <a:t>P</a:t>
            </a:r>
            <a:r>
              <a:rPr lang="en-US" b="1" dirty="0" smtClean="0">
                <a:solidFill>
                  <a:schemeClr val="bg1"/>
                </a:solidFill>
                <a:effectLst/>
              </a:rPr>
              <a:t>reprocess</a:t>
            </a:r>
            <a:endParaRPr lang="en-US" b="1" dirty="0">
              <a:solidFill>
                <a:schemeClr val="bg1"/>
              </a:solidFill>
              <a:effectLst/>
            </a:endParaRPr>
          </a:p>
        </p:txBody>
      </p:sp>
      <p:sp>
        <p:nvSpPr>
          <p:cNvPr id="72" name="Rectangle 71"/>
          <p:cNvSpPr/>
          <p:nvPr/>
        </p:nvSpPr>
        <p:spPr>
          <a:xfrm>
            <a:off x="4551722" y="3089934"/>
            <a:ext cx="1558581" cy="516889"/>
          </a:xfrm>
          <a:prstGeom prst="rect">
            <a:avLst/>
          </a:prstGeom>
          <a:solidFill>
            <a:srgbClr val="FFFFFF"/>
          </a:solidFill>
          <a:ln/>
          <a:effectLst/>
        </p:spPr>
        <p:style>
          <a:lnRef idx="2">
            <a:schemeClr val="dk1">
              <a:shade val="50000"/>
            </a:schemeClr>
          </a:lnRef>
          <a:fillRef idx="1">
            <a:schemeClr val="dk1"/>
          </a:fillRef>
          <a:effectRef idx="0">
            <a:schemeClr val="dk1"/>
          </a:effectRef>
          <a:fontRef idx="minor">
            <a:schemeClr val="lt1"/>
          </a:fontRef>
        </p:style>
        <p:txBody>
          <a:bodyPr lIns="91432" tIns="45716" rIns="91432" bIns="45716" rtlCol="0" anchor="ctr"/>
          <a:lstStyle/>
          <a:p>
            <a:pPr algn="ctr">
              <a:lnSpc>
                <a:spcPct val="90000"/>
              </a:lnSpc>
            </a:pPr>
            <a:r>
              <a:rPr lang="en-US" b="1" dirty="0">
                <a:solidFill>
                  <a:srgbClr val="000000"/>
                </a:solidFill>
              </a:rPr>
              <a:t>Signature </a:t>
            </a:r>
            <a:r>
              <a:rPr lang="en-US" b="1" dirty="0" smtClean="0">
                <a:solidFill>
                  <a:srgbClr val="000000"/>
                </a:solidFill>
              </a:rPr>
              <a:t>Generation</a:t>
            </a:r>
            <a:endParaRPr lang="en-US" b="1" dirty="0">
              <a:solidFill>
                <a:srgbClr val="000000"/>
              </a:solidFill>
            </a:endParaRPr>
          </a:p>
        </p:txBody>
      </p:sp>
    </p:spTree>
    <p:extLst>
      <p:ext uri="{BB962C8B-B14F-4D97-AF65-F5344CB8AC3E}">
        <p14:creationId xmlns:p14="http://schemas.microsoft.com/office/powerpoint/2010/main" val="3789643583"/>
      </p:ext>
    </p:extLst>
  </p:cSld>
  <p:clrMapOvr>
    <a:masterClrMapping/>
  </p:clrMapOvr>
  <mc:AlternateContent xmlns:mc="http://schemas.openxmlformats.org/markup-compatibility/2006" xmlns:p14="http://schemas.microsoft.com/office/powerpoint/2010/main">
    <mc:Choice Requires="p14">
      <p:transition spd="slow" p14:dur="2000" advTm="65"/>
    </mc:Choice>
    <mc:Fallback xmlns="">
      <p:transition xmlns:p14="http://schemas.microsoft.com/office/powerpoint/2010/main" spd="slow" advTm="65"/>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0.1|0"/>
</p:tagLst>
</file>

<file path=ppt/tags/tag10.xml><?xml version="1.0" encoding="utf-8"?>
<p:tagLst xmlns:a="http://schemas.openxmlformats.org/drawingml/2006/main" xmlns:r="http://schemas.openxmlformats.org/officeDocument/2006/relationships" xmlns:p="http://schemas.openxmlformats.org/presentationml/2006/main">
  <p:tag name="TIMING" val="|0|0|0|0|0"/>
</p:tagLst>
</file>

<file path=ppt/tags/tag11.xml><?xml version="1.0" encoding="utf-8"?>
<p:tagLst xmlns:a="http://schemas.openxmlformats.org/drawingml/2006/main" xmlns:r="http://schemas.openxmlformats.org/officeDocument/2006/relationships" xmlns:p="http://schemas.openxmlformats.org/presentationml/2006/main">
  <p:tag name="TIMING" val="|0.1|0.1|0.2"/>
</p:tagLst>
</file>

<file path=ppt/tags/tag12.xml><?xml version="1.0" encoding="utf-8"?>
<p:tagLst xmlns:a="http://schemas.openxmlformats.org/drawingml/2006/main" xmlns:r="http://schemas.openxmlformats.org/officeDocument/2006/relationships" xmlns:p="http://schemas.openxmlformats.org/presentationml/2006/main">
  <p:tag name="TIMING" val="|0.1|0.1|0.2"/>
</p:tagLst>
</file>

<file path=ppt/tags/tag13.xml><?xml version="1.0" encoding="utf-8"?>
<p:tagLst xmlns:a="http://schemas.openxmlformats.org/drawingml/2006/main" xmlns:r="http://schemas.openxmlformats.org/officeDocument/2006/relationships" xmlns:p="http://schemas.openxmlformats.org/presentationml/2006/main">
  <p:tag name="TIMING" val="|0.1|0.1|0.2"/>
</p:tagLst>
</file>

<file path=ppt/tags/tag14.xml><?xml version="1.0" encoding="utf-8"?>
<p:tagLst xmlns:a="http://schemas.openxmlformats.org/drawingml/2006/main" xmlns:r="http://schemas.openxmlformats.org/officeDocument/2006/relationships" xmlns:p="http://schemas.openxmlformats.org/presentationml/2006/main">
  <p:tag name="TIMING" val="|3.6|13.5|4.6|5.8|27.2|1.7"/>
</p:tagLst>
</file>

<file path=ppt/tags/tag15.xml><?xml version="1.0" encoding="utf-8"?>
<p:tagLst xmlns:a="http://schemas.openxmlformats.org/drawingml/2006/main" xmlns:r="http://schemas.openxmlformats.org/officeDocument/2006/relationships" xmlns:p="http://schemas.openxmlformats.org/presentationml/2006/main">
  <p:tag name="TIMING" val="|51.7"/>
</p:tagLst>
</file>

<file path=ppt/tags/tag16.xml><?xml version="1.0" encoding="utf-8"?>
<p:tagLst xmlns:a="http://schemas.openxmlformats.org/drawingml/2006/main" xmlns:r="http://schemas.openxmlformats.org/officeDocument/2006/relationships" xmlns:p="http://schemas.openxmlformats.org/presentationml/2006/main">
  <p:tag name="TIMING" val="|7.2|16.7|20.2"/>
</p:tagLst>
</file>

<file path=ppt/tags/tag17.xml><?xml version="1.0" encoding="utf-8"?>
<p:tagLst xmlns:a="http://schemas.openxmlformats.org/drawingml/2006/main" xmlns:r="http://schemas.openxmlformats.org/officeDocument/2006/relationships" xmlns:p="http://schemas.openxmlformats.org/presentationml/2006/main">
  <p:tag name="TIMING" val="|7.8|5.9|6.1|1.7|1"/>
</p:tagLst>
</file>

<file path=ppt/tags/tag18.xml><?xml version="1.0" encoding="utf-8"?>
<p:tagLst xmlns:a="http://schemas.openxmlformats.org/drawingml/2006/main" xmlns:r="http://schemas.openxmlformats.org/officeDocument/2006/relationships" xmlns:p="http://schemas.openxmlformats.org/presentationml/2006/main">
  <p:tag name="TIMING" val="|4.5|6.1|4|4|84.9|10.5|5.4|0.9|5.3"/>
</p:tagLst>
</file>

<file path=ppt/tags/tag19.xml><?xml version="1.0" encoding="utf-8"?>
<p:tagLst xmlns:a="http://schemas.openxmlformats.org/drawingml/2006/main" xmlns:r="http://schemas.openxmlformats.org/officeDocument/2006/relationships" xmlns:p="http://schemas.openxmlformats.org/presentationml/2006/main">
  <p:tag name="TIMING" val="|14.2|8.5|6.6"/>
</p:tagLst>
</file>

<file path=ppt/tags/tag2.xml><?xml version="1.0" encoding="utf-8"?>
<p:tagLst xmlns:a="http://schemas.openxmlformats.org/drawingml/2006/main" xmlns:r="http://schemas.openxmlformats.org/officeDocument/2006/relationships" xmlns:p="http://schemas.openxmlformats.org/presentationml/2006/main">
  <p:tag name="TIMING" val="|0|0.1|0"/>
</p:tagLst>
</file>

<file path=ppt/tags/tag20.xml><?xml version="1.0" encoding="utf-8"?>
<p:tagLst xmlns:a="http://schemas.openxmlformats.org/drawingml/2006/main" xmlns:r="http://schemas.openxmlformats.org/officeDocument/2006/relationships" xmlns:p="http://schemas.openxmlformats.org/presentationml/2006/main">
  <p:tag name="TIMING" val="|14.2|8.5|6.6"/>
</p:tagLst>
</file>

<file path=ppt/tags/tag21.xml><?xml version="1.0" encoding="utf-8"?>
<p:tagLst xmlns:a="http://schemas.openxmlformats.org/drawingml/2006/main" xmlns:r="http://schemas.openxmlformats.org/officeDocument/2006/relationships" xmlns:p="http://schemas.openxmlformats.org/presentationml/2006/main">
  <p:tag name="TIMING" val="|6.9|8.7"/>
</p:tagLst>
</file>

<file path=ppt/tags/tag22.xml><?xml version="1.0" encoding="utf-8"?>
<p:tagLst xmlns:a="http://schemas.openxmlformats.org/drawingml/2006/main" xmlns:r="http://schemas.openxmlformats.org/officeDocument/2006/relationships" xmlns:p="http://schemas.openxmlformats.org/presentationml/2006/main">
  <p:tag name="TIMING" val="|15.5|11.1|11.7|21.5|2|15.6|52"/>
</p:tagLst>
</file>

<file path=ppt/tags/tag23.xml><?xml version="1.0" encoding="utf-8"?>
<p:tagLst xmlns:a="http://schemas.openxmlformats.org/drawingml/2006/main" xmlns:r="http://schemas.openxmlformats.org/officeDocument/2006/relationships" xmlns:p="http://schemas.openxmlformats.org/presentationml/2006/main">
  <p:tag name="TIMING" val="|7.9|2.8|5.7|12.1"/>
</p:tagLst>
</file>

<file path=ppt/tags/tag24.xml><?xml version="1.0" encoding="utf-8"?>
<p:tagLst xmlns:a="http://schemas.openxmlformats.org/drawingml/2006/main" xmlns:r="http://schemas.openxmlformats.org/officeDocument/2006/relationships" xmlns:p="http://schemas.openxmlformats.org/presentationml/2006/main">
  <p:tag name="TIMING" val="|11.5|16.2|1.5|2|23.6|3.3|15.7|2.4|13.7|1.9"/>
</p:tagLst>
</file>

<file path=ppt/tags/tag25.xml><?xml version="1.0" encoding="utf-8"?>
<p:tagLst xmlns:a="http://schemas.openxmlformats.org/drawingml/2006/main" xmlns:r="http://schemas.openxmlformats.org/officeDocument/2006/relationships" xmlns:p="http://schemas.openxmlformats.org/presentationml/2006/main">
  <p:tag name="TIMING" val="|0.6|0.3|0.3|0.2|0.2"/>
</p:tagLst>
</file>

<file path=ppt/tags/tag26.xml><?xml version="1.0" encoding="utf-8"?>
<p:tagLst xmlns:a="http://schemas.openxmlformats.org/drawingml/2006/main" xmlns:r="http://schemas.openxmlformats.org/officeDocument/2006/relationships" xmlns:p="http://schemas.openxmlformats.org/presentationml/2006/main">
  <p:tag name="TIMING" val="|23|4.2|1.9|4.2|4|3.6|18.8"/>
</p:tagLst>
</file>

<file path=ppt/tags/tag27.xml><?xml version="1.0" encoding="utf-8"?>
<p:tagLst xmlns:a="http://schemas.openxmlformats.org/drawingml/2006/main" xmlns:r="http://schemas.openxmlformats.org/officeDocument/2006/relationships" xmlns:p="http://schemas.openxmlformats.org/presentationml/2006/main">
  <p:tag name="TIMING" val="|0.8|0.9"/>
</p:tagLst>
</file>

<file path=ppt/tags/tag28.xml><?xml version="1.0" encoding="utf-8"?>
<p:tagLst xmlns:a="http://schemas.openxmlformats.org/drawingml/2006/main" xmlns:r="http://schemas.openxmlformats.org/officeDocument/2006/relationships" xmlns:p="http://schemas.openxmlformats.org/presentationml/2006/main">
  <p:tag name="TIMING" val="|0.1|0.2|0.1|0.1"/>
</p:tagLst>
</file>

<file path=ppt/tags/tag29.xml><?xml version="1.0" encoding="utf-8"?>
<p:tagLst xmlns:a="http://schemas.openxmlformats.org/drawingml/2006/main" xmlns:r="http://schemas.openxmlformats.org/officeDocument/2006/relationships" xmlns:p="http://schemas.openxmlformats.org/presentationml/2006/main">
  <p:tag name="TIMING" val="|0.1|0.1|0.2"/>
</p:tagLst>
</file>

<file path=ppt/tags/tag3.xml><?xml version="1.0" encoding="utf-8"?>
<p:tagLst xmlns:a="http://schemas.openxmlformats.org/drawingml/2006/main" xmlns:r="http://schemas.openxmlformats.org/officeDocument/2006/relationships" xmlns:p="http://schemas.openxmlformats.org/presentationml/2006/main">
  <p:tag name="TIMING" val="|0.4|0|0|0|0|0|0|0|0.1|0|0|0.2|0.2|0.2"/>
</p:tagLst>
</file>

<file path=ppt/tags/tag30.xml><?xml version="1.0" encoding="utf-8"?>
<p:tagLst xmlns:a="http://schemas.openxmlformats.org/drawingml/2006/main" xmlns:r="http://schemas.openxmlformats.org/officeDocument/2006/relationships" xmlns:p="http://schemas.openxmlformats.org/presentationml/2006/main">
  <p:tag name="TIMING" val="|0.1|0.1|0.2"/>
</p:tagLst>
</file>

<file path=ppt/tags/tag31.xml><?xml version="1.0" encoding="utf-8"?>
<p:tagLst xmlns:a="http://schemas.openxmlformats.org/drawingml/2006/main" xmlns:r="http://schemas.openxmlformats.org/officeDocument/2006/relationships" xmlns:p="http://schemas.openxmlformats.org/presentationml/2006/main">
  <p:tag name="TIMING" val="|10|21.7|3.6|10.9"/>
</p:tagLst>
</file>

<file path=ppt/tags/tag32.xml><?xml version="1.0" encoding="utf-8"?>
<p:tagLst xmlns:a="http://schemas.openxmlformats.org/drawingml/2006/main" xmlns:r="http://schemas.openxmlformats.org/officeDocument/2006/relationships" xmlns:p="http://schemas.openxmlformats.org/presentationml/2006/main">
  <p:tag name="TIMING" val="|2.9|3.8|4.8|4.3|21.6"/>
</p:tagLst>
</file>

<file path=ppt/tags/tag33.xml><?xml version="1.0" encoding="utf-8"?>
<p:tagLst xmlns:a="http://schemas.openxmlformats.org/drawingml/2006/main" xmlns:r="http://schemas.openxmlformats.org/officeDocument/2006/relationships" xmlns:p="http://schemas.openxmlformats.org/presentationml/2006/main">
  <p:tag name="TIMING" val="|0.6|0.3|0.3|0.2|0.2"/>
</p:tagLst>
</file>

<file path=ppt/tags/tag34.xml><?xml version="1.0" encoding="utf-8"?>
<p:tagLst xmlns:a="http://schemas.openxmlformats.org/drawingml/2006/main" xmlns:r="http://schemas.openxmlformats.org/officeDocument/2006/relationships" xmlns:p="http://schemas.openxmlformats.org/presentationml/2006/main">
  <p:tag name="TIMING" val="|20|21|8.7|15.1|22|5.6|0.9|2.5"/>
</p:tagLst>
</file>

<file path=ppt/tags/tag35.xml><?xml version="1.0" encoding="utf-8"?>
<p:tagLst xmlns:a="http://schemas.openxmlformats.org/drawingml/2006/main" xmlns:r="http://schemas.openxmlformats.org/officeDocument/2006/relationships" xmlns:p="http://schemas.openxmlformats.org/presentationml/2006/main">
  <p:tag name="TIMING" val="|15.5|11.1|11.7|21.5|2|15.6|52"/>
</p:tagLst>
</file>

<file path=ppt/tags/tag4.xml><?xml version="1.0" encoding="utf-8"?>
<p:tagLst xmlns:a="http://schemas.openxmlformats.org/drawingml/2006/main" xmlns:r="http://schemas.openxmlformats.org/officeDocument/2006/relationships" xmlns:p="http://schemas.openxmlformats.org/presentationml/2006/main">
  <p:tag name="TIMING" val="|0|0"/>
</p:tagLst>
</file>

<file path=ppt/tags/tag5.xml><?xml version="1.0" encoding="utf-8"?>
<p:tagLst xmlns:a="http://schemas.openxmlformats.org/drawingml/2006/main" xmlns:r="http://schemas.openxmlformats.org/officeDocument/2006/relationships" xmlns:p="http://schemas.openxmlformats.org/presentationml/2006/main">
  <p:tag name="TIMING" val="|0|0|0|0"/>
</p:tagLst>
</file>

<file path=ppt/tags/tag6.xml><?xml version="1.0" encoding="utf-8"?>
<p:tagLst xmlns:a="http://schemas.openxmlformats.org/drawingml/2006/main" xmlns:r="http://schemas.openxmlformats.org/officeDocument/2006/relationships" xmlns:p="http://schemas.openxmlformats.org/presentationml/2006/main">
  <p:tag name="TIMING" val="|0|0|0|0"/>
</p:tagLst>
</file>

<file path=ppt/tags/tag7.xml><?xml version="1.0" encoding="utf-8"?>
<p:tagLst xmlns:a="http://schemas.openxmlformats.org/drawingml/2006/main" xmlns:r="http://schemas.openxmlformats.org/officeDocument/2006/relationships" xmlns:p="http://schemas.openxmlformats.org/presentationml/2006/main">
  <p:tag name="TIMING" val="|0"/>
</p:tagLst>
</file>

<file path=ppt/tags/tag8.xml><?xml version="1.0" encoding="utf-8"?>
<p:tagLst xmlns:a="http://schemas.openxmlformats.org/drawingml/2006/main" xmlns:r="http://schemas.openxmlformats.org/officeDocument/2006/relationships" xmlns:p="http://schemas.openxmlformats.org/presentationml/2006/main">
  <p:tag name="TIMING" val="|0|0|0"/>
</p:tagLst>
</file>

<file path=ppt/tags/tag9.xml><?xml version="1.0" encoding="utf-8"?>
<p:tagLst xmlns:a="http://schemas.openxmlformats.org/drawingml/2006/main" xmlns:r="http://schemas.openxmlformats.org/officeDocument/2006/relationships" xmlns:p="http://schemas.openxmlformats.org/presentationml/2006/main">
  <p:tag name="TIMING" val="|0|0|0|0.1|0.1|0"/>
</p:tagLst>
</file>

<file path=ppt/theme/theme1.xml><?xml version="1.0" encoding="utf-8"?>
<a:theme xmlns:a="http://schemas.openxmlformats.org/drawingml/2006/main" name="Title &amp; Bullets">
  <a:themeElements>
    <a:clrScheme name="Custom 5">
      <a:dk1>
        <a:sysClr val="windowText" lastClr="000000"/>
      </a:dk1>
      <a:lt1>
        <a:sysClr val="window" lastClr="FFFFFF"/>
      </a:lt1>
      <a:dk2>
        <a:srgbClr val="263B86"/>
      </a:dk2>
      <a:lt2>
        <a:srgbClr val="76B6F2"/>
      </a:lt2>
      <a:accent1>
        <a:srgbClr val="000080"/>
      </a:accent1>
      <a:accent2>
        <a:srgbClr val="C00202"/>
      </a:accent2>
      <a:accent3>
        <a:srgbClr val="FA8716"/>
      </a:accent3>
      <a:accent4>
        <a:srgbClr val="BE0204"/>
      </a:accent4>
      <a:accent5>
        <a:srgbClr val="640F10"/>
      </a:accent5>
      <a:accent6>
        <a:srgbClr val="7E13E3"/>
      </a:accent6>
      <a:hlink>
        <a:srgbClr val="D2D200"/>
      </a:hlink>
      <a:folHlink>
        <a:srgbClr val="D0B9F8"/>
      </a:folHlink>
    </a:clrScheme>
    <a:fontScheme name="Title &amp; 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amp; Bullets - Lef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Lef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Righ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Righ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Bullets">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 To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 To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amp; Bullets - 2 Column">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2 Column">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Blank">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Blank">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Photo - Vertical">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Vertical">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Photo - Horizontal">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Horizontal">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Title - Center">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 Center">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defRPr sz="1100" dirty="0">
            <a:solidFill>
              <a:srgbClr val="000000"/>
            </a:solidFill>
          </a:defRPr>
        </a:defPPr>
      </a:lstStyle>
      <a:style>
        <a:lnRef idx="2">
          <a:schemeClr val="dk1"/>
        </a:lnRef>
        <a:fillRef idx="1">
          <a:schemeClr val="lt1"/>
        </a:fillRef>
        <a:effectRef idx="0">
          <a:schemeClr val="dk1"/>
        </a:effectRef>
        <a:fontRef idx="minor">
          <a:schemeClr val="dk1"/>
        </a:fontRef>
      </a:style>
    </a:spDef>
    <a:lnDef>
      <a:spPr>
        <a:ln>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hoto - 4 U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4 U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4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hoto - 2 Up Landscap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Landscap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hoto - 2 Up Portrait &amp; Landscap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Portrait &amp; Landscap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Portrait &amp; 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2 Up Portrai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Portrai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Portra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3 Up Portrai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3 Up Portrai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3 Up Portra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Big">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Big">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Bi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Bullets &amp; Photo">
  <a:themeElements>
    <a:clrScheme name="Custom 5">
      <a:dk1>
        <a:sysClr val="windowText" lastClr="000000"/>
      </a:dk1>
      <a:lt1>
        <a:sysClr val="window" lastClr="FFFFFF"/>
      </a:lt1>
      <a:dk2>
        <a:srgbClr val="263B86"/>
      </a:dk2>
      <a:lt2>
        <a:srgbClr val="76B6F2"/>
      </a:lt2>
      <a:accent1>
        <a:srgbClr val="000080"/>
      </a:accent1>
      <a:accent2>
        <a:srgbClr val="C00202"/>
      </a:accent2>
      <a:accent3>
        <a:srgbClr val="FA8716"/>
      </a:accent3>
      <a:accent4>
        <a:srgbClr val="BE0204"/>
      </a:accent4>
      <a:accent5>
        <a:srgbClr val="640F10"/>
      </a:accent5>
      <a:accent6>
        <a:srgbClr val="7E13E3"/>
      </a:accent6>
      <a:hlink>
        <a:srgbClr val="D2D200"/>
      </a:hlink>
      <a:folHlink>
        <a:srgbClr val="D0B9F8"/>
      </a:folHlink>
    </a:clrScheme>
    <a:fontScheme name="Title, Bullets &amp; Photo">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Photo - 3 U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3 U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3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coling2012-clir.thmx</Template>
  <TotalTime>27675</TotalTime>
  <Words>7451</Words>
  <Application>Microsoft Macintosh PowerPoint</Application>
  <PresentationFormat>On-screen Show (4:3)</PresentationFormat>
  <Paragraphs>1729</Paragraphs>
  <Slides>82</Slides>
  <Notes>68</Notes>
  <HiddenSlides>19</HiddenSlides>
  <MMClips>0</MMClips>
  <ScaleCrop>false</ScaleCrop>
  <HeadingPairs>
    <vt:vector size="6" baseType="variant">
      <vt:variant>
        <vt:lpstr>Theme</vt:lpstr>
      </vt:variant>
      <vt:variant>
        <vt:i4>19</vt:i4>
      </vt:variant>
      <vt:variant>
        <vt:lpstr>Embedded OLE Servers</vt:lpstr>
      </vt:variant>
      <vt:variant>
        <vt:i4>1</vt:i4>
      </vt:variant>
      <vt:variant>
        <vt:lpstr>Slide Titles</vt:lpstr>
      </vt:variant>
      <vt:variant>
        <vt:i4>82</vt:i4>
      </vt:variant>
    </vt:vector>
  </HeadingPairs>
  <TitlesOfParts>
    <vt:vector size="102" baseType="lpstr">
      <vt:lpstr>Title &amp; Bullets</vt:lpstr>
      <vt:lpstr>Photo - 4 Up</vt:lpstr>
      <vt:lpstr>Photo - 2 Up Landscape</vt:lpstr>
      <vt:lpstr>Photo - 2 Up Portrait &amp; Landscape</vt:lpstr>
      <vt:lpstr>Photo - 2 Up Portrait</vt:lpstr>
      <vt:lpstr>Photo - 3 Up Portrait</vt:lpstr>
      <vt:lpstr>Photo - Big</vt:lpstr>
      <vt:lpstr>Title, Bullets &amp; Photo</vt:lpstr>
      <vt:lpstr>Photo - 3 Up</vt:lpstr>
      <vt:lpstr>Title &amp; Bullets - Left</vt:lpstr>
      <vt:lpstr>Title &amp; Bullets - Right</vt:lpstr>
      <vt:lpstr>Bullets</vt:lpstr>
      <vt:lpstr>Title - Top</vt:lpstr>
      <vt:lpstr>Title &amp; Bullets - 2 Column</vt:lpstr>
      <vt:lpstr>Blank</vt:lpstr>
      <vt:lpstr>Photo - Vertical</vt:lpstr>
      <vt:lpstr>Photo - Horizontal</vt:lpstr>
      <vt:lpstr>Title - Center</vt:lpstr>
      <vt:lpstr>Default Theme</vt:lpstr>
      <vt:lpstr>Equation</vt:lpstr>
      <vt:lpstr>PowerPoint Presentation</vt:lpstr>
      <vt:lpstr>“Searching to Translate”, and  “Translating to Search”:  When Information Retrieval Meets Machine Translation</vt:lpstr>
      <vt:lpstr>Motivation</vt:lpstr>
      <vt:lpstr>Information Retrieval</vt:lpstr>
      <vt:lpstr>Cross-Language Information Retrieval</vt:lpstr>
      <vt:lpstr>Machine Translation</vt:lpstr>
      <vt:lpstr>Motivation</vt:lpstr>
      <vt:lpstr>Outline</vt:lpstr>
      <vt:lpstr>Extracting Parallel Text from the Web</vt:lpstr>
      <vt:lpstr>Pairwise Similarity</vt:lpstr>
      <vt:lpstr>PowerPoint Presentation</vt:lpstr>
      <vt:lpstr>PowerPoint Presentation</vt:lpstr>
      <vt:lpstr>Sliding window algorithm</vt:lpstr>
      <vt:lpstr>Sliding window algorithm</vt:lpstr>
      <vt:lpstr>Sliding window algorithm</vt:lpstr>
      <vt:lpstr>MT</vt:lpstr>
      <vt:lpstr>PowerPoint Presentation</vt:lpstr>
      <vt:lpstr>PowerPoint Presentation</vt:lpstr>
      <vt:lpstr>PowerPoint Presentation</vt:lpstr>
      <vt:lpstr>Evaluation</vt:lpstr>
      <vt:lpstr>Scalability</vt:lpstr>
      <vt:lpstr>Evaluation</vt:lpstr>
      <vt:lpstr>Evaluation</vt:lpstr>
      <vt:lpstr>Outline</vt:lpstr>
      <vt:lpstr>Phase 2: Extracting Parallel Text</vt:lpstr>
      <vt:lpstr>Parallel Text (Bitext) Classifier</vt:lpstr>
      <vt:lpstr>Bitext Extraction Algorithm</vt:lpstr>
      <vt:lpstr>Extracting Bitext from Wikipedia</vt:lpstr>
      <vt:lpstr>PowerPoint Presentation</vt:lpstr>
      <vt:lpstr>PowerPoint Presentation</vt:lpstr>
      <vt:lpstr>Conclusions (Part I)</vt:lpstr>
      <vt:lpstr>Outline</vt:lpstr>
      <vt:lpstr>Cross-Language Information Retrieval</vt:lpstr>
      <vt:lpstr>Machine Translation for CLIR</vt:lpstr>
      <vt:lpstr>Token-based CLIR</vt:lpstr>
      <vt:lpstr>Token-based CLIR</vt:lpstr>
      <vt:lpstr>Document Retrieval</vt:lpstr>
      <vt:lpstr>PowerPoint Presentation</vt:lpstr>
      <vt:lpstr>PowerPoint Presentation</vt:lpstr>
      <vt:lpstr>Context-Sensitive CLIR</vt:lpstr>
      <vt:lpstr>Previous approach: Token-based CLIR</vt:lpstr>
      <vt:lpstr>MT for Context-Sensitive CLIR</vt:lpstr>
      <vt:lpstr>CLIR from translation grammar</vt:lpstr>
      <vt:lpstr>MT for Context-Sensitive CLIR</vt:lpstr>
      <vt:lpstr>MT for Context-Sensitive CLIR</vt:lpstr>
      <vt:lpstr>CLIR from n-best derivations</vt:lpstr>
      <vt:lpstr>MT for Context-Sensitive CLIR</vt:lpstr>
      <vt:lpstr>Combining Evidence</vt:lpstr>
      <vt:lpstr>Combining Evidence</vt:lpstr>
      <vt:lpstr>Combining Evidence</vt:lpstr>
      <vt:lpstr>Experiments</vt:lpstr>
      <vt:lpstr>PowerPoint Presentation</vt:lpstr>
      <vt:lpstr>PowerPoint Presentation</vt:lpstr>
      <vt:lpstr>Comparison of Models</vt:lpstr>
      <vt:lpstr>Conclusions (Part II)</vt:lpstr>
      <vt:lpstr>Contributions</vt:lpstr>
      <vt:lpstr>Contributions</vt:lpstr>
      <vt:lpstr>Contributions</vt:lpstr>
      <vt:lpstr>Contributions</vt:lpstr>
      <vt:lpstr>Contributions</vt:lpstr>
      <vt:lpstr>Contributions</vt:lpstr>
      <vt:lpstr>Contributions</vt:lpstr>
      <vt:lpstr>Thank you!</vt:lpstr>
      <vt:lpstr>Cross-lingual Pairwise Similarity</vt:lpstr>
      <vt:lpstr>MapReduce</vt:lpstr>
      <vt:lpstr>Selecting Sentence Pairs</vt:lpstr>
      <vt:lpstr>PowerPoint Presentation</vt:lpstr>
      <vt:lpstr>PowerPoint Presentation</vt:lpstr>
      <vt:lpstr>PowerPoint Presentation</vt:lpstr>
      <vt:lpstr>PowerPoint Presentation</vt:lpstr>
      <vt:lpstr>PowerPoint Presentation</vt:lpstr>
      <vt:lpstr>Cross-Language IR: Overview</vt:lpstr>
      <vt:lpstr>Cross-Language IR: Overview</vt:lpstr>
      <vt:lpstr>PowerPoint Presentation</vt:lpstr>
      <vt:lpstr>Future Work</vt:lpstr>
      <vt:lpstr>Comparison of Variants</vt:lpstr>
      <vt:lpstr>Comparison of Models</vt:lpstr>
      <vt:lpstr>Efficiency vs. Effectiveness</vt:lpstr>
      <vt:lpstr>Experiments: Finding good λ1 and λ2</vt:lpstr>
      <vt:lpstr>CLIR from translation grammar</vt:lpstr>
      <vt:lpstr>PowerPoint Presentation</vt:lpstr>
      <vt:lpstr>PowerPoint Presentation</vt:lpstr>
    </vt:vector>
  </TitlesOfParts>
  <Company>University of Maryland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Ferhan Ture</dc:creator>
  <cp:lastModifiedBy>Ferhan Ture</cp:lastModifiedBy>
  <cp:revision>997</cp:revision>
  <dcterms:created xsi:type="dcterms:W3CDTF">2013-02-20T20:49:02Z</dcterms:created>
  <dcterms:modified xsi:type="dcterms:W3CDTF">2013-05-24T13:34:13Z</dcterms:modified>
</cp:coreProperties>
</file>