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4" r:id="rId4"/>
    <p:sldId id="285" r:id="rId5"/>
    <p:sldId id="289" r:id="rId6"/>
    <p:sldId id="270" r:id="rId7"/>
    <p:sldId id="268" r:id="rId8"/>
    <p:sldId id="273" r:id="rId9"/>
    <p:sldId id="277" r:id="rId10"/>
    <p:sldId id="258" r:id="rId11"/>
    <p:sldId id="271" r:id="rId12"/>
    <p:sldId id="265" r:id="rId13"/>
    <p:sldId id="286" r:id="rId14"/>
    <p:sldId id="260" r:id="rId15"/>
    <p:sldId id="278" r:id="rId16"/>
    <p:sldId id="282" r:id="rId17"/>
    <p:sldId id="288" r:id="rId18"/>
    <p:sldId id="287" r:id="rId19"/>
    <p:sldId id="284" r:id="rId20"/>
    <p:sldId id="281" r:id="rId21"/>
    <p:sldId id="283" r:id="rId22"/>
    <p:sldId id="263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72926" autoAdjust="0"/>
  </p:normalViewPr>
  <p:slideViewPr>
    <p:cSldViewPr snapToObjects="1">
      <p:cViewPr varScale="1">
        <p:scale>
          <a:sx n="70" d="100"/>
          <a:sy n="70" d="100"/>
        </p:scale>
        <p:origin x="-13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1064-7264-9746-AC0D-B36647AF914A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8BDAA-4682-6A4A-99A6-80324BC9C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5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A0CE0-AB38-3747-B94C-EBEE5124E259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8EF59-D242-0841-AEA0-04C44C3E09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82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4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An essential first step for parallel sentence extraction</a:t>
            </a:r>
          </a:p>
          <a:p>
            <a:pPr lvl="2"/>
            <a:r>
              <a:rPr lang="en-US" dirty="0" smtClean="0">
                <a:latin typeface="Gill Sans Light"/>
                <a:cs typeface="Gill Sans Light"/>
              </a:rPr>
              <a:t>training data for multi-lingual learning algorithms such as Machine Translation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Contribute to multi-lingual collections such as Wikipedia</a:t>
            </a:r>
            <a:endParaRPr lang="en-US" dirty="0" smtClean="0">
              <a:latin typeface="Gill Sans Light"/>
              <a:cs typeface="Gill Sans Light"/>
            </a:endParaRPr>
          </a:p>
          <a:p>
            <a:pPr lvl="2"/>
            <a:r>
              <a:rPr lang="en-US" dirty="0" smtClean="0">
                <a:latin typeface="Gill Sans Light"/>
                <a:cs typeface="Gill Sans Light"/>
              </a:rPr>
              <a:t>automate generation of “</a:t>
            </a:r>
            <a:r>
              <a:rPr lang="en-US" dirty="0" err="1" smtClean="0">
                <a:latin typeface="Gill Sans Light"/>
                <a:cs typeface="Gill Sans Light"/>
              </a:rPr>
              <a:t>interwiki</a:t>
            </a:r>
            <a:r>
              <a:rPr lang="en-US" dirty="0" smtClean="0">
                <a:latin typeface="Gill Sans Light"/>
                <a:cs typeface="Gill Sans Light"/>
              </a:rPr>
              <a:t>” language links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Gill Sans Light"/>
              <a:cs typeface="Gill Sans Light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Gill Sans Light"/>
              <a:cs typeface="Gill Sans Light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ill Sans Light"/>
                <a:cs typeface="Gill Sans Light"/>
              </a:rPr>
              <a:t>Machine Translation (MT) is one solution to this need, but depends on large amounts of manually created parallel text for good results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our view, parallel and comparable corpora lie on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continuum of similarity, and solutions to the cross-lingual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pairwise similarity problem can unlock new sources of training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for MT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 we focus on in this paper is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generating links between Wikipedia articles in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dierent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languages (so-called 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interwiki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language links).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to contributing to the overall goal of data mining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 translation, we believe the task is independently interesting.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there presently exists a link between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article\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Friedensnobelpreis"in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German and\Nobel Peace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Prize" in English. However, as far as we know, these links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manually created, and therefore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many shortcomings: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creation requires volunteers that know both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 and hence is a labor-intensive and error-prone endeavor.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link coverage is relatively sparse.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where cross-lingual pairwise similarity may help: algorithmic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can feed into a manual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improves both speed and accuracy (e.g., with perhaps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 of crowdsourcing).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our view, parallel and comparable corpora lie on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continuum of similarity, and solutions to the cross-lingual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pairwise similarity problem can unlock new sources of training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for MT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 we focus on in this paper is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generating links between Wikipedia articles in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dierent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languages (so-called 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interwiki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language links).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to contributing to the overall goal of data mining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 translation, we believe the task is independently interesting.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there presently exists a link between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article\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Friedensnobelpreis"in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German and\Nobel Peace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Prize" in English. However, as far as we know, these links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manually created, and therefore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many shortcomings: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creation requires volunteers that know both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 and hence is a labor-intensive and error-prone endeavor.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link coverage is relatively sparse.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where cross-lingual pairwise similarity may help: algorithmic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can feed into a manual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improves both speed and accuracy (e.g., with perhaps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 of crowdsourcing).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 two vertical lines: one at 0.5, which is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R&amp;Hovy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 vertical line at 0.90: typical for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deduping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 MUCH HARDER PROBLEM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This is not a talk about CLIR, it is instead the source of the problems that we wish to solve by implementing an LSH-based scalable approach to pwsim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our view, parallel and comparable corpora lie on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continuum of similarity, and solutions to the cross-lingual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pairwise similarity problem can unlock new sources of training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for MT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 we focus on in this paper is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generating links between Wikipedia articles in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dierent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languages (so-called 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interwiki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language links).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to contributing to the overall goal of data mining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 translation, we believe the task is independently interesting.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there presently exists a link between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article\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Friedensnobelpreis"in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German and\Nobel Peace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Prize" in English. However, as far as we know, these links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manually created, and therefore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many shortcomings: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creation requires volunteers that know both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 and hence is a labor-intensive and error-prone endeavor.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link coverage is relatively sparse.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where cross-lingual pairwise similarity may help: algorithmic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can feed into a manual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improves both speed and accuracy (e.g., with perhaps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 of crowdsourcing).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all documents are preprocessed into document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vectors (Section 4.1). Second, document signatures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generated from document vectors (Section 4.2). Finally,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sliding window algorithm applied to the signatures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cross-lingual pairs above a similarity threshold (Section 4.3).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WHY YOU USE GERMAN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 THAT YOU USE RANDOM PROJECTIONS FOR SIGNATURES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smtClean="0">
                <a:latin typeface="Gill Sans Light"/>
                <a:cs typeface="Gill Sans Light"/>
              </a:rPr>
              <a:t> (precision can be increased by post-filtering at negligible time)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smtClean="0">
                <a:latin typeface="Gill Sans Light"/>
                <a:cs typeface="Gill Sans Light"/>
              </a:rPr>
              <a:t> </a:t>
            </a:r>
            <a:r>
              <a:rPr lang="en-US" dirty="0" smtClean="0">
                <a:latin typeface="Gill Sans Light"/>
                <a:cs typeface="Gill Sans Light"/>
              </a:rPr>
              <a:t>(</a:t>
            </a:r>
            <a:r>
              <a:rPr lang="en-US" sz="1200" dirty="0" smtClean="0">
                <a:latin typeface="Gill Sans Light"/>
                <a:cs typeface="Gill Sans Light"/>
              </a:rPr>
              <a:t>upper-bound for recall and cost)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precision is desired, one could always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extracted pairs and discard results that fall below the similarity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threshold|the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necessary for this is negligible compared to the time for extracting the pairs to begin with. For instance, with parameters Q = 300;B = 2000, the number of extracted pairs is 64 million, 0.0013% of all possible cross-lingual pairs in the collection. This gives an idea of how much of the search space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ltered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the algorithm. Moreover, from an application point of view, it may not even be necessary to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since our  threshold of 0.3 is somewhat arbitrary, and pairs with lower similarity scores may nevertheless be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r>
              <a:rPr lang="en-US" baseline="0" dirty="0" smtClean="0"/>
              <a:t> scale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B and Q. we also know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scales linearly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collection size</a:t>
            </a:r>
          </a:p>
          <a:p>
            <a:r>
              <a:rPr lang="en-US" baseline="0" dirty="0" smtClean="0"/>
              <a:t>In </a:t>
            </a:r>
            <a:r>
              <a:rPr lang="en-US" baseline="0" dirty="0" err="1" smtClean="0"/>
              <a:t>parantheses</a:t>
            </a:r>
            <a:r>
              <a:rPr lang="en-US" baseline="0" dirty="0" smtClean="0"/>
              <a:t>: recall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better understand, we need to quantify an </a:t>
            </a:r>
            <a:r>
              <a:rPr lang="en-US" baseline="0" dirty="0" err="1" smtClean="0"/>
              <a:t>upperbound</a:t>
            </a:r>
            <a:r>
              <a:rPr lang="en-US" baseline="0" dirty="0" smtClean="0"/>
              <a:t> on recall. Two sources of error: error from signatures, error from sliding window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. We can isolate error#2 by changing the ground truth: repeat same bf procedure but use signatures instead. The result gives us </a:t>
            </a:r>
            <a:r>
              <a:rPr lang="en-US" baseline="0" dirty="0" err="1" smtClean="0"/>
              <a:t>upperbound</a:t>
            </a:r>
            <a:r>
              <a:rPr lang="en-US" baseline="0" dirty="0" smtClean="0"/>
              <a:t> of 0.76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analysis we did is how do results change when we use longer signatures.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r>
              <a:rPr lang="en-US" baseline="0" dirty="0" smtClean="0"/>
              <a:t> effectiveness only for sample article to speed up experiments</a:t>
            </a:r>
          </a:p>
          <a:p>
            <a:r>
              <a:rPr lang="en-US" baseline="0" dirty="0" smtClean="0"/>
              <a:t>View the cost of the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side by side with the brute force </a:t>
            </a:r>
            <a:r>
              <a:rPr lang="en-US" baseline="0" dirty="0" err="1" smtClean="0"/>
              <a:t>upperbound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Show Q=100,200,300 from previous slide, we’re far below the upper bound.</a:t>
            </a:r>
          </a:p>
          <a:p>
            <a:r>
              <a:rPr lang="en-US" baseline="0" dirty="0" smtClean="0"/>
              <a:t>then animate in rest of the Q values, try to find a good spot below the vertical line with max recall.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</a:t>
            </a:r>
            <a:r>
              <a:rPr lang="en-US" baseline="0" dirty="0" err="1" smtClean="0">
                <a:sym typeface="Wingdings"/>
              </a:rPr>
              <a:t>theres</a:t>
            </a:r>
            <a:r>
              <a:rPr lang="en-US" baseline="0" dirty="0" smtClean="0">
                <a:sym typeface="Wingdings"/>
              </a:rPr>
              <a:t> a tradeoff between more tables and larger window size and there’s also a tradeoff between higher recall (close to horizontal line) and lower cost (farther from horizontal line)</a:t>
            </a:r>
          </a:p>
          <a:p>
            <a:r>
              <a:rPr lang="en-US" baseline="0" dirty="0" smtClean="0">
                <a:sym typeface="Wingdings"/>
              </a:rPr>
              <a:t>In order to explore these tradeoffs, we plot … (NEXT SLIDE) the relative effectiveness on y-axis and relative cost on x-axis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view of the effectiveness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cost tradeoff, varied by parameter change.</a:t>
            </a:r>
          </a:p>
          <a:p>
            <a:r>
              <a:rPr lang="en-US" baseline="0" dirty="0" smtClean="0"/>
              <a:t>Each plot is a certain value of Q, as we go to the right, the window size is increased, therefore cost increases but also effectiveness increases.</a:t>
            </a:r>
          </a:p>
          <a:p>
            <a:r>
              <a:rPr lang="en-US" baseline="0" dirty="0" smtClean="0"/>
              <a:t>For a given goal of effectiveness, it may be wiser to choose a certain value for Q or B</a:t>
            </a:r>
          </a:p>
          <a:p>
            <a:r>
              <a:rPr lang="en-US" baseline="0" dirty="0" smtClean="0"/>
              <a:t>e.g., if we want 95% effectiveness with minimal cost, it is best to pick 500 tables that’ll reach there with less than 40% cost. If you want 99% effectiveness, either 1000 or 1500 tables is a good choice. you’ll get it at relative cost of 62-63%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***** Show with only one line, then animate in rest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we want</a:t>
            </a:r>
            <a:r>
              <a:rPr lang="en-US" baseline="0" dirty="0" smtClean="0"/>
              <a:t> to do these analyses without picking a sample and running all these experiments. Is there a way to analytically estimate effectiveness?</a:t>
            </a:r>
            <a:endParaRPr lang="en-US" dirty="0" smtClean="0"/>
          </a:p>
          <a:p>
            <a:r>
              <a:rPr lang="en-US" dirty="0" smtClean="0"/>
              <a:t>Here’s a rough model</a:t>
            </a:r>
            <a:r>
              <a:rPr lang="en-US" baseline="0" dirty="0" smtClean="0"/>
              <a:t> we derived, that’ll do exactly that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TODO = Read</a:t>
            </a:r>
            <a:r>
              <a:rPr lang="en-US" baseline="0" dirty="0" smtClean="0"/>
              <a:t> </a:t>
            </a:r>
            <a:r>
              <a:rPr lang="en-US" dirty="0" smtClean="0"/>
              <a:t>proof</a:t>
            </a:r>
            <a:r>
              <a:rPr lang="en-US" baseline="0" dirty="0" smtClean="0"/>
              <a:t> of eq.3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ill Sans Light"/>
                <a:cs typeface="Gill Sans Light"/>
              </a:rPr>
              <a:t>Quadratic </a:t>
            </a:r>
            <a:r>
              <a:rPr lang="en-US" sz="1200" dirty="0" smtClean="0">
                <a:latin typeface="Gill Sans Light"/>
                <a:cs typeface="Gill Sans Light"/>
              </a:rPr>
              <a:t>complexity: need to read objects several times due to memory issues (if 1/10</a:t>
            </a:r>
            <a:r>
              <a:rPr lang="en-US" sz="1200" baseline="30000" dirty="0" smtClean="0">
                <a:latin typeface="Gill Sans Light"/>
                <a:cs typeface="Gill Sans Light"/>
              </a:rPr>
              <a:t>th</a:t>
            </a:r>
            <a:r>
              <a:rPr lang="en-US" sz="1200" dirty="0" smtClean="0">
                <a:latin typeface="Gill Sans Light"/>
                <a:cs typeface="Gill Sans Light"/>
              </a:rPr>
              <a:t> of data fits in memory, need to read each object 10 times)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 FOCUS ON RECALL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*LARGE COLLECTIONS*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focus on recall, that is to retrieve as many good pairs as possible., bad pairs can be easily filtered out… you can think of our task as information triage.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other focus is on scalability. We want to make the most out of the efficiency-effectiveness tradeoff, and we would like to scale to large amounts of data, on the web scale.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this slide, provide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overivew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LSH, sliding window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introduce CL variant: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say, how do you do?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Translate via MT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vector etc.</a:t>
            </a:r>
          </a:p>
          <a:p>
            <a:pPr marL="171450" indent="-171450">
              <a:buFontTx/>
              <a:buChar char="-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its most general form, pairwise similarity computation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deals with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pairs of objects in a large dataset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similar according to some measure. This problem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frequently encountered in text processing applications,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clustering for unsupervised learning [27, 25], generation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similarity lists for \more-like-this" queries [19],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near-duplicate detection in the web context. Instances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this problem are encountered in other domains such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bioinformatics as well (e.g., [22]).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general problem of efficiently computing pairwise similarity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attracted much attention as the amount of available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(particularly the web) continues to grow. In general,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approaches to the problem exist: the index-based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 focuses on building an inverted index and pruning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to achieve efficient similarity computations; and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signature-based approach that transforms the data into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compact representation and performs similarity comparisons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new representation. The locality-sensitive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hashing (LSH) [4, 5, 2] techniques we adopt exemplifies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ill Sans Light"/>
                <a:cs typeface="Gill Sans Light"/>
              </a:rPr>
              <a:t>Documents are represented as vectors of term</a:t>
            </a:r>
            <a:r>
              <a:rPr lang="en-US" sz="2400" baseline="0" dirty="0" smtClean="0">
                <a:latin typeface="Gill Sans Light"/>
                <a:cs typeface="Gill Sans Light"/>
              </a:rPr>
              <a:t> weights, and cosine similarity involves a lot of flops. LSH aims to reduce the running time of this procedure. The idea is to convert vectors into a fixed-size bit sequence, called a signature, </a:t>
            </a:r>
            <a:r>
              <a:rPr lang="en-US" sz="2400" dirty="0" smtClean="0">
                <a:latin typeface="Gill Sans Light"/>
                <a:cs typeface="Gill Sans Light"/>
              </a:rPr>
              <a:t>such that similar vectors are likely to have similar signatures.</a:t>
            </a:r>
            <a:r>
              <a:rPr lang="en-US" sz="2400" baseline="0" dirty="0" smtClean="0">
                <a:latin typeface="Gill Sans Light"/>
                <a:cs typeface="Gill Sans Light"/>
              </a:rPr>
              <a:t> Similarity between signatures can be computed by counting the number of bits that differ, called the Hamming Distance, and there is a formula that connects this distance to the cosine similarity between the vectors.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ill Sans Light"/>
                <a:cs typeface="Gill Sans Light"/>
              </a:rPr>
              <a:t>Cosine score is a good similarity measure but computation with flops is infeasible for large collections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all documents are preprocessed into document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vectors (Section 4.1). Second, document signatures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generated from document vectors (Section 4.2). Finally,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sliding window algorithm applied to the signatures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cross-lingual pairs above a similarity threshold (Section 4.3).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Comparison </a:t>
            </a:r>
            <a:r>
              <a:rPr lang="en-US" sz="2400" dirty="0" err="1" smtClean="0"/>
              <a:t>wrt</a:t>
            </a:r>
            <a:r>
              <a:rPr lang="en-US" sz="2400" dirty="0" smtClean="0"/>
              <a:t> efficiency and effectiveness</a:t>
            </a:r>
          </a:p>
          <a:p>
            <a:pPr lvl="1"/>
            <a:r>
              <a:rPr lang="en-US" sz="2400" dirty="0" smtClean="0"/>
              <a:t># of bits?</a:t>
            </a:r>
          </a:p>
          <a:p>
            <a:pPr lvl="1"/>
            <a:endParaRPr lang="en-US" sz="240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Gill Sans Light"/>
                <a:cs typeface="Gill Sans Light"/>
              </a:rPr>
              <a:t>Simhash</a:t>
            </a:r>
            <a:r>
              <a:rPr lang="en-US" sz="2400" dirty="0" smtClean="0">
                <a:latin typeface="Gill Sans Light"/>
                <a:cs typeface="Gill Sans Light"/>
              </a:rPr>
              <a:t>: Hash each term, then compute weighted average of hash values to determine each bit of the signature.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/>
              <a:t>Minhash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Gill Sans Light"/>
                <a:cs typeface="Gill Sans Light"/>
              </a:rPr>
              <a:t>Compute hash for each term in vocabulary. Signature of a vector is the </a:t>
            </a:r>
            <a:r>
              <a:rPr lang="en-US" sz="2400" i="1" dirty="0" smtClean="0">
                <a:latin typeface="Gill Sans Light"/>
                <a:cs typeface="Gill Sans Light"/>
              </a:rPr>
              <a:t>K</a:t>
            </a:r>
            <a:r>
              <a:rPr lang="en-US" sz="2400" dirty="0" smtClean="0">
                <a:latin typeface="Gill Sans Light"/>
                <a:cs typeface="Gill Sans Light"/>
              </a:rPr>
              <a:t> terms with minimum hash values.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Random projections:</a:t>
            </a:r>
            <a:r>
              <a:rPr lang="en-US" sz="2400" baseline="0" dirty="0" smtClean="0"/>
              <a:t> </a:t>
            </a:r>
            <a:r>
              <a:rPr lang="en-US" sz="2400" dirty="0" smtClean="0">
                <a:latin typeface="Gill Sans Light"/>
                <a:cs typeface="Gill Sans Light"/>
              </a:rPr>
              <a:t>Each bit of the signature is determined by an inner product between a random hyper-plane and the document vector.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 number of bits before here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compare the precision of these three signature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 techniques, we selected a sample of 1064 document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vectors from German Wikipedia.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Forevery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pair of document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vectors, we computed the true cosine similarity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estimated values using each of the three signature methods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varying signature lengths. In each case, we computed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average absolute difference between the true and estimated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cosine similarity value, shown in Table 1. For comparison,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column shows the average time (in milliseconds)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taken to generate one signature on a laptop with an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 Core 2 Duo 2.26 GHz processor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p1 = Saga </a:t>
            </a:r>
            <a:r>
              <a:rPr lang="en-US" sz="1200" dirty="0" err="1" smtClean="0"/>
              <a:t>dogru</a:t>
            </a:r>
            <a:r>
              <a:rPr lang="en-US" sz="1200" dirty="0" smtClean="0"/>
              <a:t> 1 </a:t>
            </a:r>
            <a:r>
              <a:rPr lang="en-US" sz="1200" dirty="0" err="1" smtClean="0"/>
              <a:t>adim</a:t>
            </a:r>
            <a:r>
              <a:rPr lang="en-US" sz="1200" dirty="0" smtClean="0"/>
              <a:t> </a:t>
            </a:r>
            <a:r>
              <a:rPr lang="en-US" sz="1200" dirty="0" err="1" smtClean="0"/>
              <a:t>kaydir</a:t>
            </a:r>
            <a:r>
              <a:rPr lang="en-US" sz="1200" dirty="0" smtClean="0"/>
              <a:t>. 2-3’u 9-10la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degistir</a:t>
            </a:r>
            <a:endParaRPr lang="en-US" sz="120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pQ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ilk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degistir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Ilk 5, son 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degistir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want to increase the chances that two similar signatures appear close to each other in at least one of these tables.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p1 = Saga </a:t>
            </a:r>
            <a:r>
              <a:rPr lang="en-US" sz="1200" dirty="0" err="1" smtClean="0"/>
              <a:t>dogru</a:t>
            </a:r>
            <a:r>
              <a:rPr lang="en-US" sz="1200" dirty="0" smtClean="0"/>
              <a:t> 1 </a:t>
            </a:r>
            <a:r>
              <a:rPr lang="en-US" sz="1200" dirty="0" err="1" smtClean="0"/>
              <a:t>adim</a:t>
            </a:r>
            <a:r>
              <a:rPr lang="en-US" sz="1200" dirty="0" smtClean="0"/>
              <a:t> </a:t>
            </a:r>
            <a:r>
              <a:rPr lang="en-US" sz="1200" dirty="0" err="1" smtClean="0"/>
              <a:t>kaydir</a:t>
            </a:r>
            <a:r>
              <a:rPr lang="en-US" sz="1200" dirty="0" smtClean="0"/>
              <a:t>. 2-3’u 9-10la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degistir</a:t>
            </a:r>
            <a:endParaRPr lang="en-US" sz="120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pQ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ilk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degistir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Ilk 5, son 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degistir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3F7E-8FBD-AC45-AA99-09EC77ABF6BA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3A73-12C1-CC40-8AB7-ECAA89DBE7E7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B2E0-8E8F-9045-9939-AB5864EB0EF3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AD88-E06B-6F45-84D1-81F9FA13335D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290-51DC-8F46-9E08-F617AAF18050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542-E229-1443-B11D-6EDB23C1EA9D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FF7-6538-DD45-A317-7F0A3A1822C3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80B7-EF93-9F4A-BAA1-85910034A8D6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B01-0F2E-B644-B46E-692C4CDB8EC2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D754-7927-A445-BEE6-DF7B93D9872E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A3BB-F511-134F-8878-9BDCD7B8C67C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0FFD-E69F-EF4A-B93B-D5D32D6DCD33}" type="datetime1">
              <a:rPr lang="en-US" smtClean="0"/>
              <a:pPr/>
              <a:t>7/26/11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97F9-2499-E244-8D41-F28B228DBC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924050"/>
          </a:xfrm>
        </p:spPr>
        <p:txBody>
          <a:bodyPr>
            <a:noAutofit/>
          </a:bodyPr>
          <a:lstStyle/>
          <a:p>
            <a:r>
              <a:rPr lang="en-US" dirty="0" smtClean="0"/>
              <a:t>No Free Lunch: Brute Force </a:t>
            </a:r>
            <a:r>
              <a:rPr lang="en-US" dirty="0" err="1" smtClean="0"/>
              <a:t>vs</a:t>
            </a:r>
            <a:r>
              <a:rPr lang="en-US" dirty="0" smtClean="0"/>
              <a:t> Locality-Sensitive Hashing for Cross-Lingual Pairwise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Ferhan Ture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Tamer Elsayed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Jimmy Lin</a:t>
            </a:r>
            <a:r>
              <a:rPr lang="en-US" baseline="30000" dirty="0" smtClean="0"/>
              <a:t>1,3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038635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Department of Computer Science, University of Maryland</a:t>
            </a:r>
          </a:p>
          <a:p>
            <a:r>
              <a:rPr lang="en-US" baseline="30000" dirty="0"/>
              <a:t>2</a:t>
            </a:r>
            <a:r>
              <a:rPr lang="en-US" dirty="0" smtClean="0"/>
              <a:t> Mathematical </a:t>
            </a:r>
            <a:r>
              <a:rPr lang="en-US" dirty="0"/>
              <a:t>and Computer Sciences and </a:t>
            </a:r>
            <a:r>
              <a:rPr lang="en-US" dirty="0" smtClean="0"/>
              <a:t>Engineering, </a:t>
            </a:r>
            <a:br>
              <a:rPr lang="en-US" dirty="0" smtClean="0"/>
            </a:br>
            <a:r>
              <a:rPr lang="en-US" dirty="0" smtClean="0"/>
              <a:t>  King </a:t>
            </a:r>
            <a:r>
              <a:rPr lang="en-US" dirty="0"/>
              <a:t>Abdullah University of Science and </a:t>
            </a:r>
            <a:r>
              <a:rPr lang="en-US" dirty="0" smtClean="0"/>
              <a:t>Technology (KAUST)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iSchool</a:t>
            </a:r>
            <a:r>
              <a:rPr lang="en-US" dirty="0"/>
              <a:t>, University of Maryland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ill Sans"/>
                <a:cs typeface="Gill Sans"/>
              </a:rPr>
              <a:t>Cross-lingual</a:t>
            </a:r>
            <a:r>
              <a:rPr lang="en-US" sz="4000" dirty="0" smtClean="0">
                <a:latin typeface="Gill Sans Light"/>
                <a:cs typeface="Gill Sans Light"/>
              </a:rPr>
              <a:t> Pairwise Similarity</a:t>
            </a:r>
            <a:endParaRPr lang="en-US" sz="4000" dirty="0">
              <a:latin typeface="Gill Sans Light"/>
              <a:cs typeface="Gill Sans Ligh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In a </a:t>
            </a:r>
            <a:r>
              <a:rPr lang="en-US" sz="2800" b="1" i="1" dirty="0" smtClean="0">
                <a:latin typeface="Gill Sans Light"/>
                <a:cs typeface="Gill Sans Light"/>
              </a:rPr>
              <a:t>multi-lingual</a:t>
            </a:r>
            <a:r>
              <a:rPr lang="en-US" sz="2800" b="1" dirty="0" smtClean="0">
                <a:latin typeface="Gill Sans Light"/>
                <a:cs typeface="Gill Sans Light"/>
              </a:rPr>
              <a:t> </a:t>
            </a:r>
            <a:r>
              <a:rPr lang="en-US" sz="2800" dirty="0" smtClean="0">
                <a:latin typeface="Gill Sans Light"/>
                <a:cs typeface="Gill Sans Light"/>
              </a:rPr>
              <a:t>text collection, find similar document pairs that </a:t>
            </a:r>
            <a:r>
              <a:rPr lang="en-US" sz="2800" dirty="0">
                <a:latin typeface="Gill Sans Light"/>
                <a:cs typeface="Gill Sans Light"/>
              </a:rPr>
              <a:t>are in </a:t>
            </a:r>
            <a:r>
              <a:rPr lang="en-US" sz="2800" b="1" i="1" dirty="0">
                <a:latin typeface="Gill Sans Light"/>
                <a:cs typeface="Gill Sans Light"/>
              </a:rPr>
              <a:t>different</a:t>
            </a:r>
            <a:r>
              <a:rPr lang="en-US" sz="2800" dirty="0">
                <a:latin typeface="Gill Sans Light"/>
                <a:cs typeface="Gill Sans Light"/>
              </a:rPr>
              <a:t> </a:t>
            </a:r>
            <a:r>
              <a:rPr lang="en-US" sz="2800" dirty="0" smtClean="0">
                <a:latin typeface="Gill Sans Light"/>
                <a:cs typeface="Gill Sans Light"/>
              </a:rPr>
              <a:t>languages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d</a:t>
            </a:r>
            <a:r>
              <a:rPr lang="en-US" sz="2400" dirty="0" smtClean="0">
                <a:latin typeface="Gill Sans Light"/>
                <a:cs typeface="Gill Sans Light"/>
              </a:rPr>
              <a:t>riven </a:t>
            </a:r>
            <a:r>
              <a:rPr lang="en-US" sz="2400" dirty="0">
                <a:latin typeface="Gill Sans Light"/>
                <a:cs typeface="Gill Sans Light"/>
              </a:rPr>
              <a:t>by an evolution toward more multi-lingual and multi-cultural societies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m</a:t>
            </a:r>
            <a:r>
              <a:rPr lang="en-US" sz="2400" dirty="0" smtClean="0">
                <a:latin typeface="Gill Sans Light"/>
                <a:cs typeface="Gill Sans Light"/>
              </a:rPr>
              <a:t>ore difficult due to loss of information during translation</a:t>
            </a: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Goals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An essential first step for parallel sentence extraction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Contribute to multi-lingual collections such as Wikipedia</a:t>
            </a:r>
            <a:endParaRPr lang="en-US" dirty="0">
              <a:latin typeface="Gill Sans Light"/>
              <a:cs typeface="Gill Sans Light"/>
            </a:endParaRPr>
          </a:p>
          <a:p>
            <a:endParaRPr lang="en-US" dirty="0">
              <a:latin typeface="Gill Sans Light"/>
              <a:cs typeface="Gill Sans Light"/>
            </a:endParaRPr>
          </a:p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7497" y="675720"/>
            <a:ext cx="1764704" cy="88183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ill Sans"/>
                <a:cs typeface="Gill Sans"/>
              </a:rPr>
              <a:t>MT</a:t>
            </a:r>
            <a:endParaRPr lang="en-US" sz="4000" dirty="0">
              <a:latin typeface="Gill Sans Light"/>
              <a:cs typeface="Gill Sans Light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182824" y="778313"/>
            <a:ext cx="822960" cy="822960"/>
          </a:xfrm>
          <a:prstGeom prst="verticalScrol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Doc A</a:t>
            </a:r>
            <a:endParaRPr lang="en-US" dirty="0"/>
          </a:p>
        </p:txBody>
      </p:sp>
      <p:sp>
        <p:nvSpPr>
          <p:cNvPr id="9" name="Vertical Scroll 8"/>
          <p:cNvSpPr/>
          <p:nvPr/>
        </p:nvSpPr>
        <p:spPr>
          <a:xfrm>
            <a:off x="2598266" y="756074"/>
            <a:ext cx="822960" cy="822960"/>
          </a:xfrm>
          <a:prstGeom prst="verticalScrol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 flipV="1">
            <a:off x="902914" y="1167554"/>
            <a:ext cx="1798222" cy="22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43258" y="521223"/>
            <a:ext cx="99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 </a:t>
            </a:r>
          </a:p>
          <a:p>
            <a:r>
              <a:rPr lang="en-US" dirty="0" smtClean="0"/>
              <a:t>translate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3"/>
          </p:cNvCxnSpPr>
          <p:nvPr/>
        </p:nvCxnSpPr>
        <p:spPr>
          <a:xfrm>
            <a:off x="3318356" y="1167554"/>
            <a:ext cx="9772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39602" y="951530"/>
            <a:ext cx="1511999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vector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82824" y="404664"/>
            <a:ext cx="94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German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1370" y="40898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25" name="Vertical Scroll 24"/>
          <p:cNvSpPr/>
          <p:nvPr/>
        </p:nvSpPr>
        <p:spPr>
          <a:xfrm>
            <a:off x="170790" y="2041002"/>
            <a:ext cx="822960" cy="822960"/>
          </a:xfrm>
          <a:prstGeom prst="verticalScrol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Doc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894" y="1693909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>
            <a:off x="890880" y="2452482"/>
            <a:ext cx="9962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31177" y="2257026"/>
            <a:ext cx="1511999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vector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10142" y="3373251"/>
            <a:ext cx="8852059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Vertical Scroll 32"/>
          <p:cNvSpPr/>
          <p:nvPr/>
        </p:nvSpPr>
        <p:spPr>
          <a:xfrm>
            <a:off x="247373" y="4018673"/>
            <a:ext cx="822960" cy="822960"/>
          </a:xfrm>
          <a:prstGeom prst="verticalScrol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Doc A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8" idx="3"/>
            <a:endCxn id="46" idx="1"/>
          </p:cNvCxnSpPr>
          <p:nvPr/>
        </p:nvCxnSpPr>
        <p:spPr>
          <a:xfrm>
            <a:off x="3535886" y="4413581"/>
            <a:ext cx="1618124" cy="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47582" y="3767274"/>
            <a:ext cx="118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CLIR translate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974480" y="4407914"/>
            <a:ext cx="9772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031177" y="4197581"/>
            <a:ext cx="1504709" cy="43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vector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247373" y="3645024"/>
            <a:ext cx="94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German</a:t>
            </a:r>
            <a:endParaRPr lang="en-US" dirty="0"/>
          </a:p>
        </p:txBody>
      </p:sp>
      <p:sp>
        <p:nvSpPr>
          <p:cNvPr id="41" name="Vertical Scroll 40"/>
          <p:cNvSpPr/>
          <p:nvPr/>
        </p:nvSpPr>
        <p:spPr>
          <a:xfrm>
            <a:off x="235339" y="5281362"/>
            <a:ext cx="822960" cy="822960"/>
          </a:xfrm>
          <a:prstGeom prst="verticalScrol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Doc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443" y="4934269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3"/>
          </p:cNvCxnSpPr>
          <p:nvPr/>
        </p:nvCxnSpPr>
        <p:spPr>
          <a:xfrm>
            <a:off x="955429" y="5692842"/>
            <a:ext cx="9962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031177" y="5497386"/>
            <a:ext cx="1504709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vector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5154010" y="4197581"/>
            <a:ext cx="1514359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vector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6668369" y="3933056"/>
            <a:ext cx="2808312" cy="8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Gill Sans"/>
                <a:cs typeface="Gill Sans"/>
              </a:rPr>
              <a:t>CLIR</a:t>
            </a:r>
            <a:endParaRPr lang="en-US" sz="4000" dirty="0">
              <a:latin typeface="Gill Sans Light"/>
              <a:cs typeface="Gill Sans Ligh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343608"/>
              </p:ext>
            </p:extLst>
          </p:nvPr>
        </p:nvGraphicFramePr>
        <p:xfrm>
          <a:off x="4522043" y="4805065"/>
          <a:ext cx="3362325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" name="Equation" r:id="rId4" imgW="1879600" imgH="990600" progId="Equation.3">
                  <p:embed/>
                </p:oleObj>
              </mc:Choice>
              <mc:Fallback>
                <p:oleObj name="Equation" r:id="rId4" imgW="1879600" imgH="990600" progId="Equation.3">
                  <p:embed/>
                  <p:pic>
                    <p:nvPicPr>
                      <p:cNvPr id="0" name="Picture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043" y="4805065"/>
                        <a:ext cx="3362325" cy="179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Bent-Up Arrow 2"/>
          <p:cNvSpPr/>
          <p:nvPr/>
        </p:nvSpPr>
        <p:spPr>
          <a:xfrm rot="5400000">
            <a:off x="3777389" y="4835175"/>
            <a:ext cx="969599" cy="354824"/>
          </a:xfrm>
          <a:prstGeom prst="bentUp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CLIR </a:t>
            </a:r>
            <a:r>
              <a:rPr lang="en-US" sz="4000" b="1" dirty="0" err="1" smtClean="0">
                <a:latin typeface="Gill Sans Light"/>
                <a:cs typeface="Gill Sans Light"/>
              </a:rPr>
              <a:t>vs</a:t>
            </a:r>
            <a:r>
              <a:rPr lang="en-US" sz="4000" b="1" dirty="0" smtClean="0">
                <a:latin typeface="Gill Sans Light"/>
                <a:cs typeface="Gill Sans Light"/>
              </a:rPr>
              <a:t> MT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1"/>
            <a:ext cx="8964488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				</a:t>
            </a:r>
          </a:p>
          <a:p>
            <a:pPr marL="457200" lvl="1" indent="0">
              <a:buNone/>
            </a:pPr>
            <a:endParaRPr lang="en-US" sz="2400" dirty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0" y="1268760"/>
            <a:ext cx="7212419" cy="55446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1442120"/>
            <a:ext cx="1816100" cy="105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3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5284192" y="5798827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baseline="-25000" dirty="0" err="1"/>
              <a:t>e</a:t>
            </a:r>
            <a:r>
              <a:rPr lang="en-US" dirty="0" err="1"/>
              <a:t>+N</a:t>
            </a:r>
            <a:r>
              <a:rPr lang="en-US" baseline="-25000" dirty="0" err="1"/>
              <a:t>f</a:t>
            </a:r>
            <a:endParaRPr lang="en-US" dirty="0"/>
          </a:p>
          <a:p>
            <a:pPr algn="ctr"/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424936" cy="1143000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Gill Sans Light"/>
                <a:cs typeface="Gill Sans Light"/>
              </a:rPr>
              <a:t>Locality-Sensitive Hashing</a:t>
            </a:r>
            <a:r>
              <a:rPr lang="en-US" sz="3800" b="1" dirty="0" smtClean="0">
                <a:latin typeface="Gill Sans Light"/>
                <a:cs typeface="Gill Sans Light"/>
              </a:rPr>
              <a:t> </a:t>
            </a:r>
            <a:r>
              <a:rPr lang="en-US" sz="3800" dirty="0" smtClean="0">
                <a:latin typeface="Gill Sans Light"/>
                <a:cs typeface="Gill Sans Light"/>
              </a:rPr>
              <a:t>for </a:t>
            </a:r>
            <a:r>
              <a:rPr lang="en-US" sz="3800" dirty="0" smtClean="0">
                <a:latin typeface="Gill Sans"/>
                <a:cs typeface="Gill Sans"/>
              </a:rPr>
              <a:t>Cross-lingual</a:t>
            </a:r>
            <a:r>
              <a:rPr lang="en-US" sz="3800" dirty="0" smtClean="0">
                <a:latin typeface="Gill Sans Light"/>
                <a:cs typeface="Gill Sans Light"/>
              </a:rPr>
              <a:t> Pairwise Similarity</a:t>
            </a:r>
            <a:endParaRPr lang="en-US" sz="3800" dirty="0">
              <a:latin typeface="Gill Sans Light"/>
              <a:cs typeface="Gill Sans Light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Gill Sans Light"/>
                <a:cs typeface="Gill Sans Light"/>
              </a:rPr>
              <a:t>Locality-Sensitive Hashing for </a:t>
            </a:r>
            <a:r>
              <a:rPr lang="en-US" sz="4000" dirty="0" smtClean="0">
                <a:latin typeface="Gill Sans"/>
                <a:cs typeface="Gill Sans"/>
              </a:rPr>
              <a:t>Pairwise Similarity</a:t>
            </a:r>
            <a:endParaRPr lang="en-US" sz="4000" dirty="0">
              <a:latin typeface="Gill Sans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72" y="2598296"/>
            <a:ext cx="1025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CLIR</a:t>
            </a:r>
          </a:p>
          <a:p>
            <a:r>
              <a:rPr lang="en-US" dirty="0" smtClean="0">
                <a:latin typeface="Gill Sans Light"/>
                <a:cs typeface="Gill Sans Light"/>
              </a:rPr>
              <a:t>Translate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3528" y="1597972"/>
            <a:ext cx="11521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baseline="-25000" dirty="0" err="1" smtClean="0"/>
              <a:t>f</a:t>
            </a:r>
            <a:r>
              <a:rPr lang="en-US" dirty="0" smtClean="0"/>
              <a:t> German articles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171373" y="1628800"/>
            <a:ext cx="1152128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 smtClean="0"/>
          </a:p>
          <a:p>
            <a:pPr algn="ctr"/>
            <a:r>
              <a:rPr lang="en-US" dirty="0" smtClean="0"/>
              <a:t>English</a:t>
            </a:r>
          </a:p>
          <a:p>
            <a:pPr algn="ctr"/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41101" y="2921462"/>
            <a:ext cx="1872208" cy="9144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Preprocess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1" idx="2"/>
            <a:endCxn id="12" idx="7"/>
          </p:cNvCxnSpPr>
          <p:nvPr/>
        </p:nvCxnSpPr>
        <p:spPr>
          <a:xfrm flipH="1">
            <a:off x="2539130" y="2543200"/>
            <a:ext cx="208307" cy="512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2" idx="1"/>
          </p:cNvCxnSpPr>
          <p:nvPr/>
        </p:nvCxnSpPr>
        <p:spPr>
          <a:xfrm>
            <a:off x="899592" y="2512372"/>
            <a:ext cx="315688" cy="543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196987" y="4365104"/>
            <a:ext cx="1360435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baseline="-25000" dirty="0" err="1" smtClean="0"/>
              <a:t>e</a:t>
            </a:r>
            <a:r>
              <a:rPr lang="en-US" dirty="0" err="1" smtClean="0"/>
              <a:t>+N</a:t>
            </a:r>
            <a:r>
              <a:rPr lang="en-US" baseline="-25000" dirty="0" err="1" smtClean="0"/>
              <a:t>f</a:t>
            </a:r>
            <a:endParaRPr lang="en-US" dirty="0" smtClean="0"/>
          </a:p>
          <a:p>
            <a:pPr algn="ctr"/>
            <a:r>
              <a:rPr lang="en-US" dirty="0" smtClean="0"/>
              <a:t>English document vectors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2" idx="4"/>
            <a:endCxn id="19" idx="0"/>
          </p:cNvCxnSpPr>
          <p:nvPr/>
        </p:nvCxnSpPr>
        <p:spPr>
          <a:xfrm>
            <a:off x="1877205" y="3835862"/>
            <a:ext cx="0" cy="529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39130" y="5798826"/>
            <a:ext cx="1968579" cy="92663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Signature generation</a:t>
            </a:r>
            <a:endParaRPr lang="en-US" sz="2000" dirty="0"/>
          </a:p>
        </p:txBody>
      </p:sp>
      <p:cxnSp>
        <p:nvCxnSpPr>
          <p:cNvPr id="32" name="Straight Arrow Connector 31"/>
          <p:cNvCxnSpPr>
            <a:stCxn id="31" idx="6"/>
            <a:endCxn id="25" idx="1"/>
          </p:cNvCxnSpPr>
          <p:nvPr/>
        </p:nvCxnSpPr>
        <p:spPr>
          <a:xfrm flipV="1">
            <a:off x="4507709" y="6256027"/>
            <a:ext cx="776483" cy="61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308304" y="5714358"/>
            <a:ext cx="1835697" cy="108333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Sliding </a:t>
            </a:r>
          </a:p>
          <a:p>
            <a:pPr algn="ctr"/>
            <a:r>
              <a:rPr lang="en-US" sz="2000" dirty="0" smtClean="0"/>
              <a:t>window</a:t>
            </a:r>
          </a:p>
          <a:p>
            <a:pPr algn="ctr"/>
            <a:r>
              <a:rPr lang="en-US" sz="2000" dirty="0" smtClean="0"/>
              <a:t>algorith</a:t>
            </a:r>
            <a:r>
              <a:rPr lang="en-US" sz="2000" dirty="0"/>
              <a:t>m</a:t>
            </a:r>
          </a:p>
        </p:txBody>
      </p:sp>
      <p:cxnSp>
        <p:nvCxnSpPr>
          <p:cNvPr id="53" name="Straight Arrow Connector 52"/>
          <p:cNvCxnSpPr>
            <a:stCxn id="25" idx="3"/>
            <a:endCxn id="52" idx="2"/>
          </p:cNvCxnSpPr>
          <p:nvPr/>
        </p:nvCxnSpPr>
        <p:spPr>
          <a:xfrm>
            <a:off x="6652344" y="6256027"/>
            <a:ext cx="65596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7542077" y="3618323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 article pairs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2" idx="0"/>
            <a:endCxn id="56" idx="2"/>
          </p:cNvCxnSpPr>
          <p:nvPr/>
        </p:nvCxnSpPr>
        <p:spPr>
          <a:xfrm flipV="1">
            <a:off x="8226153" y="4532723"/>
            <a:ext cx="0" cy="11816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 descr="Screen shot 2011-07-03 at 11.12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91" y="1600226"/>
            <a:ext cx="1568401" cy="119936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2" name="TextBox 61"/>
          <p:cNvSpPr txBox="1"/>
          <p:nvPr/>
        </p:nvSpPr>
        <p:spPr>
          <a:xfrm>
            <a:off x="2717143" y="4365104"/>
            <a:ext cx="1736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/>
              <a:t>n</a:t>
            </a:r>
            <a:r>
              <a:rPr lang="en-US" dirty="0" err="1" smtClean="0"/>
              <a:t>obel</a:t>
            </a:r>
            <a:r>
              <a:rPr lang="en-US" dirty="0" smtClean="0"/>
              <a:t>=0.324, prize=0.227, book=0.01, …&gt;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148064" y="5345026"/>
            <a:ext cx="16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[0111000010...]</a:t>
            </a:r>
            <a:endParaRPr lang="en-US" dirty="0"/>
          </a:p>
        </p:txBody>
      </p:sp>
      <p:cxnSp>
        <p:nvCxnSpPr>
          <p:cNvPr id="88" name="Elbow Connector 87"/>
          <p:cNvCxnSpPr>
            <a:stCxn id="19" idx="2"/>
            <a:endCxn id="31" idx="2"/>
          </p:cNvCxnSpPr>
          <p:nvPr/>
        </p:nvCxnSpPr>
        <p:spPr>
          <a:xfrm rot="16200000" flipH="1">
            <a:off x="1835711" y="5558725"/>
            <a:ext cx="744913" cy="661925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5563016" y="3355443"/>
            <a:ext cx="1454244" cy="1989583"/>
            <a:chOff x="5350004" y="3308012"/>
            <a:chExt cx="1454244" cy="1989583"/>
          </a:xfrm>
        </p:grpSpPr>
        <p:cxnSp>
          <p:nvCxnSpPr>
            <p:cNvPr id="41" name="Straight Connector 40"/>
            <p:cNvCxnSpPr>
              <a:stCxn id="82" idx="0"/>
              <a:endCxn id="42" idx="2"/>
            </p:cNvCxnSpPr>
            <p:nvPr/>
          </p:nvCxnSpPr>
          <p:spPr>
            <a:xfrm flipV="1">
              <a:off x="5757246" y="4028092"/>
              <a:ext cx="319880" cy="1269503"/>
            </a:xfrm>
            <a:prstGeom prst="line">
              <a:avLst/>
            </a:prstGeom>
            <a:ln>
              <a:solidFill>
                <a:srgbClr val="00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350004" y="3308012"/>
              <a:ext cx="1454244" cy="720080"/>
            </a:xfrm>
            <a:prstGeom prst="rect">
              <a:avLst/>
            </a:prstGeom>
            <a:noFill/>
            <a:ln>
              <a:noFill/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1000-bit RP </a:t>
              </a:r>
              <a:r>
                <a:rPr lang="en-US" sz="1600" i="1" dirty="0" smtClean="0">
                  <a:solidFill>
                    <a:schemeClr val="tx1"/>
                  </a:solidFill>
                </a:rPr>
                <a:t>signatures</a:t>
              </a:r>
              <a:endParaRPr lang="en-US" sz="16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53317" y="3176363"/>
            <a:ext cx="1454244" cy="1188741"/>
            <a:chOff x="3553317" y="3176363"/>
            <a:chExt cx="1454244" cy="1188741"/>
          </a:xfrm>
        </p:grpSpPr>
        <p:sp>
          <p:nvSpPr>
            <p:cNvPr id="23" name="Rectangle 22"/>
            <p:cNvSpPr/>
            <p:nvPr/>
          </p:nvSpPr>
          <p:spPr>
            <a:xfrm>
              <a:off x="3553317" y="3176363"/>
              <a:ext cx="1454244" cy="659499"/>
            </a:xfrm>
            <a:prstGeom prst="rect">
              <a:avLst/>
            </a:prstGeom>
            <a:noFill/>
            <a:ln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</a:rPr>
                <a:t>Okapi BM25 weights</a:t>
              </a:r>
              <a:endParaRPr lang="en-US" sz="16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3553317" y="3835862"/>
              <a:ext cx="370611" cy="529242"/>
            </a:xfrm>
            <a:prstGeom prst="line">
              <a:avLst/>
            </a:prstGeom>
            <a:ln>
              <a:solidFill>
                <a:srgbClr val="00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1196986" y="4365104"/>
            <a:ext cx="1360435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 smtClean="0"/>
          </a:p>
          <a:p>
            <a:pPr algn="ctr"/>
            <a:r>
              <a:rPr lang="en-US" dirty="0" smtClean="0"/>
              <a:t>English document vectors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292080" y="5805264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/>
          </a:p>
          <a:p>
            <a:pPr algn="ctr"/>
            <a:r>
              <a:rPr lang="en-US" dirty="0" smtClean="0"/>
              <a:t>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1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30" grpId="0"/>
      <p:bldP spid="8" grpId="0"/>
      <p:bldP spid="10" grpId="0" animBg="1"/>
      <p:bldP spid="19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Evaluation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Collection: 3.44m English + 1.47m German Wikipedia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Task: sample of 1064 German articles, find all similar English articles for each sample article with cosine score &gt; 0.3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Ground truth: Use document vectors to find all pairs with cosine score &gt; 0.3 (brute force)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Evaluation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Effectiveness: recall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Efficiency: time, number of comparisons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Baseline: Compare </a:t>
            </a:r>
            <a:r>
              <a:rPr lang="en-US" sz="2800" dirty="0">
                <a:latin typeface="Gill Sans Light"/>
                <a:cs typeface="Gill Sans Light"/>
              </a:rPr>
              <a:t>sliding window against brute force </a:t>
            </a:r>
            <a:r>
              <a:rPr lang="en-US" sz="2800" dirty="0" smtClean="0">
                <a:latin typeface="Gill Sans Light"/>
                <a:cs typeface="Gill Sans Light"/>
              </a:rPr>
              <a:t>approach</a:t>
            </a:r>
            <a:endParaRPr lang="en-US" dirty="0">
              <a:latin typeface="Gill Sans Light"/>
              <a:cs typeface="Gill Sans Light"/>
            </a:endParaRPr>
          </a:p>
          <a:p>
            <a:endParaRPr lang="en-US" sz="2400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531444"/>
              </p:ext>
            </p:extLst>
          </p:nvPr>
        </p:nvGraphicFramePr>
        <p:xfrm>
          <a:off x="5076056" y="2132856"/>
          <a:ext cx="1080120" cy="31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" name="Equation" r:id="rId4" imgW="698500" imgH="203200" progId="Equation.3">
                  <p:embed/>
                </p:oleObj>
              </mc:Choice>
              <mc:Fallback>
                <p:oleObj name="Equation" r:id="rId4" imgW="698500" imgH="203200" progId="Equation.3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1080120" cy="314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actual_running_time2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8245209" cy="577164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Gill Sans Light"/>
                <a:cs typeface="Gill Sans Light"/>
              </a:rPr>
              <a:t>Evaluation (time)</a:t>
            </a:r>
            <a:endParaRPr lang="en-US" sz="4000" b="1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2040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Evaluation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Two sources of error: (1) from signatures, (2) from sliding window algorithm. 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Upper-bound </a:t>
            </a:r>
            <a:r>
              <a:rPr lang="en-US" sz="2800" dirty="0">
                <a:latin typeface="Gill Sans Light"/>
                <a:cs typeface="Gill Sans Light"/>
              </a:rPr>
              <a:t>cost = </a:t>
            </a:r>
            <a:r>
              <a:rPr lang="en-US" sz="2800" dirty="0" smtClean="0">
                <a:latin typeface="Gill Sans Light"/>
                <a:cs typeface="Gill Sans Light"/>
              </a:rPr>
              <a:t># comparisons in brute force approach</a:t>
            </a:r>
          </a:p>
          <a:p>
            <a:pPr marL="0" indent="0">
              <a:buNone/>
            </a:pPr>
            <a:r>
              <a:rPr lang="en-US" sz="2800" dirty="0">
                <a:latin typeface="Gill Sans Light"/>
                <a:cs typeface="Gill Sans Light"/>
              </a:rPr>
              <a:t>	</a:t>
            </a:r>
            <a:r>
              <a:rPr lang="en-US" sz="2800" dirty="0" smtClean="0">
                <a:latin typeface="Gill Sans Light"/>
                <a:cs typeface="Gill Sans Light"/>
              </a:rPr>
              <a:t>= 5.1 trillion comparisons</a:t>
            </a:r>
            <a:endParaRPr lang="en-US" sz="2400" dirty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Upper-bound recall = recall if we looked at all signature pairs</a:t>
            </a:r>
            <a:r>
              <a:rPr lang="en-US" sz="2800" dirty="0">
                <a:latin typeface="Gill Sans Light"/>
                <a:cs typeface="Gill Sans Light"/>
              </a:rPr>
              <a:t> </a:t>
            </a:r>
            <a:r>
              <a:rPr lang="en-US" sz="2800" dirty="0" smtClean="0">
                <a:latin typeface="Gill Sans Light"/>
                <a:cs typeface="Gill Sans Light"/>
              </a:rPr>
              <a:t>	= 0.763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Define 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Relative recall </a:t>
            </a:r>
            <a:r>
              <a:rPr lang="en-US" sz="2400" dirty="0">
                <a:latin typeface="Gill Sans Light"/>
                <a:cs typeface="Gill Sans Light"/>
              </a:rPr>
              <a:t>=</a:t>
            </a:r>
            <a:r>
              <a:rPr lang="en-US" sz="2400" dirty="0" smtClean="0">
                <a:latin typeface="Gill Sans Light"/>
                <a:cs typeface="Gill Sans Light"/>
              </a:rPr>
              <a:t> recall / upper-bound recall</a:t>
            </a:r>
            <a:endParaRPr lang="en-US" sz="2400" dirty="0">
              <a:latin typeface="Gill Sans Light"/>
              <a:cs typeface="Gill Sans Light"/>
            </a:endParaRP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Relative cost = # comparisons </a:t>
            </a:r>
            <a:r>
              <a:rPr lang="en-US" sz="2400" dirty="0">
                <a:latin typeface="Gill Sans Light"/>
                <a:cs typeface="Gill Sans Light"/>
              </a:rPr>
              <a:t>/</a:t>
            </a:r>
            <a:r>
              <a:rPr lang="en-US" sz="2400" dirty="0" smtClean="0">
                <a:latin typeface="Gill Sans Light"/>
                <a:cs typeface="Gill Sans Light"/>
              </a:rPr>
              <a:t> </a:t>
            </a:r>
            <a:r>
              <a:rPr lang="en-US" sz="2400" dirty="0" smtClean="0">
                <a:latin typeface="Gill Sans Light"/>
                <a:cs typeface="Gill Sans Light"/>
              </a:rPr>
              <a:t>upper-bound cost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Evaluation (# comparisons)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tradeoff2_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8228571" cy="5760000"/>
          </a:xfrm>
          <a:prstGeom prst="rect">
            <a:avLst/>
          </a:prstGeom>
        </p:spPr>
      </p:pic>
      <p:pic>
        <p:nvPicPr>
          <p:cNvPr id="6" name="Picture 5" descr="tradeoff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12" y="980728"/>
            <a:ext cx="822857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8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tradeoff50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1" y="951335"/>
            <a:ext cx="8228571" cy="5760000"/>
          </a:xfrm>
          <a:prstGeom prst="rect">
            <a:avLst/>
          </a:prstGeom>
        </p:spPr>
      </p:pic>
      <p:pic>
        <p:nvPicPr>
          <p:cNvPr id="50" name="Picture 49" descr="tradeoff500+1500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1" y="951335"/>
            <a:ext cx="8228571" cy="57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Evaluation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37220" y="2636912"/>
            <a:ext cx="720080" cy="1681717"/>
          </a:xfrm>
          <a:prstGeom prst="straightConnector1">
            <a:avLst/>
          </a:prstGeom>
          <a:ln w="15875"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46406" y="1772816"/>
            <a:ext cx="1008112" cy="1548176"/>
          </a:xfrm>
          <a:prstGeom prst="straightConnector1">
            <a:avLst/>
          </a:prstGeom>
          <a:ln w="15875"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2005970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Gill Sans Light"/>
                <a:cs typeface="Gill Sans Light"/>
              </a:rPr>
              <a:t>95% recall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Gill Sans Light"/>
                <a:cs typeface="Gill Sans Light"/>
              </a:rPr>
              <a:t>39% cost</a:t>
            </a:r>
            <a:endParaRPr lang="en-US" sz="1600" dirty="0">
              <a:solidFill>
                <a:srgbClr val="0000FF"/>
              </a:solidFill>
              <a:latin typeface="Gill Sans Light"/>
              <a:cs typeface="Gill Sans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2040" y="3145324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Gill Sans Light"/>
                <a:cs typeface="Gill Sans Light"/>
              </a:rPr>
              <a:t>99% recall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Gill Sans Light"/>
                <a:cs typeface="Gill Sans Light"/>
              </a:rPr>
              <a:t>70% cost</a:t>
            </a:r>
            <a:endParaRPr lang="en-US" sz="1600" dirty="0">
              <a:solidFill>
                <a:srgbClr val="0000FF"/>
              </a:solidFill>
              <a:latin typeface="Gill Sans Light"/>
              <a:cs typeface="Gill Sans Ligh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453141" y="4318629"/>
            <a:ext cx="1512168" cy="36004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88930" y="4581128"/>
            <a:ext cx="10070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95% recall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40% cost</a:t>
            </a:r>
            <a:endParaRPr lang="en-US" sz="16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203848" y="1772816"/>
            <a:ext cx="393128" cy="172819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tradeoffall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1" y="951335"/>
            <a:ext cx="8228571" cy="57600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492433" y="3573016"/>
            <a:ext cx="10070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99% recall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Gill Sans Light"/>
                <a:cs typeface="Gill Sans Light"/>
              </a:rPr>
              <a:t>62% cost</a:t>
            </a:r>
            <a:endParaRPr lang="en-US" sz="1600" dirty="0">
              <a:solidFill>
                <a:srgbClr val="FF0000"/>
              </a:solidFill>
              <a:latin typeface="Gill Sans Light"/>
              <a:cs typeface="Gill Sans Ligh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88224" y="528280"/>
            <a:ext cx="23471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100% recall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no savings = no free lunch!</a:t>
            </a:r>
          </a:p>
        </p:txBody>
      </p:sp>
    </p:spTree>
    <p:extLst>
      <p:ext uri="{BB962C8B-B14F-4D97-AF65-F5344CB8AC3E}">
        <p14:creationId xmlns:p14="http://schemas.microsoft.com/office/powerpoint/2010/main" val="42432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1" grpId="1"/>
      <p:bldP spid="40" grpId="0"/>
      <p:bldP spid="40" grpId="1"/>
      <p:bldP spid="45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Gill Sans Light"/>
                <a:cs typeface="Gill Sans Light"/>
              </a:rPr>
              <a:t>Analytical Model</a:t>
            </a:r>
            <a:endParaRPr lang="en-US" sz="4000" dirty="0">
              <a:latin typeface="Gill Sans Light"/>
              <a:cs typeface="Gill Sans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700" y="3225800"/>
            <a:ext cx="2260600" cy="393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700" y="3225800"/>
            <a:ext cx="2260600" cy="3937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Gill Sans Light"/>
                <a:cs typeface="Gill Sans Light"/>
              </a:rPr>
              <a:t>We derived an analytical model of our algorithm</a:t>
            </a:r>
          </a:p>
          <a:p>
            <a:pPr lvl="1"/>
            <a:r>
              <a:rPr lang="en-US" dirty="0" smtClean="0">
                <a:latin typeface="Gill Sans Light"/>
                <a:cs typeface="Gill Sans Light"/>
              </a:rPr>
              <a:t>based on a deterministic approximation</a:t>
            </a:r>
          </a:p>
          <a:p>
            <a:pPr lvl="1"/>
            <a:r>
              <a:rPr lang="en-US" dirty="0" smtClean="0">
                <a:latin typeface="Gill Sans Light"/>
                <a:cs typeface="Gill Sans Light"/>
              </a:rPr>
              <a:t>provides </a:t>
            </a:r>
            <a:r>
              <a:rPr lang="en-US" dirty="0" smtClean="0">
                <a:latin typeface="Gill Sans Light"/>
                <a:cs typeface="Gill Sans Light"/>
              </a:rPr>
              <a:t>a formula to estimate recall, given </a:t>
            </a:r>
            <a:r>
              <a:rPr lang="en-US" dirty="0" smtClean="0">
                <a:latin typeface="Gill Sans Light"/>
                <a:cs typeface="Gill Sans Light"/>
              </a:rPr>
              <a:t>parameters</a:t>
            </a:r>
          </a:p>
          <a:p>
            <a:pPr lvl="1"/>
            <a:r>
              <a:rPr lang="en-US" dirty="0" smtClean="0">
                <a:latin typeface="Gill Sans Light"/>
                <a:cs typeface="Gill Sans Light"/>
              </a:rPr>
              <a:t>allows </a:t>
            </a:r>
            <a:r>
              <a:rPr lang="en-US" dirty="0">
                <a:latin typeface="Gill Sans Light"/>
                <a:cs typeface="Gill Sans Light"/>
              </a:rPr>
              <a:t>tradeoff analysis without running any experiments</a:t>
            </a:r>
          </a:p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4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Pairwise Similarity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 wrap="square">
            <a:no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Pairwise similarity: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finding similar pairs of documents in a </a:t>
            </a:r>
            <a:r>
              <a:rPr lang="en-US" sz="2400" b="1" i="1" dirty="0" smtClean="0">
                <a:latin typeface="Gill Sans Light"/>
                <a:cs typeface="Gill Sans Light"/>
              </a:rPr>
              <a:t>large</a:t>
            </a:r>
            <a:r>
              <a:rPr lang="en-US" sz="2400" dirty="0" smtClean="0">
                <a:latin typeface="Gill Sans Light"/>
                <a:cs typeface="Gill Sans Light"/>
              </a:rPr>
              <a:t> collection</a:t>
            </a:r>
          </a:p>
          <a:p>
            <a:r>
              <a:rPr lang="en-US" sz="2800" dirty="0">
                <a:latin typeface="Gill Sans Light"/>
                <a:cs typeface="Gill Sans Light"/>
              </a:rPr>
              <a:t>Challenges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quadratic search space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measuring similarity effectively and </a:t>
            </a:r>
            <a:r>
              <a:rPr lang="en-US" sz="2400" dirty="0" smtClean="0">
                <a:latin typeface="Gill Sans Light"/>
                <a:cs typeface="Gill Sans Light"/>
              </a:rPr>
              <a:t>efficiently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Focus on </a:t>
            </a:r>
            <a:r>
              <a:rPr lang="en-US" sz="2800" b="1" i="1" dirty="0" smtClean="0">
                <a:latin typeface="Gill Sans Light"/>
                <a:cs typeface="Gill Sans Light"/>
              </a:rPr>
              <a:t>recall</a:t>
            </a:r>
            <a:r>
              <a:rPr lang="en-US" sz="2800" b="1" dirty="0" smtClean="0">
                <a:latin typeface="Gill Sans Light"/>
                <a:cs typeface="Gill Sans Light"/>
              </a:rPr>
              <a:t> </a:t>
            </a:r>
            <a:r>
              <a:rPr lang="en-US" sz="2800" dirty="0" smtClean="0">
                <a:latin typeface="Gill Sans Light"/>
                <a:cs typeface="Gill Sans Light"/>
              </a:rPr>
              <a:t>and </a:t>
            </a:r>
            <a:r>
              <a:rPr lang="en-US" sz="2800" b="1" i="1" dirty="0" smtClean="0">
                <a:latin typeface="Gill Sans Light"/>
                <a:cs typeface="Gill Sans Light"/>
              </a:rPr>
              <a:t>scalability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Applications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clustering for unsupervised learning</a:t>
            </a:r>
            <a:endParaRPr lang="en-US" sz="2400" dirty="0">
              <a:latin typeface="Gill Sans Light"/>
              <a:cs typeface="Gill Sans Light"/>
            </a:endParaRP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generation of similarity lists for “more-like-this” queries</a:t>
            </a:r>
            <a:endParaRPr lang="en-US" sz="2400" dirty="0">
              <a:latin typeface="Gill Sans Light"/>
              <a:cs typeface="Gill Sans Light"/>
            </a:endParaRP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near-duplicate detection in the web context</a:t>
            </a:r>
            <a:endParaRPr lang="en-US" sz="2400" dirty="0">
              <a:latin typeface="Gill Sans Light"/>
              <a:cs typeface="Gill Sans Light"/>
            </a:endParaRPr>
          </a:p>
          <a:p>
            <a:endParaRPr lang="en-US" sz="2400" dirty="0" smtClean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Analytical Model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 descr="effectiveness20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52" y="1421334"/>
            <a:ext cx="7573154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5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Contribution to Wikipedia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54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Gill Sans Light"/>
                <a:cs typeface="Gill Sans Light"/>
              </a:rPr>
              <a:t>Identify links between German and English Wikipedia articles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“</a:t>
            </a:r>
            <a:r>
              <a:rPr lang="en-US" sz="2400" dirty="0" err="1">
                <a:latin typeface="Gill Sans Light"/>
                <a:cs typeface="Gill Sans Light"/>
              </a:rPr>
              <a:t>Metadaten</a:t>
            </a:r>
            <a:r>
              <a:rPr lang="en-US" sz="2400" dirty="0">
                <a:latin typeface="Gill Sans Light"/>
                <a:cs typeface="Gill Sans Light"/>
              </a:rPr>
              <a:t>” 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 “Metadata”, “Semantic Web”, “File Format”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  <a:sym typeface="Wingdings"/>
              </a:rPr>
              <a:t>“Pierre Curie”  “Marie Curie”, “Pierre Curie”, “Helene </a:t>
            </a:r>
            <a:r>
              <a:rPr lang="en-US" sz="2400" dirty="0" err="1">
                <a:latin typeface="Gill Sans Light"/>
                <a:cs typeface="Gill Sans Light"/>
                <a:sym typeface="Wingdings"/>
              </a:rPr>
              <a:t>Langevin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-Joliot”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  <a:sym typeface="Wingdings"/>
              </a:rPr>
              <a:t>“</a:t>
            </a:r>
            <a:r>
              <a:rPr lang="en-US" sz="2400" dirty="0" err="1">
                <a:latin typeface="Gill Sans Light"/>
                <a:cs typeface="Gill Sans Light"/>
                <a:sym typeface="Wingdings"/>
              </a:rPr>
              <a:t>Kirgisistan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”  “Kyrgyzstan”, “Tulip Revolution”, “2010 Kyrgyzstani uprising”, “2010 South Kyrgyzstan riots”, “Uzbekistan”</a:t>
            </a:r>
            <a:endParaRPr lang="en-US" sz="2400" dirty="0">
              <a:latin typeface="Gill Sans Light"/>
              <a:cs typeface="Gill Sans Light"/>
            </a:endParaRP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Bad results when </a:t>
            </a:r>
            <a:r>
              <a:rPr lang="en-US" sz="2800" dirty="0">
                <a:latin typeface="Gill Sans Light"/>
                <a:cs typeface="Gill Sans Light"/>
              </a:rPr>
              <a:t>significant difference in length </a:t>
            </a:r>
            <a:r>
              <a:rPr lang="en-US" sz="2800" dirty="0" smtClean="0">
                <a:latin typeface="Gill Sans Light"/>
                <a:cs typeface="Gill Sans Light"/>
              </a:rPr>
              <a:t>(e.g. specific to Germany) </a:t>
            </a:r>
            <a:r>
              <a:rPr lang="en-US" sz="2800" dirty="0">
                <a:latin typeface="Gill Sans Light"/>
                <a:cs typeface="Gill Sans Light"/>
              </a:rPr>
              <a:t>and technical articles </a:t>
            </a:r>
            <a:r>
              <a:rPr lang="en-US" sz="2800" dirty="0" smtClean="0">
                <a:latin typeface="Gill Sans Light"/>
                <a:cs typeface="Gill Sans Light"/>
              </a:rPr>
              <a:t>(e.g. chemical elements)</a:t>
            </a:r>
            <a:endParaRPr lang="en-US" sz="2800" dirty="0">
              <a:latin typeface="Gill Sans Light"/>
              <a:cs typeface="Gill Sans Light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Gill Sans Light"/>
                <a:cs typeface="Gill Sans Light"/>
              </a:rPr>
              <a:t>Conclusions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LSH-based approach to solve Cross-lingual Pairwise </a:t>
            </a:r>
            <a:r>
              <a:rPr lang="en-US" sz="2800" dirty="0">
                <a:latin typeface="Gill Sans Light"/>
                <a:cs typeface="Gill Sans Light"/>
              </a:rPr>
              <a:t>S</a:t>
            </a:r>
            <a:r>
              <a:rPr lang="en-US" sz="2800" dirty="0" smtClean="0">
                <a:latin typeface="Gill Sans Light"/>
                <a:cs typeface="Gill Sans Light"/>
              </a:rPr>
              <a:t>imilarity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A parallel, MapReduce-based scalable implementation as part of the Ivory project at University of Maryland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(source code downloadable </a:t>
            </a:r>
            <a:r>
              <a:rPr lang="en-US" sz="2400" dirty="0">
                <a:latin typeface="Gill Sans Light"/>
                <a:cs typeface="Gill Sans Light"/>
              </a:rPr>
              <a:t>from: </a:t>
            </a:r>
            <a:r>
              <a:rPr lang="en-US" sz="2400" b="1" u="sng" dirty="0">
                <a:latin typeface="Gill Sans Light"/>
                <a:cs typeface="Gill Sans Light"/>
              </a:rPr>
              <a:t>https://</a:t>
            </a:r>
            <a:r>
              <a:rPr lang="en-US" sz="2400" b="1" u="sng" dirty="0" err="1">
                <a:latin typeface="Gill Sans Light"/>
                <a:cs typeface="Gill Sans Light"/>
              </a:rPr>
              <a:t>github.com</a:t>
            </a:r>
            <a:r>
              <a:rPr lang="en-US" sz="2400" b="1" u="sng" dirty="0">
                <a:latin typeface="Gill Sans Light"/>
                <a:cs typeface="Gill Sans Light"/>
              </a:rPr>
              <a:t>/</a:t>
            </a:r>
            <a:r>
              <a:rPr lang="en-US" sz="2400" b="1" u="sng" dirty="0" err="1">
                <a:latin typeface="Gill Sans Light"/>
                <a:cs typeface="Gill Sans Light"/>
              </a:rPr>
              <a:t>lintool</a:t>
            </a:r>
            <a:r>
              <a:rPr lang="en-US" sz="2400" b="1" u="sng" dirty="0">
                <a:latin typeface="Gill Sans Light"/>
                <a:cs typeface="Gill Sans Light"/>
              </a:rPr>
              <a:t>/</a:t>
            </a:r>
            <a:r>
              <a:rPr lang="en-US" sz="2400" b="1" u="sng" dirty="0" smtClean="0">
                <a:latin typeface="Gill Sans Light"/>
                <a:cs typeface="Gill Sans Light"/>
              </a:rPr>
              <a:t>Ivory</a:t>
            </a:r>
            <a:r>
              <a:rPr lang="en-US" sz="2400" u="sng" dirty="0" smtClean="0">
                <a:latin typeface="Gill Sans Light"/>
                <a:cs typeface="Gill Sans Light"/>
              </a:rPr>
              <a:t>)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Theoretically and experimentally quantified the effectiveness </a:t>
            </a:r>
            <a:r>
              <a:rPr lang="en-US" sz="2800" dirty="0" err="1" smtClean="0">
                <a:latin typeface="Gill Sans Light"/>
                <a:cs typeface="Gill Sans Light"/>
              </a:rPr>
              <a:t>vs</a:t>
            </a:r>
            <a:r>
              <a:rPr lang="en-US" sz="2800" dirty="0" smtClean="0">
                <a:latin typeface="Gill Sans Light"/>
                <a:cs typeface="Gill Sans Light"/>
              </a:rPr>
              <a:t> efficiency tradeoff</a:t>
            </a:r>
          </a:p>
          <a:p>
            <a:r>
              <a:rPr lang="en-US" sz="2800" dirty="0" smtClean="0">
                <a:latin typeface="Gill Sans Light"/>
                <a:cs typeface="Gill Sans Light"/>
              </a:rPr>
              <a:t>Future work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i</a:t>
            </a:r>
            <a:r>
              <a:rPr lang="en-US" sz="2400" dirty="0" smtClean="0">
                <a:latin typeface="Gill Sans Light"/>
                <a:cs typeface="Gill Sans Light"/>
              </a:rPr>
              <a:t>mproved </a:t>
            </a:r>
            <a:r>
              <a:rPr lang="en-US" sz="2400" dirty="0" smtClean="0">
                <a:latin typeface="Gill Sans Light"/>
                <a:cs typeface="Gill Sans Light"/>
              </a:rPr>
              <a:t>vocabularies, named </a:t>
            </a:r>
            <a:r>
              <a:rPr lang="en-US" sz="2400" dirty="0" smtClean="0">
                <a:latin typeface="Gill Sans Light"/>
                <a:cs typeface="Gill Sans Light"/>
              </a:rPr>
              <a:t>entity </a:t>
            </a:r>
            <a:r>
              <a:rPr lang="en-US" sz="2400" dirty="0" smtClean="0">
                <a:latin typeface="Gill Sans Light"/>
                <a:cs typeface="Gill Sans Light"/>
              </a:rPr>
              <a:t>recognition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a</a:t>
            </a:r>
            <a:r>
              <a:rPr lang="en-US" sz="2400" dirty="0" smtClean="0">
                <a:latin typeface="Gill Sans Light"/>
                <a:cs typeface="Gill Sans Light"/>
              </a:rPr>
              <a:t>pply to other language pairs</a:t>
            </a:r>
            <a:endParaRPr lang="en-US" sz="2400" dirty="0">
              <a:latin typeface="Gill Sans Light"/>
              <a:cs typeface="Gill Sans Light"/>
            </a:endParaRP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n</a:t>
            </a:r>
            <a:r>
              <a:rPr lang="en-US" sz="2400" dirty="0" smtClean="0">
                <a:latin typeface="Gill Sans Light"/>
                <a:cs typeface="Gill Sans Light"/>
              </a:rPr>
              <a:t>ext step: extract parallel sentences from similar document pairs</a:t>
            </a: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89929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Gill Sans Light"/>
                <a:cs typeface="Gill Sans Light"/>
              </a:rPr>
              <a:t>Thank you!</a:t>
            </a:r>
            <a:br>
              <a:rPr lang="en-US" sz="5400" b="1" dirty="0" smtClean="0">
                <a:latin typeface="Gill Sans Light"/>
                <a:cs typeface="Gill Sans Light"/>
              </a:rPr>
            </a:br>
            <a:endParaRPr lang="en-US" sz="3600" b="1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247738"/>
            <a:ext cx="8790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ill Sans Light"/>
                <a:cs typeface="Gill Sans Light"/>
              </a:rPr>
              <a:t>	Code URL:				https</a:t>
            </a:r>
            <a:r>
              <a:rPr lang="en-US" sz="3200" dirty="0">
                <a:latin typeface="Gill Sans Light"/>
                <a:cs typeface="Gill Sans Light"/>
              </a:rPr>
              <a:t>://</a:t>
            </a:r>
            <a:r>
              <a:rPr lang="en-US" sz="3200" dirty="0" err="1">
                <a:latin typeface="Gill Sans Light"/>
                <a:cs typeface="Gill Sans Light"/>
              </a:rPr>
              <a:t>github.com</a:t>
            </a:r>
            <a:r>
              <a:rPr lang="en-US" sz="3200" dirty="0">
                <a:latin typeface="Gill Sans Light"/>
                <a:cs typeface="Gill Sans Light"/>
              </a:rPr>
              <a:t>/</a:t>
            </a:r>
            <a:r>
              <a:rPr lang="en-US" sz="3200" dirty="0" err="1">
                <a:latin typeface="Gill Sans Light"/>
                <a:cs typeface="Gill Sans Light"/>
              </a:rPr>
              <a:t>lintool</a:t>
            </a:r>
            <a:r>
              <a:rPr lang="en-US" sz="3200" dirty="0">
                <a:latin typeface="Gill Sans Light"/>
                <a:cs typeface="Gill Sans Light"/>
              </a:rPr>
              <a:t>/Ivory</a:t>
            </a:r>
            <a:br>
              <a:rPr lang="en-US" sz="3200" dirty="0">
                <a:latin typeface="Gill Sans Light"/>
                <a:cs typeface="Gill Sans Light"/>
              </a:rPr>
            </a:br>
            <a:r>
              <a:rPr lang="en-US" sz="3200" dirty="0" smtClean="0">
                <a:latin typeface="Gill Sans Light"/>
                <a:cs typeface="Gill Sans Light"/>
              </a:rPr>
              <a:t>	Contact: 				</a:t>
            </a:r>
            <a:r>
              <a:rPr lang="en-US" sz="3200" dirty="0" err="1" smtClean="0">
                <a:latin typeface="Gill Sans Light"/>
                <a:cs typeface="Gill Sans Light"/>
              </a:rPr>
              <a:t>fture</a:t>
            </a:r>
            <a:r>
              <a:rPr lang="en-US" sz="3200" dirty="0" err="1">
                <a:latin typeface="Gill Sans Light"/>
                <a:cs typeface="Gill Sans Light"/>
              </a:rPr>
              <a:t>@cs.umd.edu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349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ill Sans Light"/>
                <a:cs typeface="Gill Sans Light"/>
              </a:rPr>
              <a:t>Pairwise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 wrap="none">
            <a:no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Approaches</a:t>
            </a:r>
          </a:p>
          <a:p>
            <a:pPr lvl="1"/>
            <a:r>
              <a:rPr lang="en-US" sz="2400" b="1" i="1" dirty="0" smtClean="0">
                <a:latin typeface="Gill Sans Light"/>
                <a:cs typeface="Gill Sans Light"/>
              </a:rPr>
              <a:t>index-based</a:t>
            </a:r>
            <a:r>
              <a:rPr lang="en-US" sz="2400" i="1" dirty="0" smtClean="0">
                <a:latin typeface="Gill Sans Light"/>
                <a:cs typeface="Gill Sans Light"/>
              </a:rPr>
              <a:t> </a:t>
            </a:r>
            <a:r>
              <a:rPr lang="en-US" sz="2400" dirty="0" smtClean="0">
                <a:latin typeface="Gill Sans Light"/>
                <a:cs typeface="Gill Sans Light"/>
              </a:rPr>
              <a:t>approach 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builds an inverted index and prunes it for pairwise similarity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Gill Sans Light"/>
                <a:cs typeface="Gill Sans Light"/>
              </a:rPr>
              <a:t>e.g., </a:t>
            </a:r>
            <a:r>
              <a:rPr lang="en-US" sz="2000" dirty="0" err="1" smtClean="0">
                <a:latin typeface="Gill Sans Light"/>
                <a:cs typeface="Gill Sans Light"/>
              </a:rPr>
              <a:t>Hadjieleftheriou</a:t>
            </a:r>
            <a:r>
              <a:rPr lang="en-US" sz="2000" dirty="0" smtClean="0">
                <a:latin typeface="Gill Sans Light"/>
                <a:cs typeface="Gill Sans Light"/>
              </a:rPr>
              <a:t> et al [2008], </a:t>
            </a:r>
            <a:r>
              <a:rPr lang="en-US" sz="2000" dirty="0" err="1" smtClean="0">
                <a:latin typeface="Gill Sans Light"/>
                <a:cs typeface="Gill Sans Light"/>
              </a:rPr>
              <a:t>Bayardo</a:t>
            </a:r>
            <a:r>
              <a:rPr lang="en-US" sz="2000" dirty="0" smtClean="0">
                <a:latin typeface="Gill Sans Light"/>
                <a:cs typeface="Gill Sans Light"/>
              </a:rPr>
              <a:t> et al [2007], Smith et al [2010],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Gill Sans Light"/>
                <a:cs typeface="Gill Sans Light"/>
              </a:rPr>
              <a:t>Robertson et al [1994], </a:t>
            </a:r>
            <a:r>
              <a:rPr lang="en-US" sz="2000" dirty="0" err="1" smtClean="0">
                <a:latin typeface="Gill Sans Light"/>
                <a:cs typeface="Gill Sans Light"/>
              </a:rPr>
              <a:t>Chowdhury</a:t>
            </a:r>
            <a:r>
              <a:rPr lang="en-US" sz="2000" dirty="0" smtClean="0">
                <a:latin typeface="Gill Sans Light"/>
                <a:cs typeface="Gill Sans Light"/>
              </a:rPr>
              <a:t> et al [2002],  </a:t>
            </a:r>
            <a:r>
              <a:rPr lang="en-US" sz="2000" dirty="0" err="1" smtClean="0">
                <a:latin typeface="Gill Sans Light"/>
                <a:cs typeface="Gill Sans Light"/>
              </a:rPr>
              <a:t>Vernica</a:t>
            </a:r>
            <a:r>
              <a:rPr lang="en-US" sz="2000" dirty="0" smtClean="0">
                <a:latin typeface="Gill Sans Light"/>
                <a:cs typeface="Gill Sans Light"/>
              </a:rPr>
              <a:t> et al [2010]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lvl="1"/>
            <a:endParaRPr lang="en-US" sz="2400" i="1" dirty="0" smtClean="0">
              <a:latin typeface="Gill Sans Light"/>
              <a:cs typeface="Gill Sans Light"/>
            </a:endParaRPr>
          </a:p>
          <a:p>
            <a:pPr lvl="1"/>
            <a:r>
              <a:rPr lang="en-US" sz="2400" b="1" i="1" dirty="0" smtClean="0">
                <a:latin typeface="Gill Sans Light"/>
                <a:cs typeface="Gill Sans Light"/>
              </a:rPr>
              <a:t>signature-based </a:t>
            </a:r>
            <a:r>
              <a:rPr lang="en-US" sz="2400" dirty="0" smtClean="0">
                <a:latin typeface="Gill Sans Light"/>
                <a:cs typeface="Gill Sans Light"/>
              </a:rPr>
              <a:t>approach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converts document into a </a:t>
            </a:r>
            <a:r>
              <a:rPr lang="en-US" sz="2400" dirty="0">
                <a:latin typeface="Gill Sans Light"/>
                <a:cs typeface="Gill Sans Light"/>
              </a:rPr>
              <a:t>compact </a:t>
            </a:r>
            <a:r>
              <a:rPr lang="en-US" sz="2400" dirty="0" smtClean="0">
                <a:latin typeface="Gill Sans Light"/>
                <a:cs typeface="Gill Sans Light"/>
              </a:rPr>
              <a:t>representation, then performs </a:t>
            </a:r>
          </a:p>
          <a:p>
            <a:pPr marL="457200" lvl="1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similarity computations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Gill Sans Light"/>
                <a:cs typeface="Gill Sans Light"/>
              </a:rPr>
              <a:t>e.g., </a:t>
            </a:r>
            <a:r>
              <a:rPr lang="en-US" sz="2000" dirty="0" err="1" smtClean="0">
                <a:latin typeface="Gill Sans Light"/>
                <a:cs typeface="Gill Sans Light"/>
              </a:rPr>
              <a:t>Manku</a:t>
            </a:r>
            <a:r>
              <a:rPr lang="en-US" sz="2000" dirty="0" smtClean="0">
                <a:latin typeface="Gill Sans Light"/>
                <a:cs typeface="Gill Sans Light"/>
              </a:rPr>
              <a:t> et al [2007], Lin [2009], </a:t>
            </a:r>
            <a:r>
              <a:rPr lang="en-US" sz="2000" dirty="0" err="1" smtClean="0">
                <a:latin typeface="Gill Sans Light"/>
                <a:cs typeface="Gill Sans Light"/>
              </a:rPr>
              <a:t>Henzinger</a:t>
            </a:r>
            <a:r>
              <a:rPr lang="en-US" sz="2000" dirty="0" smtClean="0">
                <a:latin typeface="Gill Sans Light"/>
                <a:cs typeface="Gill Sans Light"/>
              </a:rPr>
              <a:t> [2006], Huang et al [2008]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Gill Sans"/>
                <a:cs typeface="Gill Sans"/>
              </a:rPr>
              <a:t>Locality-Sensitive Hashing </a:t>
            </a:r>
            <a:r>
              <a:rPr lang="en-US" sz="4000" dirty="0" smtClean="0">
                <a:latin typeface="Gill Sans Light"/>
                <a:cs typeface="Gill Sans Light"/>
              </a:rPr>
              <a:t>for Pairwise </a:t>
            </a:r>
            <a:r>
              <a:rPr lang="en-US" sz="4000" dirty="0">
                <a:latin typeface="Gill Sans Light"/>
                <a:cs typeface="Gill Sans Light"/>
              </a:rPr>
              <a:t>Similarity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Gill Sans Light"/>
                <a:cs typeface="Gill Sans Light"/>
              </a:rPr>
              <a:t>Locality-Sensitive </a:t>
            </a:r>
            <a:r>
              <a:rPr lang="en-US" sz="2800" i="1" dirty="0">
                <a:latin typeface="Gill Sans Light"/>
                <a:cs typeface="Gill Sans Light"/>
              </a:rPr>
              <a:t>H</a:t>
            </a:r>
            <a:r>
              <a:rPr lang="en-US" sz="2800" i="1" dirty="0" smtClean="0">
                <a:latin typeface="Gill Sans Light"/>
                <a:cs typeface="Gill Sans Light"/>
              </a:rPr>
              <a:t>ashing</a:t>
            </a:r>
            <a:r>
              <a:rPr lang="en-US" sz="2800" dirty="0" smtClean="0">
                <a:latin typeface="Gill Sans Light"/>
                <a:cs typeface="Gill Sans Light"/>
              </a:rPr>
              <a:t> (LSH) is a method for effectively reducing the search space when looking for similar pairs</a:t>
            </a: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Vectors are converted into signatures, such that similar vectors are </a:t>
            </a:r>
            <a:r>
              <a:rPr lang="en-US" sz="2800" dirty="0">
                <a:latin typeface="Gill Sans Light"/>
                <a:cs typeface="Gill Sans Light"/>
              </a:rPr>
              <a:t>likely to have similar </a:t>
            </a:r>
            <a:r>
              <a:rPr lang="en-US" sz="2800" dirty="0" smtClean="0">
                <a:latin typeface="Gill Sans Light"/>
                <a:cs typeface="Gill Sans Light"/>
              </a:rPr>
              <a:t>signatures (</a:t>
            </a:r>
            <a:r>
              <a:rPr lang="nl-NL" sz="2800" i="1" dirty="0" err="1" smtClean="0">
                <a:latin typeface="Gill Sans Light"/>
                <a:cs typeface="Gill Sans Light"/>
              </a:rPr>
              <a:t>Charikar</a:t>
            </a:r>
            <a:r>
              <a:rPr lang="nl-NL" sz="2800" i="1" dirty="0" smtClean="0">
                <a:latin typeface="Gill Sans Light"/>
                <a:cs typeface="Gill Sans Light"/>
              </a:rPr>
              <a:t>, 2002)</a:t>
            </a:r>
            <a:endParaRPr lang="en-US" sz="2800" i="1" dirty="0" smtClean="0">
              <a:latin typeface="Gill Sans Light"/>
              <a:cs typeface="Gill Sans Light"/>
            </a:endParaRPr>
          </a:p>
          <a:p>
            <a:pPr marL="457200" lvl="1" indent="0">
              <a:lnSpc>
                <a:spcPct val="50000"/>
              </a:lnSpc>
              <a:buNone/>
            </a:pPr>
            <a:r>
              <a:rPr lang="en-US" dirty="0" smtClean="0">
                <a:latin typeface="Gill Sans Light"/>
                <a:cs typeface="Gill Sans Light"/>
              </a:rPr>
              <a:t>	</a:t>
            </a: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A sliding window algorithm uses these signatures to search for similar articles in the collection (</a:t>
            </a:r>
            <a:r>
              <a:rPr lang="en-US" sz="2800" i="1" dirty="0" err="1" smtClean="0">
                <a:latin typeface="Gill Sans Light"/>
                <a:cs typeface="Gill Sans Light"/>
              </a:rPr>
              <a:t>Ravichandran</a:t>
            </a:r>
            <a:r>
              <a:rPr lang="en-US" sz="2800" i="1" dirty="0" smtClean="0">
                <a:latin typeface="Gill Sans Light"/>
                <a:cs typeface="Gill Sans Light"/>
              </a:rPr>
              <a:t> et al, 2005</a:t>
            </a:r>
            <a:r>
              <a:rPr lang="en-US" sz="2800" dirty="0" smtClean="0">
                <a:latin typeface="Gill Sans Light"/>
                <a:cs typeface="Gill Sans Light"/>
              </a:rPr>
              <a:t>)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505447"/>
              </p:ext>
            </p:extLst>
          </p:nvPr>
        </p:nvGraphicFramePr>
        <p:xfrm>
          <a:off x="787400" y="4373563"/>
          <a:ext cx="74247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2857500" imgH="254000" progId="Equation.3">
                  <p:embed/>
                </p:oleObj>
              </mc:Choice>
              <mc:Fallback>
                <p:oleObj name="Equation" r:id="rId4" imgW="28575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7400" y="4373563"/>
                        <a:ext cx="7424738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02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171373" y="1628800"/>
            <a:ext cx="1152128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 smtClean="0"/>
          </a:p>
          <a:p>
            <a:pPr algn="ctr"/>
            <a:r>
              <a:rPr lang="en-US" dirty="0" smtClean="0"/>
              <a:t>English</a:t>
            </a:r>
          </a:p>
          <a:p>
            <a:pPr algn="ctr"/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41101" y="2921462"/>
            <a:ext cx="1872208" cy="9144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Preprocess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1" idx="2"/>
            <a:endCxn id="12" idx="7"/>
          </p:cNvCxnSpPr>
          <p:nvPr/>
        </p:nvCxnSpPr>
        <p:spPr>
          <a:xfrm flipH="1">
            <a:off x="2539130" y="2543200"/>
            <a:ext cx="208307" cy="512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196987" y="4365104"/>
            <a:ext cx="1360435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 smtClean="0"/>
          </a:p>
          <a:p>
            <a:pPr algn="ctr"/>
            <a:r>
              <a:rPr lang="en-US" dirty="0" smtClean="0"/>
              <a:t>English document vectors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2" idx="4"/>
            <a:endCxn id="19" idx="0"/>
          </p:cNvCxnSpPr>
          <p:nvPr/>
        </p:nvCxnSpPr>
        <p:spPr>
          <a:xfrm>
            <a:off x="1877205" y="3835862"/>
            <a:ext cx="0" cy="529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284192" y="5798827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endParaRPr lang="en-US" dirty="0"/>
          </a:p>
          <a:p>
            <a:pPr algn="ctr"/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39130" y="5798826"/>
            <a:ext cx="1968579" cy="92663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Signature generation</a:t>
            </a:r>
            <a:endParaRPr lang="en-US" sz="2000" dirty="0"/>
          </a:p>
        </p:txBody>
      </p:sp>
      <p:cxnSp>
        <p:nvCxnSpPr>
          <p:cNvPr id="32" name="Straight Arrow Connector 31"/>
          <p:cNvCxnSpPr>
            <a:stCxn id="31" idx="6"/>
            <a:endCxn id="25" idx="1"/>
          </p:cNvCxnSpPr>
          <p:nvPr/>
        </p:nvCxnSpPr>
        <p:spPr>
          <a:xfrm flipV="1">
            <a:off x="4507709" y="6256027"/>
            <a:ext cx="776483" cy="61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308304" y="5714358"/>
            <a:ext cx="1835697" cy="108333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Sliding </a:t>
            </a:r>
          </a:p>
          <a:p>
            <a:pPr algn="ctr"/>
            <a:r>
              <a:rPr lang="en-US" sz="2000" dirty="0" smtClean="0"/>
              <a:t>window</a:t>
            </a:r>
          </a:p>
          <a:p>
            <a:pPr algn="ctr"/>
            <a:r>
              <a:rPr lang="en-US" sz="2000" dirty="0" smtClean="0"/>
              <a:t>algorith</a:t>
            </a:r>
            <a:r>
              <a:rPr lang="en-US" sz="2000" dirty="0"/>
              <a:t>m</a:t>
            </a:r>
          </a:p>
        </p:txBody>
      </p:sp>
      <p:cxnSp>
        <p:nvCxnSpPr>
          <p:cNvPr id="53" name="Straight Arrow Connector 52"/>
          <p:cNvCxnSpPr>
            <a:stCxn id="25" idx="3"/>
            <a:endCxn id="52" idx="2"/>
          </p:cNvCxnSpPr>
          <p:nvPr/>
        </p:nvCxnSpPr>
        <p:spPr>
          <a:xfrm>
            <a:off x="6652344" y="6256027"/>
            <a:ext cx="65596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7542077" y="3618323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 article pairs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2" idx="0"/>
            <a:endCxn id="56" idx="2"/>
          </p:cNvCxnSpPr>
          <p:nvPr/>
        </p:nvCxnSpPr>
        <p:spPr>
          <a:xfrm flipV="1">
            <a:off x="8226153" y="4532723"/>
            <a:ext cx="0" cy="11816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 descr="Screen shot 2011-07-03 at 11.12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91" y="1600226"/>
            <a:ext cx="1568401" cy="119936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2" name="TextBox 61"/>
          <p:cNvSpPr txBox="1"/>
          <p:nvPr/>
        </p:nvSpPr>
        <p:spPr>
          <a:xfrm>
            <a:off x="2717143" y="4365104"/>
            <a:ext cx="1736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/>
              <a:t>n</a:t>
            </a:r>
            <a:r>
              <a:rPr lang="en-US" dirty="0" err="1" smtClean="0"/>
              <a:t>obel</a:t>
            </a:r>
            <a:r>
              <a:rPr lang="en-US" dirty="0" smtClean="0"/>
              <a:t>=0.324, prize=0.227, book=0.01, …&gt;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148064" y="5345026"/>
            <a:ext cx="16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[0111000010...]</a:t>
            </a:r>
            <a:endParaRPr lang="en-US" dirty="0"/>
          </a:p>
        </p:txBody>
      </p:sp>
      <p:cxnSp>
        <p:nvCxnSpPr>
          <p:cNvPr id="88" name="Elbow Connector 87"/>
          <p:cNvCxnSpPr>
            <a:stCxn id="19" idx="2"/>
            <a:endCxn id="31" idx="2"/>
          </p:cNvCxnSpPr>
          <p:nvPr/>
        </p:nvCxnSpPr>
        <p:spPr>
          <a:xfrm rot="16200000" flipH="1">
            <a:off x="1835711" y="5558725"/>
            <a:ext cx="744913" cy="661925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Gill Sans"/>
                <a:cs typeface="Gill Sans"/>
              </a:rPr>
              <a:t>Locality-Sensitive Hashing </a:t>
            </a:r>
            <a:r>
              <a:rPr lang="en-US" sz="4000" dirty="0" smtClean="0">
                <a:latin typeface="Gill Sans Light"/>
                <a:cs typeface="Gill Sans Light"/>
              </a:rPr>
              <a:t>for Pairwise Similarity</a:t>
            </a:r>
            <a:endParaRPr lang="en-US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877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Gill Sans Light"/>
                <a:cs typeface="Gill Sans Light"/>
              </a:rPr>
              <a:t>Simhash</a:t>
            </a:r>
            <a:endParaRPr lang="en-US" sz="28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Each bit determined by average of term hash values</a:t>
            </a: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err="1" smtClean="0">
                <a:latin typeface="Gill Sans Light"/>
                <a:cs typeface="Gill Sans Light"/>
              </a:rPr>
              <a:t>MinHash</a:t>
            </a:r>
            <a:endParaRPr lang="en-US" sz="2800" dirty="0" smtClean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Order terms by hash, pick </a:t>
            </a:r>
            <a:r>
              <a:rPr lang="en-US" sz="2400" i="1" dirty="0" smtClean="0">
                <a:latin typeface="Gill Sans Light"/>
                <a:cs typeface="Gill Sans Light"/>
              </a:rPr>
              <a:t>K</a:t>
            </a:r>
            <a:r>
              <a:rPr lang="en-US" sz="2400" dirty="0" smtClean="0">
                <a:latin typeface="Gill Sans Light"/>
                <a:cs typeface="Gill Sans Light"/>
              </a:rPr>
              <a:t> terms with minimum hash</a:t>
            </a:r>
          </a:p>
          <a:p>
            <a:endParaRPr lang="en-US" sz="2800" dirty="0" smtClean="0">
              <a:latin typeface="Gill Sans Light"/>
              <a:cs typeface="Gill Sans Light"/>
            </a:endParaRPr>
          </a:p>
          <a:p>
            <a:r>
              <a:rPr lang="en-US" sz="2800" dirty="0" smtClean="0">
                <a:latin typeface="Gill Sans Light"/>
                <a:cs typeface="Gill Sans Light"/>
              </a:rPr>
              <a:t>Random projections (RP)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Each bit determined by inner product between random unit vector and doc vector</a:t>
            </a:r>
          </a:p>
          <a:p>
            <a:pPr marL="457200" lvl="1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	</a:t>
            </a:r>
            <a:r>
              <a:rPr lang="en-US" sz="2400" dirty="0" smtClean="0">
                <a:latin typeface="Gill Sans Light"/>
                <a:cs typeface="Gill Sans Light"/>
              </a:rPr>
              <a:t>				</a:t>
            </a:r>
            <a:endParaRPr lang="en-US" sz="2400" dirty="0"/>
          </a:p>
          <a:p>
            <a:pPr lvl="2"/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Gill Sans"/>
                <a:cs typeface="Gill Sans"/>
              </a:rPr>
              <a:t>Locality-Sensitive Hashing </a:t>
            </a:r>
            <a:r>
              <a:rPr lang="en-US" sz="4000" dirty="0" smtClean="0">
                <a:latin typeface="Gill Sans Light"/>
                <a:cs typeface="Gill Sans Light"/>
              </a:rPr>
              <a:t>for Pairwise Similarity</a:t>
            </a:r>
            <a:endParaRPr lang="en-US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647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29897"/>
              </p:ext>
            </p:extLst>
          </p:nvPr>
        </p:nvGraphicFramePr>
        <p:xfrm>
          <a:off x="827584" y="1752600"/>
          <a:ext cx="7416824" cy="392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401"/>
                <a:gridCol w="963439"/>
                <a:gridCol w="2603567"/>
                <a:gridCol w="2450417"/>
              </a:tblGrid>
              <a:tr h="750455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</a:t>
                      </a:r>
                      <a:r>
                        <a:rPr lang="en-US" baseline="0" dirty="0" smtClean="0"/>
                        <a:t> absolute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 / signature)</a:t>
                      </a:r>
                      <a:endParaRPr lang="en-US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Minhash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0.28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Simhash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0.25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1.17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2.03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4.52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10.93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20.91</a:t>
                      </a:r>
                      <a:endParaRPr lang="en-US" sz="2000" dirty="0"/>
                    </a:p>
                  </a:txBody>
                  <a:tcPr/>
                </a:tc>
              </a:tr>
              <a:tr h="39477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Minhash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27584" y="2564904"/>
            <a:ext cx="7969384" cy="3846041"/>
            <a:chOff x="827584" y="2564904"/>
            <a:chExt cx="7969384" cy="3846041"/>
          </a:xfrm>
        </p:grpSpPr>
        <p:sp>
          <p:nvSpPr>
            <p:cNvPr id="6" name="Line Callout 1 (No Border) 5"/>
            <p:cNvSpPr/>
            <p:nvPr/>
          </p:nvSpPr>
          <p:spPr>
            <a:xfrm>
              <a:off x="827584" y="2564904"/>
              <a:ext cx="5904656" cy="1080120"/>
            </a:xfrm>
            <a:prstGeom prst="callout1">
              <a:avLst>
                <a:gd name="adj1" fmla="val 20133"/>
                <a:gd name="adj2" fmla="val 100474"/>
                <a:gd name="adj3" fmla="val 318610"/>
                <a:gd name="adj4" fmla="val 110202"/>
              </a:avLst>
            </a:prstGeom>
            <a:solidFill>
              <a:srgbClr val="FF0000">
                <a:alpha val="34000"/>
              </a:srgbClr>
            </a:solidFill>
            <a:ln>
              <a:solidFill>
                <a:srgbClr val="FF0000"/>
              </a:solidFill>
              <a:prstDash val="dot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65643" y="5949280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RP ~5x slower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27584" y="3284984"/>
            <a:ext cx="6105003" cy="3399521"/>
            <a:chOff x="827584" y="3284984"/>
            <a:chExt cx="6105003" cy="3399521"/>
          </a:xfrm>
        </p:grpSpPr>
        <p:sp>
          <p:nvSpPr>
            <p:cNvPr id="11" name="Line Callout 1 (No Border) 10"/>
            <p:cNvSpPr/>
            <p:nvPr/>
          </p:nvSpPr>
          <p:spPr>
            <a:xfrm>
              <a:off x="827584" y="3284984"/>
              <a:ext cx="5904656" cy="1944216"/>
            </a:xfrm>
            <a:prstGeom prst="callout1">
              <a:avLst>
                <a:gd name="adj1" fmla="val 99675"/>
                <a:gd name="adj2" fmla="val 49847"/>
                <a:gd name="adj3" fmla="val 152251"/>
                <a:gd name="adj4" fmla="val 65576"/>
              </a:avLst>
            </a:prstGeom>
            <a:solidFill>
              <a:srgbClr val="FF0000">
                <a:alpha val="34000"/>
              </a:srgbClr>
            </a:solidFill>
            <a:ln>
              <a:solidFill>
                <a:srgbClr val="FF0000"/>
              </a:solidFill>
              <a:prstDash val="dot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13849" y="6222840"/>
              <a:ext cx="29187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RP flexible with # bits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5645" y="4941168"/>
            <a:ext cx="5904656" cy="1551798"/>
            <a:chOff x="835645" y="4941168"/>
            <a:chExt cx="5904656" cy="1551798"/>
          </a:xfrm>
        </p:grpSpPr>
        <p:sp>
          <p:nvSpPr>
            <p:cNvPr id="15" name="Line Callout 1 (No Border) 14"/>
            <p:cNvSpPr/>
            <p:nvPr/>
          </p:nvSpPr>
          <p:spPr>
            <a:xfrm>
              <a:off x="835645" y="4941168"/>
              <a:ext cx="5904656" cy="702853"/>
            </a:xfrm>
            <a:prstGeom prst="callout1">
              <a:avLst>
                <a:gd name="adj1" fmla="val 97233"/>
                <a:gd name="adj2" fmla="val 35313"/>
                <a:gd name="adj3" fmla="val 164518"/>
                <a:gd name="adj4" fmla="val 31595"/>
              </a:avLst>
            </a:prstGeom>
            <a:solidFill>
              <a:srgbClr val="FF0000">
                <a:alpha val="34000"/>
              </a:srgbClr>
            </a:solidFill>
            <a:ln>
              <a:solidFill>
                <a:srgbClr val="FF0000"/>
              </a:solidFill>
              <a:prstDash val="dot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1323" y="6031301"/>
              <a:ext cx="2992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</a:t>
              </a:r>
              <a:r>
                <a:rPr lang="en-US" sz="2400" dirty="0" smtClean="0"/>
                <a:t>ong RP most accurate</a:t>
              </a:r>
              <a:endParaRPr lang="en-US" sz="2400" dirty="0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Gill Sans"/>
                <a:cs typeface="Gill Sans"/>
              </a:rPr>
              <a:t>Locality-Sensitive Hashing </a:t>
            </a:r>
            <a:r>
              <a:rPr lang="en-US" sz="4000" smtClean="0">
                <a:latin typeface="Gill Sans Light"/>
                <a:cs typeface="Gill Sans Light"/>
              </a:rPr>
              <a:t>for Pairwise Similarity</a:t>
            </a:r>
            <a:endParaRPr lang="en-US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6527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1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Gill Sans Light"/>
                <a:cs typeface="Gill Sans Light"/>
              </a:rPr>
              <a:t>Sliding window algorithm</a:t>
            </a:r>
            <a:r>
              <a:rPr lang="en-US" sz="2800" dirty="0" smtClean="0">
                <a:latin typeface="Gill Sans Light"/>
                <a:cs typeface="Gill Sans Light"/>
              </a:rPr>
              <a:t/>
            </a:r>
            <a:br>
              <a:rPr lang="en-US" sz="2800" dirty="0" smtClean="0">
                <a:latin typeface="Gill Sans Light"/>
                <a:cs typeface="Gill Sans Light"/>
              </a:rPr>
            </a:br>
            <a:r>
              <a:rPr lang="en-US" sz="2400" dirty="0" smtClean="0">
                <a:latin typeface="Gill Sans Light"/>
                <a:cs typeface="Gill Sans Light"/>
              </a:rPr>
              <a:t>Table generation phase</a:t>
            </a: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9512" y="2780300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Signatures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0031" y="3806058"/>
            <a:ext cx="131318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….</a:t>
            </a:r>
          </a:p>
          <a:p>
            <a:r>
              <a:rPr lang="en-US" sz="1600" dirty="0"/>
              <a:t>11011011101</a:t>
            </a:r>
          </a:p>
          <a:p>
            <a:r>
              <a:rPr lang="en-US" sz="1600" dirty="0" smtClean="0"/>
              <a:t>01110000101</a:t>
            </a:r>
          </a:p>
          <a:p>
            <a:r>
              <a:rPr lang="en-US" sz="1600" dirty="0" smtClean="0"/>
              <a:t>10101010000</a:t>
            </a:r>
          </a:p>
          <a:p>
            <a:r>
              <a:rPr lang="en-US" sz="1600" dirty="0" smtClean="0"/>
              <a:t>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31228" y="1483708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’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2" idx="3"/>
            <a:endCxn id="9" idx="1"/>
          </p:cNvCxnSpPr>
          <p:nvPr/>
        </p:nvCxnSpPr>
        <p:spPr>
          <a:xfrm>
            <a:off x="5515045" y="1940908"/>
            <a:ext cx="141618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00810" y="1404964"/>
            <a:ext cx="703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sort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784076" y="1634908"/>
            <a:ext cx="612000" cy="6120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735623" y="4177340"/>
            <a:ext cx="612000" cy="6120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</a:t>
            </a:r>
            <a:r>
              <a:rPr lang="en-US" baseline="-25000" dirty="0" err="1" smtClean="0"/>
              <a:t>Q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6" idx="3"/>
            <a:endCxn id="17" idx="2"/>
          </p:cNvCxnSpPr>
          <p:nvPr/>
        </p:nvCxnSpPr>
        <p:spPr>
          <a:xfrm flipV="1">
            <a:off x="1547664" y="1940908"/>
            <a:ext cx="1236412" cy="129659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8" idx="2"/>
          </p:cNvCxnSpPr>
          <p:nvPr/>
        </p:nvCxnSpPr>
        <p:spPr>
          <a:xfrm>
            <a:off x="1547664" y="3237500"/>
            <a:ext cx="1187959" cy="12458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3"/>
          </p:cNvCxnSpPr>
          <p:nvPr/>
        </p:nvCxnSpPr>
        <p:spPr>
          <a:xfrm>
            <a:off x="1547664" y="3237500"/>
            <a:ext cx="86409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146893" y="1483708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4146893" y="4018956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Q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17" idx="6"/>
            <a:endCxn id="42" idx="1"/>
          </p:cNvCxnSpPr>
          <p:nvPr/>
        </p:nvCxnSpPr>
        <p:spPr>
          <a:xfrm>
            <a:off x="3396076" y="1940908"/>
            <a:ext cx="75081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8" idx="6"/>
            <a:endCxn id="43" idx="1"/>
          </p:cNvCxnSpPr>
          <p:nvPr/>
        </p:nvCxnSpPr>
        <p:spPr>
          <a:xfrm flipV="1">
            <a:off x="3347623" y="4476156"/>
            <a:ext cx="799270" cy="71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94765" y="2666477"/>
            <a:ext cx="223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6931228" y="3997000"/>
            <a:ext cx="1368152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Q</a:t>
            </a:r>
            <a:r>
              <a:rPr lang="en-US" baseline="30000" dirty="0" smtClean="0"/>
              <a:t>’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43" idx="3"/>
            <a:endCxn id="51" idx="1"/>
          </p:cNvCxnSpPr>
          <p:nvPr/>
        </p:nvCxnSpPr>
        <p:spPr>
          <a:xfrm flipV="1">
            <a:off x="5515045" y="4454200"/>
            <a:ext cx="1416183" cy="219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084168" y="3966191"/>
            <a:ext cx="703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sort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375463" y="4789340"/>
            <a:ext cx="131318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….</a:t>
            </a:r>
          </a:p>
          <a:p>
            <a:r>
              <a:rPr lang="en-US" sz="1600" dirty="0" smtClean="0"/>
              <a:t>111110</a:t>
            </a:r>
            <a:r>
              <a:rPr lang="en-US" sz="1600" dirty="0"/>
              <a:t>01011</a:t>
            </a:r>
          </a:p>
          <a:p>
            <a:r>
              <a:rPr lang="en-US" sz="1600" dirty="0" smtClean="0"/>
              <a:t>001010</a:t>
            </a:r>
            <a:r>
              <a:rPr lang="en-US" sz="1600" dirty="0"/>
              <a:t>01110</a:t>
            </a:r>
            <a:endParaRPr lang="en-US" sz="1600" dirty="0" smtClean="0"/>
          </a:p>
          <a:p>
            <a:r>
              <a:rPr lang="en-US" sz="1600" dirty="0" smtClean="0"/>
              <a:t>100100</a:t>
            </a:r>
            <a:r>
              <a:rPr lang="en-US" sz="1600" dirty="0"/>
              <a:t>00101</a:t>
            </a:r>
            <a:endParaRPr lang="en-US" sz="1600" dirty="0" smtClean="0"/>
          </a:p>
          <a:p>
            <a:r>
              <a:rPr lang="en-US" sz="1600" dirty="0" smtClean="0"/>
              <a:t>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75463" y="2227030"/>
            <a:ext cx="131318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….</a:t>
            </a:r>
          </a:p>
          <a:p>
            <a:r>
              <a:rPr lang="en-US" sz="1600" dirty="0" smtClean="0"/>
              <a:t>11111101010</a:t>
            </a:r>
            <a:endParaRPr lang="en-US" sz="1600" dirty="0"/>
          </a:p>
          <a:p>
            <a:r>
              <a:rPr lang="en-US" sz="1600" dirty="0" smtClean="0"/>
              <a:t>10011000110</a:t>
            </a:r>
            <a:endParaRPr lang="en-US" sz="1600" dirty="0"/>
          </a:p>
          <a:p>
            <a:r>
              <a:rPr lang="en-US" sz="1600" dirty="0" smtClean="0"/>
              <a:t>01100100100</a:t>
            </a:r>
          </a:p>
          <a:p>
            <a:r>
              <a:rPr lang="en-US" sz="1600" dirty="0" smtClean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99760" y="1196368"/>
            <a:ext cx="124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permute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219260" y="2255950"/>
            <a:ext cx="131318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….</a:t>
            </a:r>
          </a:p>
          <a:p>
            <a:r>
              <a:rPr lang="en-US" sz="1600" dirty="0" smtClean="0"/>
              <a:t>01100100100</a:t>
            </a:r>
          </a:p>
          <a:p>
            <a:r>
              <a:rPr lang="en-US" sz="1600" dirty="0"/>
              <a:t>10011000110</a:t>
            </a:r>
          </a:p>
          <a:p>
            <a:r>
              <a:rPr lang="en-US" sz="1600" dirty="0" smtClean="0"/>
              <a:t>11111101010</a:t>
            </a:r>
          </a:p>
          <a:p>
            <a:r>
              <a:rPr lang="en-US" sz="1600" dirty="0" smtClean="0"/>
              <a:t>…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19260" y="4789340"/>
            <a:ext cx="131318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….</a:t>
            </a:r>
          </a:p>
          <a:p>
            <a:r>
              <a:rPr lang="en-US" sz="1600" dirty="0" smtClean="0"/>
              <a:t>00101001110</a:t>
            </a:r>
          </a:p>
          <a:p>
            <a:r>
              <a:rPr lang="en-US" sz="1600" dirty="0" smtClean="0"/>
              <a:t>100100</a:t>
            </a:r>
            <a:r>
              <a:rPr lang="en-US" sz="1600" dirty="0"/>
              <a:t>00101</a:t>
            </a:r>
            <a:endParaRPr lang="en-US" sz="1600" dirty="0" smtClean="0"/>
          </a:p>
          <a:p>
            <a:r>
              <a:rPr lang="en-US" sz="1600" dirty="0"/>
              <a:t>11111001011</a:t>
            </a:r>
          </a:p>
          <a:p>
            <a:r>
              <a:rPr lang="en-US" sz="1600" dirty="0" smtClean="0"/>
              <a:t>…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219260" y="1052736"/>
            <a:ext cx="905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tables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52400" y="1379257"/>
            <a:ext cx="0" cy="5440362"/>
          </a:xfrm>
          <a:prstGeom prst="line">
            <a:avLst/>
          </a:prstGeom>
          <a:ln>
            <a:prstDash val="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14221" y="6135687"/>
            <a:ext cx="796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Map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711023" y="6135687"/>
            <a:ext cx="1245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Reduce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1691680" y="1196369"/>
            <a:ext cx="4104456" cy="501768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156176" y="1196369"/>
            <a:ext cx="2736304" cy="501768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8576" y="5802684"/>
            <a:ext cx="1403499" cy="8419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Q=#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8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7" grpId="0" animBg="1"/>
      <p:bldP spid="18" grpId="0" animBg="1"/>
      <p:bldP spid="42" grpId="0" animBg="1"/>
      <p:bldP spid="43" grpId="0" animBg="1"/>
      <p:bldP spid="50" grpId="0"/>
      <p:bldP spid="51" grpId="0" animBg="1"/>
      <p:bldP spid="53" grpId="0"/>
      <p:bldP spid="57" grpId="0" animBg="1"/>
      <p:bldP spid="58" grpId="0" animBg="1"/>
      <p:bldP spid="59" grpId="0"/>
      <p:bldP spid="60" grpId="0" animBg="1"/>
      <p:bldP spid="61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995936" y="1196369"/>
            <a:ext cx="4320480" cy="4464879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1475383"/>
            <a:ext cx="3090821" cy="37856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00000110101</a:t>
            </a:r>
          </a:p>
          <a:p>
            <a:pPr algn="ctr"/>
            <a:r>
              <a:rPr lang="en-US" sz="2400" dirty="0"/>
              <a:t>00010001111</a:t>
            </a:r>
          </a:p>
          <a:p>
            <a:pPr algn="ctr"/>
            <a:r>
              <a:rPr lang="en-US" sz="2400" dirty="0"/>
              <a:t>00100101101</a:t>
            </a:r>
          </a:p>
          <a:p>
            <a:pPr algn="ctr"/>
            <a:r>
              <a:rPr lang="en-US" sz="2400" dirty="0"/>
              <a:t>00110000000</a:t>
            </a:r>
          </a:p>
          <a:p>
            <a:pPr algn="ctr"/>
            <a:r>
              <a:rPr lang="en-US" sz="2400" dirty="0"/>
              <a:t>00110010000</a:t>
            </a:r>
          </a:p>
          <a:p>
            <a:pPr algn="ctr"/>
            <a:r>
              <a:rPr lang="en-US" sz="2400" dirty="0"/>
              <a:t>00110011111</a:t>
            </a:r>
          </a:p>
          <a:p>
            <a:pPr algn="ctr"/>
            <a:r>
              <a:rPr lang="en-US" sz="2400" dirty="0"/>
              <a:t>00110101000</a:t>
            </a:r>
          </a:p>
          <a:p>
            <a:pPr algn="ctr"/>
            <a:r>
              <a:rPr lang="en-US" sz="2400" dirty="0"/>
              <a:t>00111010010</a:t>
            </a:r>
          </a:p>
          <a:p>
            <a:pPr algn="ctr"/>
            <a:r>
              <a:rPr lang="en-US" sz="2400" dirty="0"/>
              <a:t>10010011011</a:t>
            </a:r>
          </a:p>
          <a:p>
            <a:pPr algn="ctr"/>
            <a:r>
              <a:rPr lang="en-US" sz="2400" dirty="0" smtClean="0"/>
              <a:t>10010110011</a:t>
            </a:r>
            <a:endParaRPr lang="en-US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1383788" y="2372751"/>
            <a:ext cx="876035" cy="133631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72293" y="1790677"/>
            <a:ext cx="905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tables</a:t>
            </a:r>
            <a:endParaRPr lang="en-US" sz="2400" dirty="0"/>
          </a:p>
        </p:txBody>
      </p:sp>
      <p:sp>
        <p:nvSpPr>
          <p:cNvPr id="15" name="Line Callout 1 (Border and Accent Bar) 14"/>
          <p:cNvSpPr/>
          <p:nvPr/>
        </p:nvSpPr>
        <p:spPr>
          <a:xfrm>
            <a:off x="4788024" y="1484784"/>
            <a:ext cx="3090821" cy="3785653"/>
          </a:xfrm>
          <a:prstGeom prst="accentBorderCallout1">
            <a:avLst>
              <a:gd name="adj1" fmla="val 18750"/>
              <a:gd name="adj2" fmla="val -8333"/>
              <a:gd name="adj3" fmla="val 40810"/>
              <a:gd name="adj4" fmla="val -81699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383788" y="3997100"/>
            <a:ext cx="876035" cy="133631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763688" y="5062767"/>
            <a:ext cx="223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2" name="Right Brace 1"/>
          <p:cNvSpPr/>
          <p:nvPr/>
        </p:nvSpPr>
        <p:spPr>
          <a:xfrm>
            <a:off x="7380312" y="1538136"/>
            <a:ext cx="498533" cy="138680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>
            <a:off x="7380312" y="1975343"/>
            <a:ext cx="498533" cy="138680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/>
          <p:cNvSpPr/>
          <p:nvPr/>
        </p:nvSpPr>
        <p:spPr>
          <a:xfrm>
            <a:off x="7380312" y="2269672"/>
            <a:ext cx="498533" cy="138680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68166" y="5711271"/>
            <a:ext cx="796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Map</a:t>
            </a:r>
            <a:endParaRPr lang="en-US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206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Gill Sans Light"/>
                <a:cs typeface="Gill Sans Light"/>
              </a:rPr>
              <a:t>Sliding window algorithm</a:t>
            </a:r>
            <a:r>
              <a:rPr lang="en-US" sz="2800" dirty="0" smtClean="0">
                <a:latin typeface="Gill Sans Light"/>
                <a:cs typeface="Gill Sans Light"/>
              </a:rPr>
              <a:t/>
            </a:r>
            <a:br>
              <a:rPr lang="en-US" sz="2800" dirty="0" smtClean="0">
                <a:latin typeface="Gill Sans Light"/>
                <a:cs typeface="Gill Sans Light"/>
              </a:rPr>
            </a:br>
            <a:r>
              <a:rPr lang="en-US" sz="2400" dirty="0" smtClean="0">
                <a:latin typeface="Gill Sans Light"/>
                <a:cs typeface="Gill Sans Light"/>
              </a:rPr>
              <a:t>Detection phase</a:t>
            </a: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59824" y="5565113"/>
            <a:ext cx="1843468" cy="8419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= window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5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2" grpId="0" animBg="1"/>
      <p:bldP spid="2" grpId="1" animBg="1"/>
      <p:bldP spid="40" grpId="0" animBg="1"/>
      <p:bldP spid="40" grpId="1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26349</TotalTime>
  <Words>3214</Words>
  <Application>Microsoft Macintosh PowerPoint</Application>
  <PresentationFormat>On-screen Show (4:3)</PresentationFormat>
  <Paragraphs>512</Paragraphs>
  <Slides>23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No Free Lunch: Brute Force vs Locality-Sensitive Hashing for Cross-Lingual Pairwise Similarity</vt:lpstr>
      <vt:lpstr>Pairwise Similarity</vt:lpstr>
      <vt:lpstr>Pairwise Similarity</vt:lpstr>
      <vt:lpstr>Locality-Sensitive Hashing for Pairwise Similarity</vt:lpstr>
      <vt:lpstr>PowerPoint Presentation</vt:lpstr>
      <vt:lpstr>PowerPoint Presentation</vt:lpstr>
      <vt:lpstr>PowerPoint Presentation</vt:lpstr>
      <vt:lpstr>Sliding window algorithm Table generation phase</vt:lpstr>
      <vt:lpstr>PowerPoint Presentation</vt:lpstr>
      <vt:lpstr>Cross-lingual Pairwise Similarity</vt:lpstr>
      <vt:lpstr>MT</vt:lpstr>
      <vt:lpstr>CLIR vs MT</vt:lpstr>
      <vt:lpstr>Locality-Sensitive Hashing for Cross-lingual Pairwise Similarity</vt:lpstr>
      <vt:lpstr>Evaluation</vt:lpstr>
      <vt:lpstr>PowerPoint Presentation</vt:lpstr>
      <vt:lpstr>Evaluation</vt:lpstr>
      <vt:lpstr>Evaluation (# comparisons)</vt:lpstr>
      <vt:lpstr>Evaluation</vt:lpstr>
      <vt:lpstr>Analytical Model</vt:lpstr>
      <vt:lpstr>Analytical Model</vt:lpstr>
      <vt:lpstr>Contribution to Wikipedia</vt:lpstr>
      <vt:lpstr>Conclusions</vt:lpstr>
      <vt:lpstr>Thank you! 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Free Lunch: Brute Force vs Locality-Sensitive Hashing for Cross-Lingual Pairwise Similarity</dc:title>
  <dc:creator>Ferhan Ture</dc:creator>
  <cp:lastModifiedBy>Ferhan Ture</cp:lastModifiedBy>
  <cp:revision>770</cp:revision>
  <dcterms:created xsi:type="dcterms:W3CDTF">2011-07-22T14:45:59Z</dcterms:created>
  <dcterms:modified xsi:type="dcterms:W3CDTF">2011-07-27T05:23:47Z</dcterms:modified>
</cp:coreProperties>
</file>