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0" r:id="rId4"/>
    <p:sldId id="263" r:id="rId5"/>
    <p:sldId id="262" r:id="rId6"/>
    <p:sldId id="264" r:id="rId7"/>
    <p:sldId id="279" r:id="rId8"/>
    <p:sldId id="281" r:id="rId9"/>
    <p:sldId id="289" r:id="rId10"/>
    <p:sldId id="284" r:id="rId11"/>
    <p:sldId id="286" r:id="rId12"/>
    <p:sldId id="287" r:id="rId13"/>
    <p:sldId id="2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 Wenyan" initials="LW" lastIdx="1" clrIdx="0">
    <p:extLst>
      <p:ext uri="{19B8F6BF-5375-455C-9EA6-DF929625EA0E}">
        <p15:presenceInfo xmlns:p15="http://schemas.microsoft.com/office/powerpoint/2012/main" userId="S::wli174@cable.comcast.com::ca04969d-0d67-402e-af41-ddcf67d94d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2"/>
    <p:restoredTop sz="77943"/>
  </p:normalViewPr>
  <p:slideViewPr>
    <p:cSldViewPr snapToGrid="0" snapToObjects="1">
      <p:cViewPr varScale="1">
        <p:scale>
          <a:sx n="105" d="100"/>
          <a:sy n="105" d="100"/>
        </p:scale>
        <p:origin x="88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A9CA6-4097-EE4F-8B9A-A9364960F0E0}" type="datetimeFigureOut">
              <a:rPr lang="en-US" smtClean="0"/>
              <a:t>9/9/20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01C01-A156-CA48-8F04-6DFB91611C6D}" type="slidenum">
              <a:rPr lang="en-US" smtClean="0"/>
              <a:t>‹#›</a:t>
            </a:fld>
            <a:endParaRPr lang="en-US"/>
          </a:p>
        </p:txBody>
      </p:sp>
    </p:spTree>
    <p:extLst>
      <p:ext uri="{BB962C8B-B14F-4D97-AF65-F5344CB8AC3E}">
        <p14:creationId xmlns:p14="http://schemas.microsoft.com/office/powerpoint/2010/main" val="157794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Hi everyone, my name is Wenyan Li,  I am a Research Engineer from Comcast Applied AI Research, </a:t>
            </a:r>
            <a:br>
              <a:rPr lang="en-US" dirty="0"/>
            </a:br>
            <a:r>
              <a:rPr lang="en-US" sz="1200" b="0" i="0" u="none" strike="noStrike" kern="1200" dirty="0">
                <a:solidFill>
                  <a:schemeClr val="tx1"/>
                </a:solidFill>
                <a:effectLst/>
                <a:latin typeface="+mn-lt"/>
                <a:ea typeface="+mn-ea"/>
                <a:cs typeface="+mn-cs"/>
              </a:rPr>
              <a:t>The paper I will be presenting today is titled Auto-annotation for  Voice-enabled entertainment systems.</a:t>
            </a:r>
            <a:endParaRPr lang="en-US" dirty="0"/>
          </a:p>
        </p:txBody>
      </p:sp>
      <p:sp>
        <p:nvSpPr>
          <p:cNvPr id="4" name="Slide Number Placeholder 3"/>
          <p:cNvSpPr>
            <a:spLocks noGrp="1"/>
          </p:cNvSpPr>
          <p:nvPr>
            <p:ph type="sldNum" sz="quarter" idx="5"/>
          </p:nvPr>
        </p:nvSpPr>
        <p:spPr/>
        <p:txBody>
          <a:bodyPr/>
          <a:lstStyle/>
          <a:p>
            <a:fld id="{0BE01C01-A156-CA48-8F04-6DFB91611C6D}" type="slidenum">
              <a:rPr lang="en-US" smtClean="0"/>
              <a:t>1</a:t>
            </a:fld>
            <a:endParaRPr lang="en-US"/>
          </a:p>
        </p:txBody>
      </p:sp>
    </p:spTree>
    <p:extLst>
      <p:ext uri="{BB962C8B-B14F-4D97-AF65-F5344CB8AC3E}">
        <p14:creationId xmlns:p14="http://schemas.microsoft.com/office/powerpoint/2010/main" val="3152836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also sessionize the event in interaction-based methods, </a:t>
            </a:r>
          </a:p>
          <a:p>
            <a:r>
              <a:rPr lang="en-US" sz="1200" kern="1200" dirty="0">
                <a:solidFill>
                  <a:schemeClr val="tx1"/>
                </a:solidFill>
                <a:effectLst/>
                <a:latin typeface="+mn-lt"/>
                <a:ea typeface="+mn-ea"/>
                <a:cs typeface="+mn-cs"/>
              </a:rPr>
              <a:t>1) The session begins with a voice query.</a:t>
            </a:r>
          </a:p>
          <a:p>
            <a:r>
              <a:rPr lang="en-US" sz="1200" kern="1200" dirty="0">
                <a:solidFill>
                  <a:schemeClr val="tx1"/>
                </a:solidFill>
                <a:effectLst/>
                <a:latin typeface="+mn-lt"/>
                <a:ea typeface="+mn-ea"/>
                <a:cs typeface="+mn-cs"/>
              </a:rPr>
              <a:t>2) Each non-voice event occurs within 30 seconds of the last event.</a:t>
            </a:r>
          </a:p>
          <a:p>
            <a:r>
              <a:rPr lang="en-US" sz="1200" kern="1200" dirty="0">
                <a:solidFill>
                  <a:schemeClr val="tx1"/>
                </a:solidFill>
                <a:effectLst/>
                <a:latin typeface="+mn-lt"/>
                <a:ea typeface="+mn-ea"/>
                <a:cs typeface="+mn-cs"/>
              </a:rPr>
              <a:t>3) A tuning event or app launch event occurs at the end, within 30 seconds of the previous event.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hypothesize that users’ consecutive behavior (after they utter a command) reflects their underlying intent.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each session, we extract the last voice query and subsequent events to approximate user’s final intent. and if the user subsequent action matches with their previous voice query, we can confirm the  query transcription to be correct.</a:t>
            </a:r>
          </a:p>
          <a:p>
            <a:r>
              <a:rPr lang="en-US" sz="1200" kern="1200" dirty="0">
                <a:solidFill>
                  <a:schemeClr val="tx1"/>
                </a:solidFill>
                <a:effectLst/>
                <a:latin typeface="+mn-lt"/>
                <a:ea typeface="+mn-ea"/>
                <a:cs typeface="+mn-cs"/>
              </a:rPr>
              <a:t>Scenario 1: User clicks a button, tunes to a program, then keeps watching for at least 30 seconds.</a:t>
            </a:r>
          </a:p>
          <a:p>
            <a:r>
              <a:rPr lang="en-US" sz="1200" kern="1200" dirty="0">
                <a:solidFill>
                  <a:schemeClr val="tx1"/>
                </a:solidFill>
                <a:effectLst/>
                <a:latin typeface="+mn-lt"/>
                <a:ea typeface="+mn-ea"/>
                <a:cs typeface="+mn-cs"/>
              </a:rPr>
              <a:t>Scenario 2: User launches an app and stays for at least 30 seconds.</a:t>
            </a:r>
          </a:p>
          <a:p>
            <a:r>
              <a:rPr lang="en-US" sz="1200" kern="1200" dirty="0">
                <a:solidFill>
                  <a:schemeClr val="tx1"/>
                </a:solidFill>
                <a:effectLst/>
                <a:latin typeface="+mn-lt"/>
                <a:ea typeface="+mn-ea"/>
                <a:cs typeface="+mn-cs"/>
              </a:rPr>
              <a:t>Scenario 3: User tunes to a program and stays for at least 150 seconds. </a:t>
            </a:r>
          </a:p>
          <a:p>
            <a:endParaRPr lang="en-US" sz="1200" kern="1200" dirty="0">
              <a:solidFill>
                <a:schemeClr val="tx1"/>
              </a:solidFill>
              <a:effectLst/>
              <a:latin typeface="+mn-lt"/>
              <a:ea typeface="+mn-ea"/>
              <a:cs typeface="+mn-cs"/>
            </a:endParaRPr>
          </a:p>
          <a:p>
            <a:r>
              <a:rPr lang="en-US" dirty="0"/>
              <a:t> </a:t>
            </a:r>
          </a:p>
        </p:txBody>
      </p:sp>
      <p:sp>
        <p:nvSpPr>
          <p:cNvPr id="4" name="Slide Number Placeholder 3"/>
          <p:cNvSpPr>
            <a:spLocks noGrp="1"/>
          </p:cNvSpPr>
          <p:nvPr>
            <p:ph type="sldNum" sz="quarter" idx="5"/>
          </p:nvPr>
        </p:nvSpPr>
        <p:spPr/>
        <p:txBody>
          <a:bodyPr/>
          <a:lstStyle/>
          <a:p>
            <a:fld id="{0BE01C01-A156-CA48-8F04-6DFB91611C6D}" type="slidenum">
              <a:rPr lang="en-US" smtClean="0"/>
              <a:t>10</a:t>
            </a:fld>
            <a:endParaRPr lang="en-US"/>
          </a:p>
        </p:txBody>
      </p:sp>
    </p:spTree>
    <p:extLst>
      <p:ext uri="{BB962C8B-B14F-4D97-AF65-F5344CB8AC3E}">
        <p14:creationId xmlns:p14="http://schemas.microsoft.com/office/powerpoint/2010/main" val="3134918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the previous query shares lexical similarity, and there are no following confirming actions, we regard the transcription of the former voice query to have high probability of ASR or some downstream error (Figure 3), thereby calling it a suspicious query. As the final user interaction is assumed to represent the underlying user intent, we hypothesize that it is a correction of the suspicious query. </a:t>
            </a:r>
          </a:p>
          <a:p>
            <a:r>
              <a:rPr lang="en-US" dirty="0"/>
              <a:t> </a:t>
            </a:r>
          </a:p>
        </p:txBody>
      </p:sp>
      <p:sp>
        <p:nvSpPr>
          <p:cNvPr id="4" name="Slide Number Placeholder 3"/>
          <p:cNvSpPr>
            <a:spLocks noGrp="1"/>
          </p:cNvSpPr>
          <p:nvPr>
            <p:ph type="sldNum" sz="quarter" idx="5"/>
          </p:nvPr>
        </p:nvSpPr>
        <p:spPr/>
        <p:txBody>
          <a:bodyPr/>
          <a:lstStyle/>
          <a:p>
            <a:fld id="{0BE01C01-A156-CA48-8F04-6DFB91611C6D}" type="slidenum">
              <a:rPr lang="en-US" smtClean="0"/>
              <a:t>11</a:t>
            </a:fld>
            <a:endParaRPr lang="en-US"/>
          </a:p>
        </p:txBody>
      </p:sp>
    </p:spTree>
    <p:extLst>
      <p:ext uri="{BB962C8B-B14F-4D97-AF65-F5344CB8AC3E}">
        <p14:creationId xmlns:p14="http://schemas.microsoft.com/office/powerpoint/2010/main" val="2589582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evaluate both utterance-based and interaction-based annotation on thousands of voice queries from real users.</a:t>
            </a:r>
          </a:p>
          <a:p>
            <a:r>
              <a:rPr lang="en-US" sz="1200" kern="1200" dirty="0">
                <a:solidFill>
                  <a:schemeClr val="tx1"/>
                </a:solidFill>
                <a:effectLst/>
                <a:latin typeface="+mn-lt"/>
                <a:ea typeface="+mn-ea"/>
                <a:cs typeface="+mn-cs"/>
              </a:rPr>
              <a:t>Trained annotators listened to corresponding audios for each transcription and determined whether ASR was correct. If not, the annotator also determined the correct transcription. </a:t>
            </a:r>
          </a:p>
          <a:p>
            <a:r>
              <a:rPr lang="en-US" sz="1200" kern="1200" dirty="0">
                <a:solidFill>
                  <a:schemeClr val="tx1"/>
                </a:solidFill>
                <a:effectLst/>
                <a:latin typeface="+mn-lt"/>
                <a:ea typeface="+mn-ea"/>
                <a:cs typeface="+mn-cs"/>
              </a:rPr>
              <a:t>Our systems shows strong ability to detect ASR errors, predict corrections and reduce Word error rate after applying the auto-suggest corrections.</a:t>
            </a:r>
          </a:p>
          <a:p>
            <a:r>
              <a:rPr lang="en-US" sz="1200" kern="1200" dirty="0">
                <a:solidFill>
                  <a:schemeClr val="tx1"/>
                </a:solidFill>
                <a:effectLst/>
                <a:latin typeface="+mn-lt"/>
                <a:ea typeface="+mn-ea"/>
                <a:cs typeface="+mn-cs"/>
              </a:rPr>
              <a:t>Interaction-based approach is able to confirm transcriptions with extreme high accuracy and build good training data for ASR systems</a:t>
            </a:r>
            <a:endParaRPr lang="en-US" dirty="0"/>
          </a:p>
        </p:txBody>
      </p:sp>
      <p:sp>
        <p:nvSpPr>
          <p:cNvPr id="4" name="Slide Number Placeholder 3"/>
          <p:cNvSpPr>
            <a:spLocks noGrp="1"/>
          </p:cNvSpPr>
          <p:nvPr>
            <p:ph type="sldNum" sz="quarter" idx="5"/>
          </p:nvPr>
        </p:nvSpPr>
        <p:spPr/>
        <p:txBody>
          <a:bodyPr/>
          <a:lstStyle/>
          <a:p>
            <a:fld id="{0BE01C01-A156-CA48-8F04-6DFB91611C6D}" type="slidenum">
              <a:rPr lang="en-US" smtClean="0"/>
              <a:t>12</a:t>
            </a:fld>
            <a:endParaRPr lang="en-US"/>
          </a:p>
        </p:txBody>
      </p:sp>
    </p:spTree>
    <p:extLst>
      <p:ext uri="{BB962C8B-B14F-4D97-AF65-F5344CB8AC3E}">
        <p14:creationId xmlns:p14="http://schemas.microsoft.com/office/powerpoint/2010/main" val="2613482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we confirm the transcription of the last voice query, we also look at the previous query from the same user to see if it points to a potential system error. If this query shares lexical similarity, and there are no following confirming actions, we regard the transcription of the former voice query to have high probability of ASR or some downstream error (Figure 3), thereby calling it a suspicious query. As the final user interaction is assumed to represent the underlying user intent, we hypothesize that it is a correction of the suspicious query. </a:t>
            </a:r>
          </a:p>
          <a:p>
            <a:r>
              <a:rPr lang="en-US" dirty="0"/>
              <a:t> </a:t>
            </a:r>
          </a:p>
        </p:txBody>
      </p:sp>
      <p:sp>
        <p:nvSpPr>
          <p:cNvPr id="4" name="Slide Number Placeholder 3"/>
          <p:cNvSpPr>
            <a:spLocks noGrp="1"/>
          </p:cNvSpPr>
          <p:nvPr>
            <p:ph type="sldNum" sz="quarter" idx="5"/>
          </p:nvPr>
        </p:nvSpPr>
        <p:spPr/>
        <p:txBody>
          <a:bodyPr/>
          <a:lstStyle/>
          <a:p>
            <a:fld id="{0BE01C01-A156-CA48-8F04-6DFB91611C6D}" type="slidenum">
              <a:rPr lang="en-US" smtClean="0"/>
              <a:t>13</a:t>
            </a:fld>
            <a:endParaRPr lang="en-US"/>
          </a:p>
        </p:txBody>
      </p:sp>
    </p:spTree>
    <p:extLst>
      <p:ext uri="{BB962C8B-B14F-4D97-AF65-F5344CB8AC3E}">
        <p14:creationId xmlns:p14="http://schemas.microsoft.com/office/powerpoint/2010/main" val="50333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we can be aware of that voice -activated intelligent systems are prevalent in our daily lives, millions of customers interact with products such as Comcast X1... everyday.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devices use ASR systems to convert speech to text and fed into downstream modules for different types of functions. While ASR has shown impressive ability with deep neural networks and supervised learning, they are far from perfect, and labeling audio data for training ASR models is often time-consuming, labor-intensive; when training data are in specialized domains and needs to adapt to domain specifics and shifting customer trends, annotate/correct on each transcription is almost impossible.</a:t>
            </a:r>
            <a:endParaRPr lang="en-US" dirty="0"/>
          </a:p>
        </p:txBody>
      </p:sp>
      <p:sp>
        <p:nvSpPr>
          <p:cNvPr id="4" name="Slide Number Placeholder 3"/>
          <p:cNvSpPr>
            <a:spLocks noGrp="1"/>
          </p:cNvSpPr>
          <p:nvPr>
            <p:ph type="sldNum" sz="quarter" idx="5"/>
          </p:nvPr>
        </p:nvSpPr>
        <p:spPr/>
        <p:txBody>
          <a:bodyPr/>
          <a:lstStyle/>
          <a:p>
            <a:fld id="{0BE01C01-A156-CA48-8F04-6DFB91611C6D}" type="slidenum">
              <a:rPr lang="en-US" smtClean="0"/>
              <a:t>2</a:t>
            </a:fld>
            <a:endParaRPr lang="en-US"/>
          </a:p>
        </p:txBody>
      </p:sp>
    </p:spTree>
    <p:extLst>
      <p:ext uri="{BB962C8B-B14F-4D97-AF65-F5344CB8AC3E}">
        <p14:creationId xmlns:p14="http://schemas.microsoft.com/office/powerpoint/2010/main" val="363181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tx1"/>
                </a:solidFill>
                <a:effectLst/>
                <a:latin typeface="+mn-lt"/>
                <a:ea typeface="+mn-ea"/>
                <a:cs typeface="+mn-cs"/>
              </a:rPr>
              <a:t>To alleviate this key problem and to improve the ASR systems, it is crucial to  </a:t>
            </a:r>
            <a:r>
              <a:rPr lang="en-US" sz="1500" dirty="0"/>
              <a:t>Identify errors and provide reasonable corrections in ASR systems automatically</a:t>
            </a:r>
            <a:r>
              <a:rPr lang="en-US" sz="1500" kern="1200" dirty="0">
                <a:solidFill>
                  <a:schemeClr val="tx1"/>
                </a:solidFill>
                <a:effectLst/>
                <a:latin typeface="+mn-lt"/>
                <a:ea typeface="+mn-ea"/>
                <a:cs typeface="+mn-cs"/>
              </a:rPr>
              <a:t>, and obtain training data for  production-level ASR systems in an unsupervised manner</a:t>
            </a:r>
          </a:p>
          <a:p>
            <a:endParaRPr lang="en-US" dirty="0"/>
          </a:p>
        </p:txBody>
      </p:sp>
      <p:sp>
        <p:nvSpPr>
          <p:cNvPr id="4" name="Slide Number Placeholder 3"/>
          <p:cNvSpPr>
            <a:spLocks noGrp="1"/>
          </p:cNvSpPr>
          <p:nvPr>
            <p:ph type="sldNum" sz="quarter" idx="5"/>
          </p:nvPr>
        </p:nvSpPr>
        <p:spPr/>
        <p:txBody>
          <a:bodyPr/>
          <a:lstStyle/>
          <a:p>
            <a:fld id="{0BE01C01-A156-CA48-8F04-6DFB91611C6D}" type="slidenum">
              <a:rPr lang="en-US" smtClean="0"/>
              <a:t>3</a:t>
            </a:fld>
            <a:endParaRPr lang="en-US"/>
          </a:p>
        </p:txBody>
      </p:sp>
    </p:spTree>
    <p:extLst>
      <p:ext uri="{BB962C8B-B14F-4D97-AF65-F5344CB8AC3E}">
        <p14:creationId xmlns:p14="http://schemas.microsoft.com/office/powerpoint/2010/main" val="1476977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Millions of customers use voice-activated intelligent entertainment systems like Comcast X1 and Amazon Alexa every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Labeling data is even more time-consuming and labor-intensive in specialized domains where training data needs to adapt to domain specifics and shifting customer trends. This makes manual annotation and correction for</a:t>
            </a:r>
          </a:p>
          <a:p>
            <a:r>
              <a:rPr lang="en-US" sz="1200" kern="1200" dirty="0">
                <a:solidFill>
                  <a:schemeClr val="tx1"/>
                </a:solidFill>
                <a:effectLst/>
                <a:latin typeface="+mn-lt"/>
                <a:ea typeface="+mn-ea"/>
                <a:cs typeface="+mn-cs"/>
              </a:rPr>
              <a:t>every transcription almost impossible.</a:t>
            </a:r>
          </a:p>
          <a:p>
            <a:endParaRPr lang="en-US" dirty="0"/>
          </a:p>
        </p:txBody>
      </p:sp>
      <p:sp>
        <p:nvSpPr>
          <p:cNvPr id="4" name="Slide Number Placeholder 3"/>
          <p:cNvSpPr>
            <a:spLocks noGrp="1"/>
          </p:cNvSpPr>
          <p:nvPr>
            <p:ph type="sldNum" sz="quarter" idx="5"/>
          </p:nvPr>
        </p:nvSpPr>
        <p:spPr/>
        <p:txBody>
          <a:bodyPr/>
          <a:lstStyle/>
          <a:p>
            <a:fld id="{0BE01C01-A156-CA48-8F04-6DFB91611C6D}" type="slidenum">
              <a:rPr lang="en-US" smtClean="0"/>
              <a:t>4</a:t>
            </a:fld>
            <a:endParaRPr lang="en-US"/>
          </a:p>
        </p:txBody>
      </p:sp>
    </p:spTree>
    <p:extLst>
      <p:ext uri="{BB962C8B-B14F-4D97-AF65-F5344CB8AC3E}">
        <p14:creationId xmlns:p14="http://schemas.microsoft.com/office/powerpoint/2010/main" val="1873911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Recent research examined both lexical and acoustic features of query reformulation, or use audio-only interactions to characterize and detect speech recognition errors, they all based on fully supervised methods using manually labeled dataset.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While weak supervision advances in multi-label text and image classification, existing efforts on using weakly-labeled audios are limited. </a:t>
            </a:r>
          </a:p>
          <a:p>
            <a:r>
              <a:rPr lang="en-US" sz="1200" kern="1200" dirty="0">
                <a:solidFill>
                  <a:schemeClr val="tx1"/>
                </a:solidFill>
                <a:effectLst/>
                <a:latin typeface="+mn-lt"/>
                <a:ea typeface="+mn-ea"/>
                <a:cs typeface="+mn-cs"/>
              </a:rPr>
              <a:t>Unsupervised annotation on ASR transcriptions remains under-explored.</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BE01C01-A156-CA48-8F04-6DFB91611C6D}" type="slidenum">
              <a:rPr lang="en-US" smtClean="0"/>
              <a:t>5</a:t>
            </a:fld>
            <a:endParaRPr lang="en-US"/>
          </a:p>
        </p:txBody>
      </p:sp>
    </p:spTree>
    <p:extLst>
      <p:ext uri="{BB962C8B-B14F-4D97-AF65-F5344CB8AC3E}">
        <p14:creationId xmlns:p14="http://schemas.microsoft.com/office/powerpoint/2010/main" val="4235562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 me introduce you to our unsupervised auto-annotation methods:</a:t>
            </a:r>
          </a:p>
          <a:p>
            <a:r>
              <a:rPr lang="en-US" dirty="0"/>
              <a:t>we experimented with both utterance-based and interaction-based methods, where the former uses only voice transcriptions , while the latter incorporate also user interaction events.</a:t>
            </a:r>
          </a:p>
        </p:txBody>
      </p:sp>
      <p:sp>
        <p:nvSpPr>
          <p:cNvPr id="4" name="Slide Number Placeholder 3"/>
          <p:cNvSpPr>
            <a:spLocks noGrp="1"/>
          </p:cNvSpPr>
          <p:nvPr>
            <p:ph type="sldNum" sz="quarter" idx="5"/>
          </p:nvPr>
        </p:nvSpPr>
        <p:spPr/>
        <p:txBody>
          <a:bodyPr/>
          <a:lstStyle/>
          <a:p>
            <a:fld id="{0BE01C01-A156-CA48-8F04-6DFB91611C6D}" type="slidenum">
              <a:rPr lang="en-US" smtClean="0"/>
              <a:t>6</a:t>
            </a:fld>
            <a:endParaRPr lang="en-US"/>
          </a:p>
        </p:txBody>
      </p:sp>
    </p:spTree>
    <p:extLst>
      <p:ext uri="{BB962C8B-B14F-4D97-AF65-F5344CB8AC3E}">
        <p14:creationId xmlns:p14="http://schemas.microsoft.com/office/powerpoint/2010/main" val="27638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Utterance-based method use only </a:t>
            </a:r>
            <a:r>
              <a:rPr lang="en-US" sz="1200" kern="1200" dirty="0" err="1">
                <a:solidFill>
                  <a:schemeClr val="tx1"/>
                </a:solidFill>
                <a:effectLst/>
                <a:latin typeface="+mn-lt"/>
                <a:ea typeface="+mn-ea"/>
                <a:cs typeface="+mn-cs"/>
              </a:rPr>
              <a:t>sessionized</a:t>
            </a:r>
            <a:r>
              <a:rPr lang="en-US" sz="1200" kern="1200" dirty="0">
                <a:solidFill>
                  <a:schemeClr val="tx1"/>
                </a:solidFill>
                <a:effectLst/>
                <a:latin typeface="+mn-lt"/>
                <a:ea typeface="+mn-ea"/>
                <a:cs typeface="+mn-cs"/>
              </a:rPr>
              <a:t> ASR transcriptions  for automatic error detection and correction. </a:t>
            </a:r>
          </a:p>
          <a:p>
            <a:endParaRPr lang="en-US" dirty="0"/>
          </a:p>
          <a:p>
            <a:r>
              <a:rPr lang="en-US" sz="1200" b="0" i="0" u="none" strike="noStrike" kern="1200" dirty="0">
                <a:solidFill>
                  <a:schemeClr val="tx1"/>
                </a:solidFill>
                <a:effectLst/>
                <a:latin typeface="+mn-lt"/>
                <a:ea typeface="+mn-ea"/>
                <a:cs typeface="+mn-cs"/>
              </a:rPr>
              <a:t>We group the events by device and sort them by timestamps;</a:t>
            </a:r>
          </a:p>
          <a:p>
            <a:r>
              <a:rPr lang="en-US" sz="1200" b="0" i="0" u="none" strike="noStrike" kern="1200" dirty="0">
                <a:solidFill>
                  <a:schemeClr val="tx1"/>
                </a:solidFill>
                <a:effectLst/>
                <a:latin typeface="+mn-lt"/>
                <a:ea typeface="+mn-ea"/>
                <a:cs typeface="+mn-cs"/>
              </a:rPr>
              <a:t>We measure the time interval between every pair of two continuous events in the event series</a:t>
            </a:r>
          </a:p>
          <a:p>
            <a:r>
              <a:rPr lang="en-US" sz="1200" b="0" i="0" u="none" strike="noStrike" kern="1200" dirty="0">
                <a:solidFill>
                  <a:schemeClr val="tx1"/>
                </a:solidFill>
                <a:effectLst/>
                <a:latin typeface="+mn-lt"/>
                <a:ea typeface="+mn-ea"/>
                <a:cs typeface="+mn-cs"/>
              </a:rPr>
              <a:t>If the interval &gt; DEFINED_INTERVAL, we split the events series into sessions:</a:t>
            </a:r>
          </a:p>
          <a:p>
            <a:endParaRPr lang="en-US" dirty="0"/>
          </a:p>
        </p:txBody>
      </p:sp>
      <p:sp>
        <p:nvSpPr>
          <p:cNvPr id="4" name="Slide Number Placeholder 3"/>
          <p:cNvSpPr>
            <a:spLocks noGrp="1"/>
          </p:cNvSpPr>
          <p:nvPr>
            <p:ph type="sldNum" sz="quarter" idx="5"/>
          </p:nvPr>
        </p:nvSpPr>
        <p:spPr/>
        <p:txBody>
          <a:bodyPr/>
          <a:lstStyle/>
          <a:p>
            <a:fld id="{63ED7B55-C9F0-0942-B5E6-F238F6723BCD}" type="slidenum">
              <a:rPr lang="en-US" smtClean="0"/>
              <a:t>7</a:t>
            </a:fld>
            <a:endParaRPr lang="en-US"/>
          </a:p>
        </p:txBody>
      </p:sp>
    </p:spTree>
    <p:extLst>
      <p:ext uri="{BB962C8B-B14F-4D97-AF65-F5344CB8AC3E}">
        <p14:creationId xmlns:p14="http://schemas.microsoft.com/office/powerpoint/2010/main" val="2483772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shown that WER is positively correlated to session length and users have a high probability of repetition when facing transcription errors.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investigate sessions that contain multiple queries which are not exact repeats in transcriptions. In these sessions, users try to reformulate the query with variations in speech rate, pronunciations, etc., that yield different transcriptions from ASR. As shown in previous work that the last query in the session has a much lower word error rate on average, thus we consider the last query in a session to more likely be the corrected transcription of the previous query.</a:t>
            </a:r>
          </a:p>
        </p:txBody>
      </p:sp>
      <p:sp>
        <p:nvSpPr>
          <p:cNvPr id="4" name="Slide Number Placeholder 3"/>
          <p:cNvSpPr>
            <a:spLocks noGrp="1"/>
          </p:cNvSpPr>
          <p:nvPr>
            <p:ph type="sldNum" sz="quarter" idx="5"/>
          </p:nvPr>
        </p:nvSpPr>
        <p:spPr/>
        <p:txBody>
          <a:bodyPr/>
          <a:lstStyle/>
          <a:p>
            <a:fld id="{0BE01C01-A156-CA48-8F04-6DFB91611C6D}" type="slidenum">
              <a:rPr lang="en-US" smtClean="0"/>
              <a:t>8</a:t>
            </a:fld>
            <a:endParaRPr lang="en-US"/>
          </a:p>
        </p:txBody>
      </p:sp>
    </p:spTree>
    <p:extLst>
      <p:ext uri="{BB962C8B-B14F-4D97-AF65-F5344CB8AC3E}">
        <p14:creationId xmlns:p14="http://schemas.microsoft.com/office/powerpoint/2010/main" val="3148515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 me introduce you our on auto-annotation methods:</a:t>
            </a:r>
          </a:p>
          <a:p>
            <a:r>
              <a:rPr lang="en-US" dirty="0"/>
              <a:t>we experimented with both utterance-based and interaction-based methods, where the former uses only voice transcriptions , while the latter incorporate also user interaction events.</a:t>
            </a:r>
          </a:p>
        </p:txBody>
      </p:sp>
      <p:sp>
        <p:nvSpPr>
          <p:cNvPr id="4" name="Slide Number Placeholder 3"/>
          <p:cNvSpPr>
            <a:spLocks noGrp="1"/>
          </p:cNvSpPr>
          <p:nvPr>
            <p:ph type="sldNum" sz="quarter" idx="5"/>
          </p:nvPr>
        </p:nvSpPr>
        <p:spPr/>
        <p:txBody>
          <a:bodyPr/>
          <a:lstStyle/>
          <a:p>
            <a:fld id="{0BE01C01-A156-CA48-8F04-6DFB91611C6D}" type="slidenum">
              <a:rPr lang="en-US" smtClean="0"/>
              <a:t>9</a:t>
            </a:fld>
            <a:endParaRPr lang="en-US"/>
          </a:p>
        </p:txBody>
      </p:sp>
    </p:spTree>
    <p:extLst>
      <p:ext uri="{BB962C8B-B14F-4D97-AF65-F5344CB8AC3E}">
        <p14:creationId xmlns:p14="http://schemas.microsoft.com/office/powerpoint/2010/main" val="371915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B2886-6D31-4249-9E60-5A58696422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45DCD-7B27-FE44-B97B-7A8D8DB08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3E92AF-250F-A84F-9097-B911F299599E}"/>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5" name="Footer Placeholder 4">
            <a:extLst>
              <a:ext uri="{FF2B5EF4-FFF2-40B4-BE49-F238E27FC236}">
                <a16:creationId xmlns:a16="http://schemas.microsoft.com/office/drawing/2014/main" id="{0F8F0B5C-74B1-0048-8D1B-C94397700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AFFDA-DE62-2646-B624-0A2A98A9C0AE}"/>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365918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76DA-5703-4948-BDEC-97A54BB9A0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28902E-B354-D948-A706-6AD9317EF8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0D756-3C7C-BD47-B4BE-62D8CAF34134}"/>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5" name="Footer Placeholder 4">
            <a:extLst>
              <a:ext uri="{FF2B5EF4-FFF2-40B4-BE49-F238E27FC236}">
                <a16:creationId xmlns:a16="http://schemas.microsoft.com/office/drawing/2014/main" id="{5E484149-3C59-0741-B060-A79F6ED92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CAE98-6DA9-F84D-B28C-7A4F764135F8}"/>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99303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7F6E3-F646-0444-B6D0-293A77D617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A494DF-8B0F-6246-8D0D-1529DFF18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1EF29-3850-4247-BEFD-69F36B32EF12}"/>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5" name="Footer Placeholder 4">
            <a:extLst>
              <a:ext uri="{FF2B5EF4-FFF2-40B4-BE49-F238E27FC236}">
                <a16:creationId xmlns:a16="http://schemas.microsoft.com/office/drawing/2014/main" id="{754AA912-9F5D-0248-AE30-78AD12C0D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E77CC-5315-104F-B980-F5290EA5D714}"/>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32588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A14E-DCC3-B140-B022-9BEEE15EB4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16AEB4-A085-EE4F-B004-B8ECD9522C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3E30A-FEEF-F546-B323-297790155361}"/>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5" name="Footer Placeholder 4">
            <a:extLst>
              <a:ext uri="{FF2B5EF4-FFF2-40B4-BE49-F238E27FC236}">
                <a16:creationId xmlns:a16="http://schemas.microsoft.com/office/drawing/2014/main" id="{77D3E9DE-23C2-8442-B0B7-7CE0EB96D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9C62A-A445-1740-AD83-07784C02CEDE}"/>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184929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2A23-C439-E946-99A8-C35D6D047F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090A0A-DC06-304A-9B1B-D5F9F34CA9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6908AE-2CEC-5648-8A78-D93ED2BC6115}"/>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5" name="Footer Placeholder 4">
            <a:extLst>
              <a:ext uri="{FF2B5EF4-FFF2-40B4-BE49-F238E27FC236}">
                <a16:creationId xmlns:a16="http://schemas.microsoft.com/office/drawing/2014/main" id="{BA56611D-A09E-7047-B786-309CDAE8C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4151D-7EC8-5A4D-8FD2-230ED51B2EE0}"/>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242710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6A0E-A014-B04B-8DB0-770A43BFD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CE13F-C706-1F4A-8E03-61B960F847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71D3EB-1E72-C842-B773-383540AA85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1E4514-896B-6341-A1A9-58439CE6F95B}"/>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6" name="Footer Placeholder 5">
            <a:extLst>
              <a:ext uri="{FF2B5EF4-FFF2-40B4-BE49-F238E27FC236}">
                <a16:creationId xmlns:a16="http://schemas.microsoft.com/office/drawing/2014/main" id="{53383B4A-FA18-CF47-9A4F-B66305CF3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4F79B3-324D-EA4B-BD04-AFF674DF05A5}"/>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91258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D190-B1B2-4948-9000-74A6CD0408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635E8D-F5CD-EC4E-939E-9ED62CC39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19A8B9-52C5-C849-98B4-D299F55F7A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667C69-C929-8B4D-B6A2-3ADD2F75FB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A17F94-A963-354E-8078-19E0212981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051138-3BE9-0840-A68B-3D45CD6D630D}"/>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8" name="Footer Placeholder 7">
            <a:extLst>
              <a:ext uri="{FF2B5EF4-FFF2-40B4-BE49-F238E27FC236}">
                <a16:creationId xmlns:a16="http://schemas.microsoft.com/office/drawing/2014/main" id="{25C13E41-519F-9841-9521-370ACABAE2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4C6189-9F08-1242-B152-9012540AA293}"/>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386826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1EBD9-9222-3541-88D7-98A67C3AC1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040552-5C59-2944-8844-66D669381603}"/>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4" name="Footer Placeholder 3">
            <a:extLst>
              <a:ext uri="{FF2B5EF4-FFF2-40B4-BE49-F238E27FC236}">
                <a16:creationId xmlns:a16="http://schemas.microsoft.com/office/drawing/2014/main" id="{36111506-6657-6147-9C04-EAED9D3602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893C11-D540-0443-BC41-96282092819A}"/>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117780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74E663-EFED-DB46-945D-F577CB8E7E50}"/>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3" name="Footer Placeholder 2">
            <a:extLst>
              <a:ext uri="{FF2B5EF4-FFF2-40B4-BE49-F238E27FC236}">
                <a16:creationId xmlns:a16="http://schemas.microsoft.com/office/drawing/2014/main" id="{4E2D50F7-3A79-4045-805C-46D2571131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B647A7-CB89-B549-9046-8F87E1B037DF}"/>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1231071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3E485-3898-1F46-A774-6EA3DAEF5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935AB3-1374-E34F-87DE-2EC5F4D7BF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CA8E17-2245-CC4F-BA60-CB5BBAC6B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287FD-2F1B-3546-8F26-5CB02B178085}"/>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6" name="Footer Placeholder 5">
            <a:extLst>
              <a:ext uri="{FF2B5EF4-FFF2-40B4-BE49-F238E27FC236}">
                <a16:creationId xmlns:a16="http://schemas.microsoft.com/office/drawing/2014/main" id="{4FDF1FED-FC4A-EF47-B32E-07EAC66F0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B02122-502F-9843-9B44-930DA29824EC}"/>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315098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7FB45-942B-C94B-A85E-A18B22BE0A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36DF8D-8538-874B-9DF2-A0D0EFFB2C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4771A4-E7D8-ED47-A647-F4BE9F6ACD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758647-3E7D-254B-A5E4-FBD57015AD71}"/>
              </a:ext>
            </a:extLst>
          </p:cNvPr>
          <p:cNvSpPr>
            <a:spLocks noGrp="1"/>
          </p:cNvSpPr>
          <p:nvPr>
            <p:ph type="dt" sz="half" idx="10"/>
          </p:nvPr>
        </p:nvSpPr>
        <p:spPr/>
        <p:txBody>
          <a:bodyPr/>
          <a:lstStyle/>
          <a:p>
            <a:fld id="{79A9F24C-4BC7-2742-AEE8-B3E6C3A71C8B}" type="datetimeFigureOut">
              <a:rPr lang="en-US" smtClean="0"/>
              <a:t>9/9/20</a:t>
            </a:fld>
            <a:endParaRPr lang="en-US"/>
          </a:p>
        </p:txBody>
      </p:sp>
      <p:sp>
        <p:nvSpPr>
          <p:cNvPr id="6" name="Footer Placeholder 5">
            <a:extLst>
              <a:ext uri="{FF2B5EF4-FFF2-40B4-BE49-F238E27FC236}">
                <a16:creationId xmlns:a16="http://schemas.microsoft.com/office/drawing/2014/main" id="{1F0B1800-BC0E-C249-9CB1-B562672ACF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50A95D-9B28-8043-8454-F4BC509CB7EE}"/>
              </a:ext>
            </a:extLst>
          </p:cNvPr>
          <p:cNvSpPr>
            <a:spLocks noGrp="1"/>
          </p:cNvSpPr>
          <p:nvPr>
            <p:ph type="sldNum" sz="quarter" idx="12"/>
          </p:nvPr>
        </p:nvSpPr>
        <p:spPr/>
        <p:txBody>
          <a:bodyPr/>
          <a:lstStyle/>
          <a:p>
            <a:fld id="{3DB0DDF5-54A2-5345-B933-EC96925D8D3A}" type="slidenum">
              <a:rPr lang="en-US" smtClean="0"/>
              <a:t>‹#›</a:t>
            </a:fld>
            <a:endParaRPr lang="en-US"/>
          </a:p>
        </p:txBody>
      </p:sp>
    </p:spTree>
    <p:extLst>
      <p:ext uri="{BB962C8B-B14F-4D97-AF65-F5344CB8AC3E}">
        <p14:creationId xmlns:p14="http://schemas.microsoft.com/office/powerpoint/2010/main" val="119198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A7CB5-5740-0D4E-B713-08C787B02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1BCB95-E1DD-6A46-BCE0-3D03A8E27E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FD9B15-8A4A-5C42-9868-9BDF07FB2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9F24C-4BC7-2742-AEE8-B3E6C3A71C8B}" type="datetimeFigureOut">
              <a:rPr lang="en-US" smtClean="0"/>
              <a:t>9/9/20</a:t>
            </a:fld>
            <a:endParaRPr lang="en-US"/>
          </a:p>
        </p:txBody>
      </p:sp>
      <p:sp>
        <p:nvSpPr>
          <p:cNvPr id="5" name="Footer Placeholder 4">
            <a:extLst>
              <a:ext uri="{FF2B5EF4-FFF2-40B4-BE49-F238E27FC236}">
                <a16:creationId xmlns:a16="http://schemas.microsoft.com/office/drawing/2014/main" id="{7A79A57D-4D8E-0440-9270-AC936FE5D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7850F-9107-C645-B88E-4808E396A1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0DDF5-54A2-5345-B933-EC96925D8D3A}" type="slidenum">
              <a:rPr lang="en-US" smtClean="0"/>
              <a:t>‹#›</a:t>
            </a:fld>
            <a:endParaRPr lang="en-US"/>
          </a:p>
        </p:txBody>
      </p:sp>
    </p:spTree>
    <p:extLst>
      <p:ext uri="{BB962C8B-B14F-4D97-AF65-F5344CB8AC3E}">
        <p14:creationId xmlns:p14="http://schemas.microsoft.com/office/powerpoint/2010/main" val="244001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sv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sv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172A67-D567-1C4E-A69D-CAB51577FCAC}"/>
              </a:ext>
            </a:extLst>
          </p:cNvPr>
          <p:cNvSpPr>
            <a:spLocks noGrp="1"/>
          </p:cNvSpPr>
          <p:nvPr>
            <p:ph type="subTitle" idx="1"/>
          </p:nvPr>
        </p:nvSpPr>
        <p:spPr>
          <a:xfrm>
            <a:off x="1524000" y="3803600"/>
            <a:ext cx="9144000" cy="1655762"/>
          </a:xfrm>
        </p:spPr>
        <p:txBody>
          <a:bodyPr>
            <a:normAutofit/>
          </a:bodyPr>
          <a:lstStyle/>
          <a:p>
            <a:pPr algn="l"/>
            <a:r>
              <a:rPr lang="en-US" sz="2000" dirty="0">
                <a:solidFill>
                  <a:schemeClr val="bg1">
                    <a:lumMod val="50000"/>
                  </a:schemeClr>
                </a:solidFill>
              </a:rPr>
              <a:t>Wenyan Li, Ferhan Ture</a:t>
            </a:r>
          </a:p>
          <a:p>
            <a:pPr algn="l"/>
            <a:r>
              <a:rPr lang="en-US" sz="2000" dirty="0">
                <a:solidFill>
                  <a:schemeClr val="bg1">
                    <a:lumMod val="50000"/>
                  </a:schemeClr>
                </a:solidFill>
              </a:rPr>
              <a:t>Comcast Applied AI Research Lab</a:t>
            </a:r>
          </a:p>
        </p:txBody>
      </p:sp>
      <p:sp>
        <p:nvSpPr>
          <p:cNvPr id="5" name="Title 4">
            <a:extLst>
              <a:ext uri="{FF2B5EF4-FFF2-40B4-BE49-F238E27FC236}">
                <a16:creationId xmlns:a16="http://schemas.microsoft.com/office/drawing/2014/main" id="{6C490C45-ED84-AB4F-AB2B-DE3D17885E87}"/>
              </a:ext>
            </a:extLst>
          </p:cNvPr>
          <p:cNvSpPr>
            <a:spLocks noGrp="1"/>
          </p:cNvSpPr>
          <p:nvPr>
            <p:ph type="ctrTitle"/>
          </p:nvPr>
        </p:nvSpPr>
        <p:spPr>
          <a:xfrm>
            <a:off x="1524000" y="1446695"/>
            <a:ext cx="9144000" cy="1655763"/>
          </a:xfrm>
        </p:spPr>
        <p:txBody>
          <a:bodyPr>
            <a:normAutofit/>
          </a:bodyPr>
          <a:lstStyle/>
          <a:p>
            <a:pPr algn="l" defTabSz="685788">
              <a:lnSpc>
                <a:spcPct val="80000"/>
              </a:lnSpc>
            </a:pPr>
            <a:r>
              <a:rPr lang="en-US" sz="4000" b="1" dirty="0">
                <a:latin typeface="Gill Sans MT"/>
              </a:rPr>
              <a:t>Auto-annotation for Voice-enabled Entertainment Systems</a:t>
            </a:r>
          </a:p>
        </p:txBody>
      </p:sp>
      <p:cxnSp>
        <p:nvCxnSpPr>
          <p:cNvPr id="7" name="Straight Connector 6">
            <a:extLst>
              <a:ext uri="{FF2B5EF4-FFF2-40B4-BE49-F238E27FC236}">
                <a16:creationId xmlns:a16="http://schemas.microsoft.com/office/drawing/2014/main" id="{C2DFE5E0-5BFE-AB40-B27F-480CA00A8560}"/>
              </a:ext>
            </a:extLst>
          </p:cNvPr>
          <p:cNvCxnSpPr/>
          <p:nvPr/>
        </p:nvCxnSpPr>
        <p:spPr>
          <a:xfrm>
            <a:off x="1524000" y="3102458"/>
            <a:ext cx="9144000" cy="0"/>
          </a:xfrm>
          <a:prstGeom prst="line">
            <a:avLst/>
          </a:prstGeom>
          <a:ln w="38100">
            <a:solidFill>
              <a:schemeClr val="accent5">
                <a:lumMod val="60000"/>
                <a:lumOff val="40000"/>
              </a:schemeClr>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52349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Interaction-based Detection and Annotation</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a:noFill/>
        </p:spPr>
        <p:txBody>
          <a:bodyPr>
            <a:normAutofit/>
          </a:bodyPr>
          <a:lstStyle/>
          <a:p>
            <a:r>
              <a:rPr lang="en-US" sz="2200" dirty="0"/>
              <a:t>Three scenarios where subsequent user interactions lead to a confirmed transcription</a:t>
            </a:r>
          </a:p>
          <a:p>
            <a:pPr marL="0" indent="0">
              <a:buNone/>
            </a:pPr>
            <a:r>
              <a:rPr lang="en-US" sz="2200" dirty="0"/>
              <a:t>  </a:t>
            </a:r>
          </a:p>
          <a:p>
            <a:pPr marL="457200" lvl="1" indent="0">
              <a:buNone/>
            </a:pPr>
            <a:endParaRPr lang="en-US" sz="2200" dirty="0"/>
          </a:p>
          <a:p>
            <a:pPr marL="457200" lvl="1" indent="0">
              <a:buNone/>
            </a:pPr>
            <a:endParaRPr lang="en-US" sz="2200"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0546D98B-5851-A54F-8B8F-E449515EB1BE}"/>
              </a:ext>
            </a:extLst>
          </p:cNvPr>
          <p:cNvSpPr/>
          <p:nvPr/>
        </p:nvSpPr>
        <p:spPr>
          <a:xfrm>
            <a:off x="6190914" y="3013403"/>
            <a:ext cx="1627141" cy="237644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DE48E58-8A2E-DB44-AE66-070A796888ED}"/>
              </a:ext>
            </a:extLst>
          </p:cNvPr>
          <p:cNvSpPr/>
          <p:nvPr/>
        </p:nvSpPr>
        <p:spPr>
          <a:xfrm>
            <a:off x="4275481" y="3013403"/>
            <a:ext cx="1799519" cy="237644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CD5F38A-E3E3-854D-8DF0-941F8C34E7F8}"/>
              </a:ext>
            </a:extLst>
          </p:cNvPr>
          <p:cNvSpPr/>
          <p:nvPr/>
        </p:nvSpPr>
        <p:spPr>
          <a:xfrm>
            <a:off x="2235395" y="3023502"/>
            <a:ext cx="1947785" cy="236634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C5A7BA21-BB47-2141-8945-9EC21E39598E}"/>
              </a:ext>
            </a:extLst>
          </p:cNvPr>
          <p:cNvSpPr/>
          <p:nvPr/>
        </p:nvSpPr>
        <p:spPr>
          <a:xfrm>
            <a:off x="2310848" y="2320926"/>
            <a:ext cx="326780" cy="3565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e</a:t>
            </a:r>
            <a:r>
              <a:rPr lang="en-US" sz="1200" baseline="-25000" dirty="0"/>
              <a:t>1</a:t>
            </a:r>
            <a:endParaRPr lang="en-US" sz="1200" dirty="0"/>
          </a:p>
        </p:txBody>
      </p:sp>
      <p:sp>
        <p:nvSpPr>
          <p:cNvPr id="59" name="Rectangle 58">
            <a:extLst>
              <a:ext uri="{FF2B5EF4-FFF2-40B4-BE49-F238E27FC236}">
                <a16:creationId xmlns:a16="http://schemas.microsoft.com/office/drawing/2014/main" id="{AF036F76-5BD5-1949-9A99-3F69076943FA}"/>
              </a:ext>
            </a:extLst>
          </p:cNvPr>
          <p:cNvSpPr/>
          <p:nvPr/>
        </p:nvSpPr>
        <p:spPr>
          <a:xfrm>
            <a:off x="2759003" y="2320926"/>
            <a:ext cx="326780" cy="3565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e</a:t>
            </a:r>
            <a:r>
              <a:rPr lang="en-US" sz="1200" baseline="-25000" dirty="0"/>
              <a:t>2</a:t>
            </a:r>
            <a:endParaRPr lang="en-US" sz="1200" dirty="0"/>
          </a:p>
        </p:txBody>
      </p:sp>
      <p:sp>
        <p:nvSpPr>
          <p:cNvPr id="60" name="Rectangle 59">
            <a:extLst>
              <a:ext uri="{FF2B5EF4-FFF2-40B4-BE49-F238E27FC236}">
                <a16:creationId xmlns:a16="http://schemas.microsoft.com/office/drawing/2014/main" id="{65ED1CBC-7EC5-C645-A711-7E4FE584065D}"/>
              </a:ext>
            </a:extLst>
          </p:cNvPr>
          <p:cNvSpPr/>
          <p:nvPr/>
        </p:nvSpPr>
        <p:spPr>
          <a:xfrm>
            <a:off x="3225832" y="2320926"/>
            <a:ext cx="326780" cy="356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C3D37553-6B19-FA4E-9A1E-2A14CAA3608B}"/>
              </a:ext>
            </a:extLst>
          </p:cNvPr>
          <p:cNvSpPr/>
          <p:nvPr/>
        </p:nvSpPr>
        <p:spPr>
          <a:xfrm>
            <a:off x="3701994" y="2320924"/>
            <a:ext cx="326780" cy="3565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bg2">
                  <a:lumMod val="50000"/>
                </a:schemeClr>
              </a:solidFill>
            </a:endParaRPr>
          </a:p>
        </p:txBody>
      </p:sp>
      <p:sp>
        <p:nvSpPr>
          <p:cNvPr id="64" name="Rectangle 63">
            <a:extLst>
              <a:ext uri="{FF2B5EF4-FFF2-40B4-BE49-F238E27FC236}">
                <a16:creationId xmlns:a16="http://schemas.microsoft.com/office/drawing/2014/main" id="{DE39CD7B-F85E-4340-9661-B24837FBD8F5}"/>
              </a:ext>
            </a:extLst>
          </p:cNvPr>
          <p:cNvSpPr/>
          <p:nvPr/>
        </p:nvSpPr>
        <p:spPr>
          <a:xfrm>
            <a:off x="4702225" y="2320924"/>
            <a:ext cx="326780" cy="356588"/>
          </a:xfrm>
          <a:prstGeom prst="rect">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dirty="0"/>
          </a:p>
        </p:txBody>
      </p:sp>
      <p:sp>
        <p:nvSpPr>
          <p:cNvPr id="68" name="Rectangle 67">
            <a:extLst>
              <a:ext uri="{FF2B5EF4-FFF2-40B4-BE49-F238E27FC236}">
                <a16:creationId xmlns:a16="http://schemas.microsoft.com/office/drawing/2014/main" id="{9CE8FCFA-583C-3F4E-A918-25298082426E}"/>
              </a:ext>
            </a:extLst>
          </p:cNvPr>
          <p:cNvSpPr/>
          <p:nvPr/>
        </p:nvSpPr>
        <p:spPr>
          <a:xfrm>
            <a:off x="5141045" y="2320924"/>
            <a:ext cx="326780" cy="356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9C389B67-0330-CB44-8393-9D88ABB125E2}"/>
              </a:ext>
            </a:extLst>
          </p:cNvPr>
          <p:cNvSpPr/>
          <p:nvPr/>
        </p:nvSpPr>
        <p:spPr>
          <a:xfrm>
            <a:off x="5598536" y="2320924"/>
            <a:ext cx="326780" cy="356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a:t>
            </a:r>
            <a:r>
              <a:rPr lang="en-US" sz="1200" baseline="-25000" dirty="0">
                <a:solidFill>
                  <a:schemeClr val="tx1"/>
                </a:solidFill>
              </a:rPr>
              <a:t>t</a:t>
            </a:r>
            <a:endParaRPr lang="en-US" sz="1200" dirty="0">
              <a:solidFill>
                <a:schemeClr val="tx1"/>
              </a:solidFill>
            </a:endParaRPr>
          </a:p>
        </p:txBody>
      </p:sp>
      <p:sp>
        <p:nvSpPr>
          <p:cNvPr id="71" name="TextBox 70">
            <a:extLst>
              <a:ext uri="{FF2B5EF4-FFF2-40B4-BE49-F238E27FC236}">
                <a16:creationId xmlns:a16="http://schemas.microsoft.com/office/drawing/2014/main" id="{67A46A16-4F8B-F241-BF47-B7DEDEC981A5}"/>
              </a:ext>
            </a:extLst>
          </p:cNvPr>
          <p:cNvSpPr txBox="1"/>
          <p:nvPr/>
        </p:nvSpPr>
        <p:spPr>
          <a:xfrm>
            <a:off x="940421" y="2263133"/>
            <a:ext cx="1229406" cy="461665"/>
          </a:xfrm>
          <a:prstGeom prst="rect">
            <a:avLst/>
          </a:prstGeom>
          <a:noFill/>
        </p:spPr>
        <p:txBody>
          <a:bodyPr wrap="square" rtlCol="0">
            <a:spAutoFit/>
          </a:bodyPr>
          <a:lstStyle/>
          <a:p>
            <a:r>
              <a:rPr lang="en-US" sz="1200" dirty="0"/>
              <a:t>Time-ordered  session events</a:t>
            </a:r>
          </a:p>
        </p:txBody>
      </p:sp>
      <p:cxnSp>
        <p:nvCxnSpPr>
          <p:cNvPr id="72" name="Straight Arrow Connector 71">
            <a:extLst>
              <a:ext uri="{FF2B5EF4-FFF2-40B4-BE49-F238E27FC236}">
                <a16:creationId xmlns:a16="http://schemas.microsoft.com/office/drawing/2014/main" id="{17E5CBF8-C44C-F849-B3FB-C8906FC847AA}"/>
              </a:ext>
            </a:extLst>
          </p:cNvPr>
          <p:cNvCxnSpPr>
            <a:cxnSpLocks/>
            <a:endCxn id="73" idx="1"/>
          </p:cNvCxnSpPr>
          <p:nvPr/>
        </p:nvCxnSpPr>
        <p:spPr>
          <a:xfrm>
            <a:off x="2279851" y="2174775"/>
            <a:ext cx="366276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3" name="TextBox 72">
            <a:extLst>
              <a:ext uri="{FF2B5EF4-FFF2-40B4-BE49-F238E27FC236}">
                <a16:creationId xmlns:a16="http://schemas.microsoft.com/office/drawing/2014/main" id="{F132BAB8-4081-1943-9C9B-0668C60D21EF}"/>
              </a:ext>
            </a:extLst>
          </p:cNvPr>
          <p:cNvSpPr txBox="1"/>
          <p:nvPr/>
        </p:nvSpPr>
        <p:spPr>
          <a:xfrm>
            <a:off x="5942612" y="1990109"/>
            <a:ext cx="261610" cy="369332"/>
          </a:xfrm>
          <a:prstGeom prst="rect">
            <a:avLst/>
          </a:prstGeom>
          <a:noFill/>
        </p:spPr>
        <p:txBody>
          <a:bodyPr wrap="none" rtlCol="0">
            <a:spAutoFit/>
          </a:bodyPr>
          <a:lstStyle/>
          <a:p>
            <a:r>
              <a:rPr lang="en-US" i="1" dirty="0"/>
              <a:t>t</a:t>
            </a:r>
          </a:p>
        </p:txBody>
      </p:sp>
      <p:sp>
        <p:nvSpPr>
          <p:cNvPr id="74" name="TextBox 73">
            <a:extLst>
              <a:ext uri="{FF2B5EF4-FFF2-40B4-BE49-F238E27FC236}">
                <a16:creationId xmlns:a16="http://schemas.microsoft.com/office/drawing/2014/main" id="{0F1DAE0E-AE0C-3948-83B6-3E48964D810C}"/>
              </a:ext>
            </a:extLst>
          </p:cNvPr>
          <p:cNvSpPr txBox="1"/>
          <p:nvPr/>
        </p:nvSpPr>
        <p:spPr>
          <a:xfrm>
            <a:off x="4171309" y="2255457"/>
            <a:ext cx="343364" cy="369332"/>
          </a:xfrm>
          <a:prstGeom prst="rect">
            <a:avLst/>
          </a:prstGeom>
          <a:noFill/>
        </p:spPr>
        <p:txBody>
          <a:bodyPr wrap="none" rtlCol="0">
            <a:spAutoFit/>
          </a:bodyPr>
          <a:lstStyle/>
          <a:p>
            <a:r>
              <a:rPr lang="en-US" dirty="0"/>
              <a:t>…</a:t>
            </a:r>
          </a:p>
        </p:txBody>
      </p:sp>
      <p:sp>
        <p:nvSpPr>
          <p:cNvPr id="75" name="Rectangle 74">
            <a:extLst>
              <a:ext uri="{FF2B5EF4-FFF2-40B4-BE49-F238E27FC236}">
                <a16:creationId xmlns:a16="http://schemas.microsoft.com/office/drawing/2014/main" id="{25D13719-DE88-6A48-B82F-8F380321CA10}"/>
              </a:ext>
            </a:extLst>
          </p:cNvPr>
          <p:cNvSpPr/>
          <p:nvPr/>
        </p:nvSpPr>
        <p:spPr>
          <a:xfrm>
            <a:off x="2329521" y="3368450"/>
            <a:ext cx="326780" cy="3565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dirty="0"/>
          </a:p>
        </p:txBody>
      </p:sp>
      <p:sp>
        <p:nvSpPr>
          <p:cNvPr id="76" name="Rectangle 75">
            <a:extLst>
              <a:ext uri="{FF2B5EF4-FFF2-40B4-BE49-F238E27FC236}">
                <a16:creationId xmlns:a16="http://schemas.microsoft.com/office/drawing/2014/main" id="{69FDA330-974B-F141-A0BE-28FC8450C399}"/>
              </a:ext>
            </a:extLst>
          </p:cNvPr>
          <p:cNvSpPr/>
          <p:nvPr/>
        </p:nvSpPr>
        <p:spPr>
          <a:xfrm>
            <a:off x="2746569" y="3368450"/>
            <a:ext cx="326780" cy="356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187114AF-07FC-DD4E-ADEA-A10295300E11}"/>
              </a:ext>
            </a:extLst>
          </p:cNvPr>
          <p:cNvSpPr/>
          <p:nvPr/>
        </p:nvSpPr>
        <p:spPr>
          <a:xfrm>
            <a:off x="3171402" y="3368450"/>
            <a:ext cx="326780" cy="35658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9723CE27-0F4C-6648-8DCD-D70ED1CE33F6}"/>
              </a:ext>
            </a:extLst>
          </p:cNvPr>
          <p:cNvSpPr txBox="1"/>
          <p:nvPr/>
        </p:nvSpPr>
        <p:spPr>
          <a:xfrm>
            <a:off x="2235396" y="3730988"/>
            <a:ext cx="1833387" cy="276999"/>
          </a:xfrm>
          <a:prstGeom prst="rect">
            <a:avLst/>
          </a:prstGeom>
          <a:noFill/>
        </p:spPr>
        <p:txBody>
          <a:bodyPr wrap="none" rtlCol="0">
            <a:spAutoFit/>
          </a:bodyPr>
          <a:lstStyle/>
          <a:p>
            <a:r>
              <a:rPr lang="en-US" sz="1200" dirty="0"/>
              <a:t>query,  click,   tune,  watch</a:t>
            </a:r>
          </a:p>
        </p:txBody>
      </p:sp>
      <p:sp>
        <p:nvSpPr>
          <p:cNvPr id="79" name="Rectangle 78">
            <a:extLst>
              <a:ext uri="{FF2B5EF4-FFF2-40B4-BE49-F238E27FC236}">
                <a16:creationId xmlns:a16="http://schemas.microsoft.com/office/drawing/2014/main" id="{57AABF7A-CA9C-AD40-A12D-9B24B647CD42}"/>
              </a:ext>
            </a:extLst>
          </p:cNvPr>
          <p:cNvSpPr/>
          <p:nvPr/>
        </p:nvSpPr>
        <p:spPr>
          <a:xfrm>
            <a:off x="4503580" y="3364738"/>
            <a:ext cx="326780" cy="3565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D7BB0BC6-C3E4-8F42-8149-A861D90156F2}"/>
              </a:ext>
            </a:extLst>
          </p:cNvPr>
          <p:cNvSpPr/>
          <p:nvPr/>
        </p:nvSpPr>
        <p:spPr>
          <a:xfrm>
            <a:off x="4951794" y="3368805"/>
            <a:ext cx="326780" cy="3565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62E7B6E9-1CEC-9641-B587-056C7D20B49E}"/>
              </a:ext>
            </a:extLst>
          </p:cNvPr>
          <p:cNvSpPr/>
          <p:nvPr/>
        </p:nvSpPr>
        <p:spPr>
          <a:xfrm>
            <a:off x="6295327" y="3364738"/>
            <a:ext cx="326780" cy="3565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dirty="0"/>
          </a:p>
        </p:txBody>
      </p:sp>
      <p:sp>
        <p:nvSpPr>
          <p:cNvPr id="82" name="Rectangle 81">
            <a:extLst>
              <a:ext uri="{FF2B5EF4-FFF2-40B4-BE49-F238E27FC236}">
                <a16:creationId xmlns:a16="http://schemas.microsoft.com/office/drawing/2014/main" id="{DF5224FE-B18F-4D4E-9550-02BF9DEDD39B}"/>
              </a:ext>
            </a:extLst>
          </p:cNvPr>
          <p:cNvSpPr/>
          <p:nvPr/>
        </p:nvSpPr>
        <p:spPr>
          <a:xfrm>
            <a:off x="6737229" y="3364738"/>
            <a:ext cx="326780" cy="35658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a:extLst>
              <a:ext uri="{FF2B5EF4-FFF2-40B4-BE49-F238E27FC236}">
                <a16:creationId xmlns:a16="http://schemas.microsoft.com/office/drawing/2014/main" id="{C58210E0-64AB-E240-9C32-65A91776F6C1}"/>
              </a:ext>
            </a:extLst>
          </p:cNvPr>
          <p:cNvSpPr/>
          <p:nvPr/>
        </p:nvSpPr>
        <p:spPr>
          <a:xfrm>
            <a:off x="4646254" y="2265872"/>
            <a:ext cx="1350400" cy="46166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8524DAE4-A0D5-5048-A792-3F3AB3A2F355}"/>
              </a:ext>
            </a:extLst>
          </p:cNvPr>
          <p:cNvSpPr/>
          <p:nvPr/>
        </p:nvSpPr>
        <p:spPr>
          <a:xfrm>
            <a:off x="2279851" y="3319466"/>
            <a:ext cx="1730926" cy="461665"/>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21E9D99C-1057-244A-8EF0-DCF4031B0A52}"/>
              </a:ext>
            </a:extLst>
          </p:cNvPr>
          <p:cNvSpPr/>
          <p:nvPr/>
        </p:nvSpPr>
        <p:spPr>
          <a:xfrm>
            <a:off x="4408129" y="3319467"/>
            <a:ext cx="1373415" cy="45814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EB8141AC-2B64-D044-8C62-FE176550AF7F}"/>
              </a:ext>
            </a:extLst>
          </p:cNvPr>
          <p:cNvSpPr/>
          <p:nvPr/>
        </p:nvSpPr>
        <p:spPr>
          <a:xfrm>
            <a:off x="6209112" y="3319467"/>
            <a:ext cx="1373415" cy="45814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a:extLst>
              <a:ext uri="{FF2B5EF4-FFF2-40B4-BE49-F238E27FC236}">
                <a16:creationId xmlns:a16="http://schemas.microsoft.com/office/drawing/2014/main" id="{02DA19C4-A9E9-9C49-84C0-2AB521916F2D}"/>
              </a:ext>
            </a:extLst>
          </p:cNvPr>
          <p:cNvCxnSpPr>
            <a:cxnSpLocks/>
            <a:stCxn id="83" idx="2"/>
            <a:endCxn id="84" idx="0"/>
          </p:cNvCxnSpPr>
          <p:nvPr/>
        </p:nvCxnSpPr>
        <p:spPr>
          <a:xfrm flipH="1">
            <a:off x="3145314" y="2727537"/>
            <a:ext cx="2176140" cy="59192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2AA9D32-6D75-8847-8E4A-E36D6879DEEA}"/>
              </a:ext>
            </a:extLst>
          </p:cNvPr>
          <p:cNvCxnSpPr>
            <a:cxnSpLocks/>
            <a:stCxn id="83" idx="2"/>
            <a:endCxn id="85" idx="0"/>
          </p:cNvCxnSpPr>
          <p:nvPr/>
        </p:nvCxnSpPr>
        <p:spPr>
          <a:xfrm flipH="1">
            <a:off x="5094837" y="2727537"/>
            <a:ext cx="226617" cy="59193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55E1531-EDAD-7047-825E-7B2A1AE6F949}"/>
              </a:ext>
            </a:extLst>
          </p:cNvPr>
          <p:cNvCxnSpPr>
            <a:cxnSpLocks/>
            <a:stCxn id="83" idx="2"/>
            <a:endCxn id="86" idx="0"/>
          </p:cNvCxnSpPr>
          <p:nvPr/>
        </p:nvCxnSpPr>
        <p:spPr>
          <a:xfrm>
            <a:off x="5321454" y="2727537"/>
            <a:ext cx="1574366" cy="59193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BA08AB75-FEA9-8A4D-9AC5-EB6D83301F17}"/>
              </a:ext>
            </a:extLst>
          </p:cNvPr>
          <p:cNvSpPr/>
          <p:nvPr/>
        </p:nvSpPr>
        <p:spPr>
          <a:xfrm>
            <a:off x="3584840" y="3365125"/>
            <a:ext cx="326780" cy="3565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A881F829-97B8-9B48-A6A4-53B4DD227233}"/>
              </a:ext>
            </a:extLst>
          </p:cNvPr>
          <p:cNvSpPr txBox="1"/>
          <p:nvPr/>
        </p:nvSpPr>
        <p:spPr>
          <a:xfrm>
            <a:off x="3725519" y="3549004"/>
            <a:ext cx="184731" cy="369332"/>
          </a:xfrm>
          <a:prstGeom prst="rect">
            <a:avLst/>
          </a:prstGeom>
          <a:noFill/>
        </p:spPr>
        <p:txBody>
          <a:bodyPr wrap="none" rtlCol="0">
            <a:spAutoFit/>
          </a:bodyPr>
          <a:lstStyle/>
          <a:p>
            <a:endParaRPr lang="en-US" dirty="0"/>
          </a:p>
        </p:txBody>
      </p:sp>
      <p:sp>
        <p:nvSpPr>
          <p:cNvPr id="92" name="TextBox 91">
            <a:extLst>
              <a:ext uri="{FF2B5EF4-FFF2-40B4-BE49-F238E27FC236}">
                <a16:creationId xmlns:a16="http://schemas.microsoft.com/office/drawing/2014/main" id="{D2F43A57-0386-EE41-B6AA-DC3A2E9F581D}"/>
              </a:ext>
            </a:extLst>
          </p:cNvPr>
          <p:cNvSpPr txBox="1"/>
          <p:nvPr/>
        </p:nvSpPr>
        <p:spPr>
          <a:xfrm>
            <a:off x="3692862" y="3461918"/>
            <a:ext cx="184731" cy="369332"/>
          </a:xfrm>
          <a:prstGeom prst="rect">
            <a:avLst/>
          </a:prstGeom>
          <a:noFill/>
        </p:spPr>
        <p:txBody>
          <a:bodyPr wrap="none" rtlCol="0">
            <a:spAutoFit/>
          </a:bodyPr>
          <a:lstStyle/>
          <a:p>
            <a:endParaRPr lang="en-US" dirty="0"/>
          </a:p>
        </p:txBody>
      </p:sp>
      <p:sp>
        <p:nvSpPr>
          <p:cNvPr id="93" name="TextBox 92">
            <a:extLst>
              <a:ext uri="{FF2B5EF4-FFF2-40B4-BE49-F238E27FC236}">
                <a16:creationId xmlns:a16="http://schemas.microsoft.com/office/drawing/2014/main" id="{852011EB-AC2C-1148-80D5-6E6AFB4B3E0C}"/>
              </a:ext>
            </a:extLst>
          </p:cNvPr>
          <p:cNvSpPr txBox="1"/>
          <p:nvPr/>
        </p:nvSpPr>
        <p:spPr>
          <a:xfrm>
            <a:off x="3517039" y="3429000"/>
            <a:ext cx="453970" cy="261610"/>
          </a:xfrm>
          <a:prstGeom prst="rect">
            <a:avLst/>
          </a:prstGeom>
          <a:noFill/>
        </p:spPr>
        <p:txBody>
          <a:bodyPr wrap="none" rtlCol="0">
            <a:spAutoFit/>
          </a:bodyPr>
          <a:lstStyle/>
          <a:p>
            <a:r>
              <a:rPr lang="en-US" sz="1100" dirty="0"/>
              <a:t>30s+</a:t>
            </a:r>
          </a:p>
        </p:txBody>
      </p:sp>
      <p:sp>
        <p:nvSpPr>
          <p:cNvPr id="94" name="TextBox 93">
            <a:extLst>
              <a:ext uri="{FF2B5EF4-FFF2-40B4-BE49-F238E27FC236}">
                <a16:creationId xmlns:a16="http://schemas.microsoft.com/office/drawing/2014/main" id="{82DD76DB-0642-2048-96DD-EBAD5E982069}"/>
              </a:ext>
            </a:extLst>
          </p:cNvPr>
          <p:cNvSpPr txBox="1"/>
          <p:nvPr/>
        </p:nvSpPr>
        <p:spPr>
          <a:xfrm>
            <a:off x="938394" y="3224781"/>
            <a:ext cx="1229406" cy="646331"/>
          </a:xfrm>
          <a:prstGeom prst="rect">
            <a:avLst/>
          </a:prstGeom>
          <a:noFill/>
        </p:spPr>
        <p:txBody>
          <a:bodyPr wrap="square" rtlCol="0">
            <a:spAutoFit/>
          </a:bodyPr>
          <a:lstStyle/>
          <a:p>
            <a:r>
              <a:rPr lang="en-US" sz="1200" dirty="0"/>
              <a:t>Last voice query</a:t>
            </a:r>
          </a:p>
          <a:p>
            <a:r>
              <a:rPr lang="en-US" sz="1200" dirty="0"/>
              <a:t>&amp; subsequent</a:t>
            </a:r>
          </a:p>
          <a:p>
            <a:r>
              <a:rPr lang="en-US" sz="1200" dirty="0"/>
              <a:t>interactions</a:t>
            </a:r>
          </a:p>
        </p:txBody>
      </p:sp>
      <p:sp>
        <p:nvSpPr>
          <p:cNvPr id="95" name="TextBox 94">
            <a:extLst>
              <a:ext uri="{FF2B5EF4-FFF2-40B4-BE49-F238E27FC236}">
                <a16:creationId xmlns:a16="http://schemas.microsoft.com/office/drawing/2014/main" id="{A37EE266-FBBF-1740-BA94-92535D87BC1B}"/>
              </a:ext>
            </a:extLst>
          </p:cNvPr>
          <p:cNvSpPr txBox="1"/>
          <p:nvPr/>
        </p:nvSpPr>
        <p:spPr>
          <a:xfrm>
            <a:off x="2235396" y="3069392"/>
            <a:ext cx="769763" cy="261610"/>
          </a:xfrm>
          <a:prstGeom prst="rect">
            <a:avLst/>
          </a:prstGeom>
          <a:noFill/>
        </p:spPr>
        <p:txBody>
          <a:bodyPr wrap="none" rtlCol="0">
            <a:spAutoFit/>
          </a:bodyPr>
          <a:lstStyle/>
          <a:p>
            <a:r>
              <a:rPr lang="en-US" sz="1100" dirty="0"/>
              <a:t>scenario 1</a:t>
            </a:r>
          </a:p>
        </p:txBody>
      </p:sp>
      <p:sp>
        <p:nvSpPr>
          <p:cNvPr id="96" name="Rectangle 95">
            <a:extLst>
              <a:ext uri="{FF2B5EF4-FFF2-40B4-BE49-F238E27FC236}">
                <a16:creationId xmlns:a16="http://schemas.microsoft.com/office/drawing/2014/main" id="{D8980B48-DDAC-E34D-B396-1AA1200EC91C}"/>
              </a:ext>
            </a:extLst>
          </p:cNvPr>
          <p:cNvSpPr/>
          <p:nvPr/>
        </p:nvSpPr>
        <p:spPr>
          <a:xfrm>
            <a:off x="5358300" y="3365125"/>
            <a:ext cx="326780" cy="3565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3FFDFDCA-4ABB-C747-A936-6CC23810EC7D}"/>
              </a:ext>
            </a:extLst>
          </p:cNvPr>
          <p:cNvSpPr txBox="1"/>
          <p:nvPr/>
        </p:nvSpPr>
        <p:spPr>
          <a:xfrm>
            <a:off x="5466322" y="3461918"/>
            <a:ext cx="184731" cy="369332"/>
          </a:xfrm>
          <a:prstGeom prst="rect">
            <a:avLst/>
          </a:prstGeom>
          <a:noFill/>
        </p:spPr>
        <p:txBody>
          <a:bodyPr wrap="none" rtlCol="0">
            <a:spAutoFit/>
          </a:bodyPr>
          <a:lstStyle/>
          <a:p>
            <a:endParaRPr lang="en-US" dirty="0"/>
          </a:p>
        </p:txBody>
      </p:sp>
      <p:sp>
        <p:nvSpPr>
          <p:cNvPr id="98" name="TextBox 97">
            <a:extLst>
              <a:ext uri="{FF2B5EF4-FFF2-40B4-BE49-F238E27FC236}">
                <a16:creationId xmlns:a16="http://schemas.microsoft.com/office/drawing/2014/main" id="{DC1915C1-9888-6749-9C08-7D66B085839C}"/>
              </a:ext>
            </a:extLst>
          </p:cNvPr>
          <p:cNvSpPr txBox="1"/>
          <p:nvPr/>
        </p:nvSpPr>
        <p:spPr>
          <a:xfrm>
            <a:off x="5294732" y="3429000"/>
            <a:ext cx="453970" cy="261610"/>
          </a:xfrm>
          <a:prstGeom prst="rect">
            <a:avLst/>
          </a:prstGeom>
          <a:noFill/>
        </p:spPr>
        <p:txBody>
          <a:bodyPr wrap="none" rtlCol="0">
            <a:spAutoFit/>
          </a:bodyPr>
          <a:lstStyle/>
          <a:p>
            <a:r>
              <a:rPr lang="en-US" sz="1100" dirty="0"/>
              <a:t>30s+</a:t>
            </a:r>
          </a:p>
        </p:txBody>
      </p:sp>
      <p:sp>
        <p:nvSpPr>
          <p:cNvPr id="99" name="TextBox 98">
            <a:extLst>
              <a:ext uri="{FF2B5EF4-FFF2-40B4-BE49-F238E27FC236}">
                <a16:creationId xmlns:a16="http://schemas.microsoft.com/office/drawing/2014/main" id="{B5EC3F9F-5EA5-8E44-8DD8-5D3E55BA98B6}"/>
              </a:ext>
            </a:extLst>
          </p:cNvPr>
          <p:cNvSpPr txBox="1"/>
          <p:nvPr/>
        </p:nvSpPr>
        <p:spPr>
          <a:xfrm>
            <a:off x="4419834" y="3730988"/>
            <a:ext cx="1735796" cy="276999"/>
          </a:xfrm>
          <a:prstGeom prst="rect">
            <a:avLst/>
          </a:prstGeom>
          <a:noFill/>
        </p:spPr>
        <p:txBody>
          <a:bodyPr wrap="none" rtlCol="0">
            <a:spAutoFit/>
          </a:bodyPr>
          <a:lstStyle/>
          <a:p>
            <a:r>
              <a:rPr lang="en-US" sz="1200" dirty="0"/>
              <a:t>query,  app,  app running</a:t>
            </a:r>
          </a:p>
        </p:txBody>
      </p:sp>
      <p:sp>
        <p:nvSpPr>
          <p:cNvPr id="100" name="TextBox 99">
            <a:extLst>
              <a:ext uri="{FF2B5EF4-FFF2-40B4-BE49-F238E27FC236}">
                <a16:creationId xmlns:a16="http://schemas.microsoft.com/office/drawing/2014/main" id="{BC07AA27-E342-0F49-B69C-BEBF69937CE0}"/>
              </a:ext>
            </a:extLst>
          </p:cNvPr>
          <p:cNvSpPr txBox="1"/>
          <p:nvPr/>
        </p:nvSpPr>
        <p:spPr>
          <a:xfrm>
            <a:off x="4313672" y="3069392"/>
            <a:ext cx="769763" cy="261610"/>
          </a:xfrm>
          <a:prstGeom prst="rect">
            <a:avLst/>
          </a:prstGeom>
          <a:noFill/>
        </p:spPr>
        <p:txBody>
          <a:bodyPr wrap="none" rtlCol="0">
            <a:spAutoFit/>
          </a:bodyPr>
          <a:lstStyle/>
          <a:p>
            <a:r>
              <a:rPr lang="en-US" sz="1100" dirty="0"/>
              <a:t>scenario 2</a:t>
            </a:r>
          </a:p>
        </p:txBody>
      </p:sp>
      <p:sp>
        <p:nvSpPr>
          <p:cNvPr id="101" name="TextBox 100">
            <a:extLst>
              <a:ext uri="{FF2B5EF4-FFF2-40B4-BE49-F238E27FC236}">
                <a16:creationId xmlns:a16="http://schemas.microsoft.com/office/drawing/2014/main" id="{C0AC9D4B-B604-FA4C-9451-3D7FD9A4549C}"/>
              </a:ext>
            </a:extLst>
          </p:cNvPr>
          <p:cNvSpPr txBox="1"/>
          <p:nvPr/>
        </p:nvSpPr>
        <p:spPr>
          <a:xfrm>
            <a:off x="6642728" y="3046841"/>
            <a:ext cx="769763" cy="261610"/>
          </a:xfrm>
          <a:prstGeom prst="rect">
            <a:avLst/>
          </a:prstGeom>
          <a:noFill/>
        </p:spPr>
        <p:txBody>
          <a:bodyPr wrap="none" rtlCol="0">
            <a:spAutoFit/>
          </a:bodyPr>
          <a:lstStyle/>
          <a:p>
            <a:r>
              <a:rPr lang="en-US" sz="1100" dirty="0"/>
              <a:t>scenario 3</a:t>
            </a:r>
          </a:p>
        </p:txBody>
      </p:sp>
      <p:sp>
        <p:nvSpPr>
          <p:cNvPr id="102" name="TextBox 101">
            <a:extLst>
              <a:ext uri="{FF2B5EF4-FFF2-40B4-BE49-F238E27FC236}">
                <a16:creationId xmlns:a16="http://schemas.microsoft.com/office/drawing/2014/main" id="{34CD54ED-3D99-B745-A91D-CF52942AAA99}"/>
              </a:ext>
            </a:extLst>
          </p:cNvPr>
          <p:cNvSpPr txBox="1"/>
          <p:nvPr/>
        </p:nvSpPr>
        <p:spPr>
          <a:xfrm>
            <a:off x="918157" y="4119739"/>
            <a:ext cx="1229406" cy="276999"/>
          </a:xfrm>
          <a:prstGeom prst="rect">
            <a:avLst/>
          </a:prstGeom>
          <a:noFill/>
        </p:spPr>
        <p:txBody>
          <a:bodyPr wrap="square" rtlCol="0">
            <a:spAutoFit/>
          </a:bodyPr>
          <a:lstStyle/>
          <a:p>
            <a:r>
              <a:rPr lang="en-US" sz="1200" dirty="0"/>
              <a:t>Last voice query</a:t>
            </a:r>
          </a:p>
        </p:txBody>
      </p:sp>
      <p:sp>
        <p:nvSpPr>
          <p:cNvPr id="103" name="Rectangle 102">
            <a:extLst>
              <a:ext uri="{FF2B5EF4-FFF2-40B4-BE49-F238E27FC236}">
                <a16:creationId xmlns:a16="http://schemas.microsoft.com/office/drawing/2014/main" id="{639A11A2-E49C-9041-8073-64F79D989FF7}"/>
              </a:ext>
            </a:extLst>
          </p:cNvPr>
          <p:cNvSpPr/>
          <p:nvPr/>
        </p:nvSpPr>
        <p:spPr>
          <a:xfrm>
            <a:off x="2329520" y="4141511"/>
            <a:ext cx="1739263" cy="430887"/>
          </a:xfrm>
          <a:prstGeom prst="rect">
            <a:avLst/>
          </a:prstGeom>
          <a:solidFill>
            <a:schemeClr val="accent6">
              <a:lumMod val="60000"/>
              <a:lumOff val="40000"/>
            </a:schemeClr>
          </a:solidFill>
        </p:spPr>
        <p:txBody>
          <a:bodyPr wrap="square">
            <a:spAutoFit/>
          </a:bodyPr>
          <a:lstStyle/>
          <a:p>
            <a:r>
              <a:rPr lang="en-US" sz="1100" dirty="0"/>
              <a:t>“The Amazing World of Gumball”</a:t>
            </a:r>
          </a:p>
        </p:txBody>
      </p:sp>
      <p:sp>
        <p:nvSpPr>
          <p:cNvPr id="104" name="Rectangle 103">
            <a:extLst>
              <a:ext uri="{FF2B5EF4-FFF2-40B4-BE49-F238E27FC236}">
                <a16:creationId xmlns:a16="http://schemas.microsoft.com/office/drawing/2014/main" id="{6266FB51-65A7-5746-AE26-E9E9D05A9E84}"/>
              </a:ext>
            </a:extLst>
          </p:cNvPr>
          <p:cNvSpPr/>
          <p:nvPr/>
        </p:nvSpPr>
        <p:spPr>
          <a:xfrm>
            <a:off x="4490323" y="4141511"/>
            <a:ext cx="788251" cy="261610"/>
          </a:xfrm>
          <a:prstGeom prst="rect">
            <a:avLst/>
          </a:prstGeom>
          <a:solidFill>
            <a:schemeClr val="accent6">
              <a:lumMod val="60000"/>
              <a:lumOff val="40000"/>
            </a:schemeClr>
          </a:solidFill>
        </p:spPr>
        <p:txBody>
          <a:bodyPr wrap="square">
            <a:spAutoFit/>
          </a:bodyPr>
          <a:lstStyle/>
          <a:p>
            <a:r>
              <a:rPr lang="en-US" sz="1100" dirty="0"/>
              <a:t>”Peacock”</a:t>
            </a:r>
          </a:p>
        </p:txBody>
      </p:sp>
      <p:sp>
        <p:nvSpPr>
          <p:cNvPr id="105" name="Rectangle 104">
            <a:extLst>
              <a:ext uri="{FF2B5EF4-FFF2-40B4-BE49-F238E27FC236}">
                <a16:creationId xmlns:a16="http://schemas.microsoft.com/office/drawing/2014/main" id="{96384BFF-210F-CA4F-972F-A13BC957A706}"/>
              </a:ext>
            </a:extLst>
          </p:cNvPr>
          <p:cNvSpPr/>
          <p:nvPr/>
        </p:nvSpPr>
        <p:spPr>
          <a:xfrm>
            <a:off x="6253625" y="4122612"/>
            <a:ext cx="669828" cy="261610"/>
          </a:xfrm>
          <a:prstGeom prst="rect">
            <a:avLst/>
          </a:prstGeom>
          <a:solidFill>
            <a:schemeClr val="accent6">
              <a:lumMod val="60000"/>
              <a:lumOff val="40000"/>
            </a:schemeClr>
          </a:solidFill>
        </p:spPr>
        <p:txBody>
          <a:bodyPr wrap="square">
            <a:spAutoFit/>
          </a:bodyPr>
          <a:lstStyle/>
          <a:p>
            <a:r>
              <a:rPr lang="en-US" sz="1100" dirty="0"/>
              <a:t>“HGTV”</a:t>
            </a:r>
          </a:p>
        </p:txBody>
      </p:sp>
      <p:sp>
        <p:nvSpPr>
          <p:cNvPr id="106" name="Rectangle 105">
            <a:extLst>
              <a:ext uri="{FF2B5EF4-FFF2-40B4-BE49-F238E27FC236}">
                <a16:creationId xmlns:a16="http://schemas.microsoft.com/office/drawing/2014/main" id="{F5F4ADE4-5E8B-6846-BE55-9DB94E1E8801}"/>
              </a:ext>
            </a:extLst>
          </p:cNvPr>
          <p:cNvSpPr/>
          <p:nvPr/>
        </p:nvSpPr>
        <p:spPr>
          <a:xfrm>
            <a:off x="7154277" y="3370027"/>
            <a:ext cx="378218" cy="3565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A51B69B2-4937-B04D-AB9D-3DB3D2491788}"/>
              </a:ext>
            </a:extLst>
          </p:cNvPr>
          <p:cNvSpPr txBox="1"/>
          <p:nvPr/>
        </p:nvSpPr>
        <p:spPr>
          <a:xfrm>
            <a:off x="7262299" y="3466820"/>
            <a:ext cx="184731" cy="369332"/>
          </a:xfrm>
          <a:prstGeom prst="rect">
            <a:avLst/>
          </a:prstGeom>
          <a:noFill/>
        </p:spPr>
        <p:txBody>
          <a:bodyPr wrap="none" rtlCol="0">
            <a:spAutoFit/>
          </a:bodyPr>
          <a:lstStyle/>
          <a:p>
            <a:endParaRPr lang="en-US" dirty="0"/>
          </a:p>
        </p:txBody>
      </p:sp>
      <p:sp>
        <p:nvSpPr>
          <p:cNvPr id="108" name="TextBox 107">
            <a:extLst>
              <a:ext uri="{FF2B5EF4-FFF2-40B4-BE49-F238E27FC236}">
                <a16:creationId xmlns:a16="http://schemas.microsoft.com/office/drawing/2014/main" id="{0560C2C4-E6AD-A34F-8B08-068951D3112D}"/>
              </a:ext>
            </a:extLst>
          </p:cNvPr>
          <p:cNvSpPr txBox="1"/>
          <p:nvPr/>
        </p:nvSpPr>
        <p:spPr>
          <a:xfrm>
            <a:off x="7086476" y="3433902"/>
            <a:ext cx="526106" cy="261610"/>
          </a:xfrm>
          <a:prstGeom prst="rect">
            <a:avLst/>
          </a:prstGeom>
          <a:noFill/>
        </p:spPr>
        <p:txBody>
          <a:bodyPr wrap="none" rtlCol="0">
            <a:spAutoFit/>
          </a:bodyPr>
          <a:lstStyle/>
          <a:p>
            <a:r>
              <a:rPr lang="en-US" sz="1100" dirty="0"/>
              <a:t>150s+</a:t>
            </a:r>
          </a:p>
        </p:txBody>
      </p:sp>
      <p:sp>
        <p:nvSpPr>
          <p:cNvPr id="109" name="TextBox 108">
            <a:extLst>
              <a:ext uri="{FF2B5EF4-FFF2-40B4-BE49-F238E27FC236}">
                <a16:creationId xmlns:a16="http://schemas.microsoft.com/office/drawing/2014/main" id="{59716697-9EB0-C145-ADD2-40238A3E3469}"/>
              </a:ext>
            </a:extLst>
          </p:cNvPr>
          <p:cNvSpPr txBox="1"/>
          <p:nvPr/>
        </p:nvSpPr>
        <p:spPr>
          <a:xfrm>
            <a:off x="7633324" y="3140249"/>
            <a:ext cx="184731" cy="369332"/>
          </a:xfrm>
          <a:prstGeom prst="rect">
            <a:avLst/>
          </a:prstGeom>
          <a:noFill/>
        </p:spPr>
        <p:txBody>
          <a:bodyPr wrap="none" rtlCol="0">
            <a:spAutoFit/>
          </a:bodyPr>
          <a:lstStyle/>
          <a:p>
            <a:endParaRPr lang="en-US" dirty="0"/>
          </a:p>
        </p:txBody>
      </p:sp>
      <p:sp>
        <p:nvSpPr>
          <p:cNvPr id="110" name="TextBox 109">
            <a:extLst>
              <a:ext uri="{FF2B5EF4-FFF2-40B4-BE49-F238E27FC236}">
                <a16:creationId xmlns:a16="http://schemas.microsoft.com/office/drawing/2014/main" id="{C411FF4F-79C4-CF4A-911F-CEFB27A0E2FD}"/>
              </a:ext>
            </a:extLst>
          </p:cNvPr>
          <p:cNvSpPr txBox="1"/>
          <p:nvPr/>
        </p:nvSpPr>
        <p:spPr>
          <a:xfrm>
            <a:off x="6178896" y="3730988"/>
            <a:ext cx="1487138" cy="276999"/>
          </a:xfrm>
          <a:prstGeom prst="rect">
            <a:avLst/>
          </a:prstGeom>
          <a:noFill/>
        </p:spPr>
        <p:txBody>
          <a:bodyPr wrap="none" rtlCol="0">
            <a:spAutoFit/>
          </a:bodyPr>
          <a:lstStyle/>
          <a:p>
            <a:r>
              <a:rPr lang="en-US" sz="1200" dirty="0"/>
              <a:t>query,   tune,   watch</a:t>
            </a:r>
          </a:p>
        </p:txBody>
      </p:sp>
      <p:sp>
        <p:nvSpPr>
          <p:cNvPr id="111" name="TextBox 110">
            <a:extLst>
              <a:ext uri="{FF2B5EF4-FFF2-40B4-BE49-F238E27FC236}">
                <a16:creationId xmlns:a16="http://schemas.microsoft.com/office/drawing/2014/main" id="{227F2CE4-8BCF-AB47-94EE-FA48C69A7061}"/>
              </a:ext>
            </a:extLst>
          </p:cNvPr>
          <p:cNvSpPr txBox="1"/>
          <p:nvPr/>
        </p:nvSpPr>
        <p:spPr>
          <a:xfrm>
            <a:off x="2667949" y="3418114"/>
            <a:ext cx="494046" cy="261610"/>
          </a:xfrm>
          <a:prstGeom prst="rect">
            <a:avLst/>
          </a:prstGeom>
          <a:noFill/>
        </p:spPr>
        <p:txBody>
          <a:bodyPr wrap="none" rtlCol="0">
            <a:spAutoFit/>
          </a:bodyPr>
          <a:lstStyle/>
          <a:p>
            <a:r>
              <a:rPr lang="en-US" sz="1100" dirty="0">
                <a:solidFill>
                  <a:schemeClr val="bg1"/>
                </a:solidFill>
              </a:rPr>
              <a:t>Enter</a:t>
            </a:r>
          </a:p>
        </p:txBody>
      </p:sp>
      <p:sp>
        <p:nvSpPr>
          <p:cNvPr id="112" name="TextBox 111">
            <a:extLst>
              <a:ext uri="{FF2B5EF4-FFF2-40B4-BE49-F238E27FC236}">
                <a16:creationId xmlns:a16="http://schemas.microsoft.com/office/drawing/2014/main" id="{DCA7AEA6-C861-5D46-A395-551C2246BD26}"/>
              </a:ext>
            </a:extLst>
          </p:cNvPr>
          <p:cNvSpPr txBox="1"/>
          <p:nvPr/>
        </p:nvSpPr>
        <p:spPr>
          <a:xfrm>
            <a:off x="940421" y="4798207"/>
            <a:ext cx="1229406" cy="276999"/>
          </a:xfrm>
          <a:prstGeom prst="rect">
            <a:avLst/>
          </a:prstGeom>
          <a:noFill/>
        </p:spPr>
        <p:txBody>
          <a:bodyPr wrap="square" rtlCol="0">
            <a:spAutoFit/>
          </a:bodyPr>
          <a:lstStyle/>
          <a:p>
            <a:r>
              <a:rPr lang="en-US" sz="1200" dirty="0"/>
              <a:t>Tune/App</a:t>
            </a:r>
          </a:p>
        </p:txBody>
      </p:sp>
      <p:sp>
        <p:nvSpPr>
          <p:cNvPr id="113" name="Rectangle 112">
            <a:extLst>
              <a:ext uri="{FF2B5EF4-FFF2-40B4-BE49-F238E27FC236}">
                <a16:creationId xmlns:a16="http://schemas.microsoft.com/office/drawing/2014/main" id="{BE36319A-5FFD-714B-9887-46AD24FC6CDC}"/>
              </a:ext>
            </a:extLst>
          </p:cNvPr>
          <p:cNvSpPr/>
          <p:nvPr/>
        </p:nvSpPr>
        <p:spPr>
          <a:xfrm>
            <a:off x="2321734" y="4810404"/>
            <a:ext cx="1739263" cy="430887"/>
          </a:xfrm>
          <a:prstGeom prst="rect">
            <a:avLst/>
          </a:prstGeom>
          <a:solidFill>
            <a:srgbClr val="7030A0"/>
          </a:solidFill>
        </p:spPr>
        <p:txBody>
          <a:bodyPr wrap="square">
            <a:spAutoFit/>
          </a:bodyPr>
          <a:lstStyle/>
          <a:p>
            <a:r>
              <a:rPr lang="en-US" sz="1100" dirty="0">
                <a:solidFill>
                  <a:schemeClr val="bg1"/>
                </a:solidFill>
              </a:rPr>
              <a:t>The Amazing World of Gumball: S3 Ep33</a:t>
            </a:r>
          </a:p>
        </p:txBody>
      </p:sp>
      <p:sp>
        <p:nvSpPr>
          <p:cNvPr id="114" name="Rectangle 113">
            <a:extLst>
              <a:ext uri="{FF2B5EF4-FFF2-40B4-BE49-F238E27FC236}">
                <a16:creationId xmlns:a16="http://schemas.microsoft.com/office/drawing/2014/main" id="{DB3CDB51-BCB6-AB41-A9C4-3A29B9AAAE9D}"/>
              </a:ext>
            </a:extLst>
          </p:cNvPr>
          <p:cNvSpPr/>
          <p:nvPr/>
        </p:nvSpPr>
        <p:spPr>
          <a:xfrm>
            <a:off x="4478206" y="4810403"/>
            <a:ext cx="1374817" cy="430887"/>
          </a:xfrm>
          <a:prstGeom prst="rect">
            <a:avLst/>
          </a:prstGeom>
          <a:solidFill>
            <a:schemeClr val="tx2">
              <a:lumMod val="50000"/>
            </a:schemeClr>
          </a:solidFill>
        </p:spPr>
        <p:txBody>
          <a:bodyPr wrap="square">
            <a:spAutoFit/>
          </a:bodyPr>
          <a:lstStyle/>
          <a:p>
            <a:r>
              <a:rPr lang="en-US" sz="1100" dirty="0">
                <a:solidFill>
                  <a:schemeClr val="bg1"/>
                </a:solidFill>
              </a:rPr>
              <a:t>AppName: Peacock</a:t>
            </a:r>
          </a:p>
          <a:p>
            <a:r>
              <a:rPr lang="en-US" sz="1100" dirty="0">
                <a:solidFill>
                  <a:schemeClr val="bg1"/>
                </a:solidFill>
              </a:rPr>
              <a:t>Status: running</a:t>
            </a:r>
          </a:p>
        </p:txBody>
      </p:sp>
      <p:sp>
        <p:nvSpPr>
          <p:cNvPr id="115" name="Rectangle 114">
            <a:extLst>
              <a:ext uri="{FF2B5EF4-FFF2-40B4-BE49-F238E27FC236}">
                <a16:creationId xmlns:a16="http://schemas.microsoft.com/office/drawing/2014/main" id="{D2369D3E-7429-0C4A-9025-8801CE5F067E}"/>
              </a:ext>
            </a:extLst>
          </p:cNvPr>
          <p:cNvSpPr/>
          <p:nvPr/>
        </p:nvSpPr>
        <p:spPr>
          <a:xfrm>
            <a:off x="6280808" y="4798207"/>
            <a:ext cx="653114" cy="261610"/>
          </a:xfrm>
          <a:prstGeom prst="rect">
            <a:avLst/>
          </a:prstGeom>
          <a:solidFill>
            <a:srgbClr val="7030A0"/>
          </a:solidFill>
        </p:spPr>
        <p:txBody>
          <a:bodyPr wrap="square">
            <a:spAutoFit/>
          </a:bodyPr>
          <a:lstStyle/>
          <a:p>
            <a:r>
              <a:rPr lang="en-US" sz="1100" dirty="0">
                <a:solidFill>
                  <a:schemeClr val="bg1"/>
                </a:solidFill>
              </a:rPr>
              <a:t>HGTV</a:t>
            </a:r>
          </a:p>
        </p:txBody>
      </p:sp>
      <p:cxnSp>
        <p:nvCxnSpPr>
          <p:cNvPr id="120" name="Straight Arrow Connector 119">
            <a:extLst>
              <a:ext uri="{FF2B5EF4-FFF2-40B4-BE49-F238E27FC236}">
                <a16:creationId xmlns:a16="http://schemas.microsoft.com/office/drawing/2014/main" id="{689C7DB4-3471-BB44-A281-3816F0B7CEFC}"/>
              </a:ext>
            </a:extLst>
          </p:cNvPr>
          <p:cNvCxnSpPr>
            <a:cxnSpLocks/>
          </p:cNvCxnSpPr>
          <p:nvPr/>
        </p:nvCxnSpPr>
        <p:spPr>
          <a:xfrm flipH="1">
            <a:off x="1618412" y="2724798"/>
            <a:ext cx="2027" cy="499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24F94D6B-C137-D341-92D8-AA4B3C66ECFA}"/>
              </a:ext>
            </a:extLst>
          </p:cNvPr>
          <p:cNvSpPr txBox="1"/>
          <p:nvPr/>
        </p:nvSpPr>
        <p:spPr>
          <a:xfrm>
            <a:off x="992287" y="2724977"/>
            <a:ext cx="619593" cy="461665"/>
          </a:xfrm>
          <a:prstGeom prst="rect">
            <a:avLst/>
          </a:prstGeom>
          <a:noFill/>
        </p:spPr>
        <p:txBody>
          <a:bodyPr wrap="none" rtlCol="0">
            <a:spAutoFit/>
          </a:bodyPr>
          <a:lstStyle/>
          <a:p>
            <a:r>
              <a:rPr lang="en-US" sz="1200" dirty="0">
                <a:solidFill>
                  <a:schemeClr val="accent1"/>
                </a:solidFill>
              </a:rPr>
              <a:t>Step 1:</a:t>
            </a:r>
          </a:p>
          <a:p>
            <a:r>
              <a:rPr lang="en-US" sz="1200" dirty="0">
                <a:solidFill>
                  <a:schemeClr val="accent1"/>
                </a:solidFill>
              </a:rPr>
              <a:t>Extract</a:t>
            </a:r>
          </a:p>
        </p:txBody>
      </p:sp>
      <p:cxnSp>
        <p:nvCxnSpPr>
          <p:cNvPr id="122" name="Straight Arrow Connector 121">
            <a:extLst>
              <a:ext uri="{FF2B5EF4-FFF2-40B4-BE49-F238E27FC236}">
                <a16:creationId xmlns:a16="http://schemas.microsoft.com/office/drawing/2014/main" id="{532214CC-3684-AE48-99FD-446A852328F5}"/>
              </a:ext>
            </a:extLst>
          </p:cNvPr>
          <p:cNvCxnSpPr>
            <a:cxnSpLocks/>
          </p:cNvCxnSpPr>
          <p:nvPr/>
        </p:nvCxnSpPr>
        <p:spPr>
          <a:xfrm flipH="1">
            <a:off x="1618694" y="4369615"/>
            <a:ext cx="1" cy="48719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4144639E-EF41-D24E-B285-A63F561028DA}"/>
              </a:ext>
            </a:extLst>
          </p:cNvPr>
          <p:cNvSpPr txBox="1"/>
          <p:nvPr/>
        </p:nvSpPr>
        <p:spPr>
          <a:xfrm>
            <a:off x="923410" y="4348787"/>
            <a:ext cx="788549" cy="461665"/>
          </a:xfrm>
          <a:prstGeom prst="rect">
            <a:avLst/>
          </a:prstGeom>
          <a:noFill/>
        </p:spPr>
        <p:txBody>
          <a:bodyPr wrap="none" rtlCol="0">
            <a:spAutoFit/>
          </a:bodyPr>
          <a:lstStyle/>
          <a:p>
            <a:r>
              <a:rPr lang="en-US" sz="1200" dirty="0">
                <a:solidFill>
                  <a:schemeClr val="accent1"/>
                </a:solidFill>
              </a:rPr>
              <a:t>Step 2: </a:t>
            </a:r>
          </a:p>
          <a:p>
            <a:r>
              <a:rPr lang="en-US" sz="1200" dirty="0">
                <a:solidFill>
                  <a:schemeClr val="accent1"/>
                </a:solidFill>
              </a:rPr>
              <a:t>Compare </a:t>
            </a:r>
          </a:p>
        </p:txBody>
      </p:sp>
      <p:pic>
        <p:nvPicPr>
          <p:cNvPr id="7" name="Picture 6">
            <a:extLst>
              <a:ext uri="{FF2B5EF4-FFF2-40B4-BE49-F238E27FC236}">
                <a16:creationId xmlns:a16="http://schemas.microsoft.com/office/drawing/2014/main" id="{DA84BA9A-158B-D54E-9746-2EF8500DD5D2}"/>
              </a:ext>
            </a:extLst>
          </p:cNvPr>
          <p:cNvPicPr>
            <a:picLocks noChangeAspect="1"/>
          </p:cNvPicPr>
          <p:nvPr/>
        </p:nvPicPr>
        <p:blipFill>
          <a:blip r:embed="rId3"/>
          <a:stretch>
            <a:fillRect/>
          </a:stretch>
        </p:blipFill>
        <p:spPr>
          <a:xfrm>
            <a:off x="6523299" y="2052624"/>
            <a:ext cx="1320329" cy="850075"/>
          </a:xfrm>
          <a:prstGeom prst="rect">
            <a:avLst/>
          </a:prstGeom>
        </p:spPr>
      </p:pic>
      <p:sp>
        <p:nvSpPr>
          <p:cNvPr id="9" name="Rectangle 8">
            <a:extLst>
              <a:ext uri="{FF2B5EF4-FFF2-40B4-BE49-F238E27FC236}">
                <a16:creationId xmlns:a16="http://schemas.microsoft.com/office/drawing/2014/main" id="{17868D2F-7A54-0F43-B7A5-87B82EB18371}"/>
              </a:ext>
            </a:extLst>
          </p:cNvPr>
          <p:cNvSpPr/>
          <p:nvPr/>
        </p:nvSpPr>
        <p:spPr>
          <a:xfrm>
            <a:off x="8109411" y="2001523"/>
            <a:ext cx="3771034" cy="523220"/>
          </a:xfrm>
          <a:prstGeom prst="rect">
            <a:avLst/>
          </a:prstGeom>
        </p:spPr>
        <p:txBody>
          <a:bodyPr wrap="square">
            <a:spAutoFit/>
          </a:bodyPr>
          <a:lstStyle/>
          <a:p>
            <a:r>
              <a:rPr lang="en-US" sz="1400" dirty="0">
                <a:effectLst/>
                <a:latin typeface="Helvetica" pitchFamily="2" charset="0"/>
              </a:rPr>
              <a:t>Scenario 1: User clicks a button, tunes to a program, then keeps watching &gt; 30 seconds.</a:t>
            </a:r>
          </a:p>
        </p:txBody>
      </p:sp>
      <p:sp>
        <p:nvSpPr>
          <p:cNvPr id="141" name="Rectangle 140">
            <a:extLst>
              <a:ext uri="{FF2B5EF4-FFF2-40B4-BE49-F238E27FC236}">
                <a16:creationId xmlns:a16="http://schemas.microsoft.com/office/drawing/2014/main" id="{1192298E-8310-3D4D-A8DF-5A8422BA39DA}"/>
              </a:ext>
            </a:extLst>
          </p:cNvPr>
          <p:cNvSpPr/>
          <p:nvPr/>
        </p:nvSpPr>
        <p:spPr>
          <a:xfrm>
            <a:off x="8113215" y="2974789"/>
            <a:ext cx="3771034" cy="584775"/>
          </a:xfrm>
          <a:prstGeom prst="rect">
            <a:avLst/>
          </a:prstGeom>
        </p:spPr>
        <p:txBody>
          <a:bodyPr wrap="square">
            <a:spAutoFit/>
          </a:bodyPr>
          <a:lstStyle/>
          <a:p>
            <a:r>
              <a:rPr lang="en-US" sz="1600" dirty="0"/>
              <a:t>Scenario 2: User launches an app and stays for at least 30 seconds</a:t>
            </a:r>
          </a:p>
        </p:txBody>
      </p:sp>
      <p:sp>
        <p:nvSpPr>
          <p:cNvPr id="11" name="Rectangle 10">
            <a:extLst>
              <a:ext uri="{FF2B5EF4-FFF2-40B4-BE49-F238E27FC236}">
                <a16:creationId xmlns:a16="http://schemas.microsoft.com/office/drawing/2014/main" id="{DC5D9A14-1F0C-3040-8628-A4899DEF00B7}"/>
              </a:ext>
            </a:extLst>
          </p:cNvPr>
          <p:cNvSpPr/>
          <p:nvPr/>
        </p:nvSpPr>
        <p:spPr>
          <a:xfrm>
            <a:off x="8088469" y="3949150"/>
            <a:ext cx="3692405" cy="830997"/>
          </a:xfrm>
          <a:prstGeom prst="rect">
            <a:avLst/>
          </a:prstGeom>
        </p:spPr>
        <p:txBody>
          <a:bodyPr wrap="square">
            <a:spAutoFit/>
          </a:bodyPr>
          <a:lstStyle/>
          <a:p>
            <a:r>
              <a:rPr lang="en-US" sz="1600" dirty="0"/>
              <a:t>Scenario 3: User tunes to a program and stays for at least 150</a:t>
            </a:r>
          </a:p>
          <a:p>
            <a:r>
              <a:rPr lang="en-US" sz="1600" dirty="0"/>
              <a:t>seconds.</a:t>
            </a:r>
          </a:p>
        </p:txBody>
      </p:sp>
      <p:sp>
        <p:nvSpPr>
          <p:cNvPr id="142" name="Right Brace 141">
            <a:extLst>
              <a:ext uri="{FF2B5EF4-FFF2-40B4-BE49-F238E27FC236}">
                <a16:creationId xmlns:a16="http://schemas.microsoft.com/office/drawing/2014/main" id="{CD88634C-8561-364F-952E-02FFF494E9E6}"/>
              </a:ext>
            </a:extLst>
          </p:cNvPr>
          <p:cNvSpPr/>
          <p:nvPr/>
        </p:nvSpPr>
        <p:spPr>
          <a:xfrm rot="5400000" flipH="1">
            <a:off x="3071413" y="1651557"/>
            <a:ext cx="218623" cy="6349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21" name="TextBox 20">
            <a:extLst>
              <a:ext uri="{FF2B5EF4-FFF2-40B4-BE49-F238E27FC236}">
                <a16:creationId xmlns:a16="http://schemas.microsoft.com/office/drawing/2014/main" id="{67F00664-A22D-B742-A6E9-F098E2BAD74A}"/>
              </a:ext>
            </a:extLst>
          </p:cNvPr>
          <p:cNvSpPr txBox="1"/>
          <p:nvPr/>
        </p:nvSpPr>
        <p:spPr>
          <a:xfrm>
            <a:off x="2860259" y="1541872"/>
            <a:ext cx="622286" cy="338554"/>
          </a:xfrm>
          <a:prstGeom prst="rect">
            <a:avLst/>
          </a:prstGeom>
          <a:noFill/>
        </p:spPr>
        <p:txBody>
          <a:bodyPr wrap="none" rtlCol="0">
            <a:spAutoFit/>
          </a:bodyPr>
          <a:lstStyle/>
          <a:p>
            <a:r>
              <a:rPr lang="en-US" sz="1600" dirty="0"/>
              <a:t>&lt; 30s</a:t>
            </a:r>
          </a:p>
        </p:txBody>
      </p:sp>
      <p:cxnSp>
        <p:nvCxnSpPr>
          <p:cNvPr id="23" name="Straight Connector 22">
            <a:extLst>
              <a:ext uri="{FF2B5EF4-FFF2-40B4-BE49-F238E27FC236}">
                <a16:creationId xmlns:a16="http://schemas.microsoft.com/office/drawing/2014/main" id="{2BBC041D-E6AD-B946-BAF0-16F30863991D}"/>
              </a:ext>
            </a:extLst>
          </p:cNvPr>
          <p:cNvCxnSpPr>
            <a:cxnSpLocks/>
            <a:stCxn id="69" idx="3"/>
          </p:cNvCxnSpPr>
          <p:nvPr/>
        </p:nvCxnSpPr>
        <p:spPr>
          <a:xfrm flipV="1">
            <a:off x="5925316" y="2353994"/>
            <a:ext cx="641327" cy="145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9E02499-BBC8-A347-932D-46DD3E733C42}"/>
              </a:ext>
            </a:extLst>
          </p:cNvPr>
          <p:cNvCxnSpPr>
            <a:cxnSpLocks/>
            <a:stCxn id="69" idx="3"/>
          </p:cNvCxnSpPr>
          <p:nvPr/>
        </p:nvCxnSpPr>
        <p:spPr>
          <a:xfrm>
            <a:off x="5925316" y="2499218"/>
            <a:ext cx="597983" cy="237594"/>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42914B52-DE13-3F4F-8F39-441496749EC1}"/>
              </a:ext>
            </a:extLst>
          </p:cNvPr>
          <p:cNvSpPr/>
          <p:nvPr/>
        </p:nvSpPr>
        <p:spPr>
          <a:xfrm>
            <a:off x="2759003" y="6157311"/>
            <a:ext cx="4673267" cy="369332"/>
          </a:xfrm>
          <a:prstGeom prst="rect">
            <a:avLst/>
          </a:prstGeom>
        </p:spPr>
        <p:txBody>
          <a:bodyPr wrap="none">
            <a:spAutoFit/>
          </a:bodyPr>
          <a:lstStyle/>
          <a:p>
            <a:r>
              <a:rPr lang="en-US" dirty="0">
                <a:effectLst/>
                <a:latin typeface="Helvetica" pitchFamily="2" charset="0"/>
              </a:rPr>
              <a:t>high-quality training data for an ASR system</a:t>
            </a:r>
          </a:p>
        </p:txBody>
      </p:sp>
      <p:cxnSp>
        <p:nvCxnSpPr>
          <p:cNvPr id="145" name="Curved Connector 144">
            <a:extLst>
              <a:ext uri="{FF2B5EF4-FFF2-40B4-BE49-F238E27FC236}">
                <a16:creationId xmlns:a16="http://schemas.microsoft.com/office/drawing/2014/main" id="{E7613AD8-8DAB-8A4B-BFBB-1F693A6AE960}"/>
              </a:ext>
            </a:extLst>
          </p:cNvPr>
          <p:cNvCxnSpPr>
            <a:stCxn id="56" idx="2"/>
            <a:endCxn id="41" idx="0"/>
          </p:cNvCxnSpPr>
          <p:nvPr/>
        </p:nvCxnSpPr>
        <p:spPr>
          <a:xfrm rot="5400000">
            <a:off x="4751706" y="5733775"/>
            <a:ext cx="767467" cy="7960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7" name="Curved Connector 146">
            <a:extLst>
              <a:ext uri="{FF2B5EF4-FFF2-40B4-BE49-F238E27FC236}">
                <a16:creationId xmlns:a16="http://schemas.microsoft.com/office/drawing/2014/main" id="{40FDD6B8-CB8A-0D4A-8C48-8A0190A06C3A}"/>
              </a:ext>
            </a:extLst>
          </p:cNvPr>
          <p:cNvCxnSpPr>
            <a:stCxn id="57" idx="2"/>
            <a:endCxn id="41" idx="0"/>
          </p:cNvCxnSpPr>
          <p:nvPr/>
        </p:nvCxnSpPr>
        <p:spPr>
          <a:xfrm rot="16200000" flipH="1">
            <a:off x="3768729" y="4830402"/>
            <a:ext cx="767467" cy="188634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9" name="Curved Connector 148">
            <a:extLst>
              <a:ext uri="{FF2B5EF4-FFF2-40B4-BE49-F238E27FC236}">
                <a16:creationId xmlns:a16="http://schemas.microsoft.com/office/drawing/2014/main" id="{7B686ECD-A7E0-9D43-92B9-1B7107DB4E84}"/>
              </a:ext>
            </a:extLst>
          </p:cNvPr>
          <p:cNvCxnSpPr>
            <a:stCxn id="45" idx="2"/>
            <a:endCxn id="41" idx="0"/>
          </p:cNvCxnSpPr>
          <p:nvPr/>
        </p:nvCxnSpPr>
        <p:spPr>
          <a:xfrm rot="5400000">
            <a:off x="5666328" y="4819153"/>
            <a:ext cx="767467" cy="190884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877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4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23"/>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143"/>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childTnLst>
                                </p:cTn>
                              </p:par>
                              <p:par>
                                <p:cTn id="91" presetID="1" presetClass="entr" presetSubtype="0" fill="hold" grpId="0" nodeType="withEffect" nodePh="1">
                                  <p:stCondLst>
                                    <p:cond delay="0"/>
                                  </p:stCondLst>
                                  <p:endCondLst>
                                    <p:cond evt="begin" delay="0">
                                      <p:tn val="91"/>
                                    </p:cond>
                                  </p:endCondLst>
                                  <p:childTnLst>
                                    <p:set>
                                      <p:cBhvr>
                                        <p:cTn id="92" dur="1" fill="hold">
                                          <p:stCondLst>
                                            <p:cond delay="0"/>
                                          </p:stCondLst>
                                        </p:cTn>
                                        <p:tgtEl>
                                          <p:spTgt spid="91"/>
                                        </p:tgtEl>
                                        <p:attrNameLst>
                                          <p:attrName>style.visibility</p:attrName>
                                        </p:attrNameLst>
                                      </p:cBhvr>
                                      <p:to>
                                        <p:strVal val="visible"/>
                                      </p:to>
                                    </p:set>
                                  </p:childTnLst>
                                </p:cTn>
                              </p:par>
                              <p:par>
                                <p:cTn id="93" presetID="1" presetClass="entr" presetSubtype="0" fill="hold" grpId="0" nodeType="withEffect" nodePh="1">
                                  <p:stCondLst>
                                    <p:cond delay="0"/>
                                  </p:stCondLst>
                                  <p:endCondLst>
                                    <p:cond evt="begin" delay="0">
                                      <p:tn val="93"/>
                                    </p:cond>
                                  </p:endCondLst>
                                  <p:childTnLst>
                                    <p:set>
                                      <p:cBhvr>
                                        <p:cTn id="94" dur="1" fill="hold">
                                          <p:stCondLst>
                                            <p:cond delay="0"/>
                                          </p:stCondLst>
                                        </p:cTn>
                                        <p:tgtEl>
                                          <p:spTgt spid="9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13"/>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0"/>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88"/>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6"/>
                                        </p:tgtEl>
                                        <p:attrNameLst>
                                          <p:attrName>style.visibility</p:attrName>
                                        </p:attrNameLst>
                                      </p:cBhvr>
                                      <p:to>
                                        <p:strVal val="visible"/>
                                      </p:to>
                                    </p:set>
                                  </p:childTnLst>
                                </p:cTn>
                              </p:par>
                              <p:par>
                                <p:cTn id="125" presetID="1" presetClass="entr" presetSubtype="0" fill="hold" grpId="0" nodeType="withEffect" nodePh="1">
                                  <p:stCondLst>
                                    <p:cond delay="0"/>
                                  </p:stCondLst>
                                  <p:endCondLst>
                                    <p:cond evt="begin" delay="0">
                                      <p:tn val="125"/>
                                    </p:cond>
                                  </p:endCondLst>
                                  <p:childTnLst>
                                    <p:set>
                                      <p:cBhvr>
                                        <p:cTn id="126" dur="1" fill="hold">
                                          <p:stCondLst>
                                            <p:cond delay="0"/>
                                          </p:stCondLst>
                                        </p:cTn>
                                        <p:tgtEl>
                                          <p:spTgt spid="9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9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0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0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1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4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4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81"/>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82"/>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8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01"/>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5"/>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06"/>
                                        </p:tgtEl>
                                        <p:attrNameLst>
                                          <p:attrName>style.visibility</p:attrName>
                                        </p:attrNameLst>
                                      </p:cBhvr>
                                      <p:to>
                                        <p:strVal val="visible"/>
                                      </p:to>
                                    </p:set>
                                  </p:childTnLst>
                                </p:cTn>
                              </p:par>
                              <p:par>
                                <p:cTn id="157" presetID="1" presetClass="entr" presetSubtype="0" fill="hold" grpId="0" nodeType="withEffect" nodePh="1">
                                  <p:stCondLst>
                                    <p:cond delay="0"/>
                                  </p:stCondLst>
                                  <p:endCondLst>
                                    <p:cond evt="begin" delay="0">
                                      <p:tn val="157"/>
                                    </p:cond>
                                  </p:endCondLst>
                                  <p:childTnLst>
                                    <p:set>
                                      <p:cBhvr>
                                        <p:cTn id="158" dur="1" fill="hold">
                                          <p:stCondLst>
                                            <p:cond delay="0"/>
                                          </p:stCondLst>
                                        </p:cTn>
                                        <p:tgtEl>
                                          <p:spTgt spid="107"/>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08"/>
                                        </p:tgtEl>
                                        <p:attrNameLst>
                                          <p:attrName>style.visibility</p:attrName>
                                        </p:attrNameLst>
                                      </p:cBhvr>
                                      <p:to>
                                        <p:strVal val="visible"/>
                                      </p:to>
                                    </p:set>
                                  </p:childTnLst>
                                </p:cTn>
                              </p:par>
                              <p:par>
                                <p:cTn id="161" presetID="1" presetClass="entr" presetSubtype="0" fill="hold" grpId="0" nodeType="withEffect" nodePh="1">
                                  <p:stCondLst>
                                    <p:cond delay="0"/>
                                  </p:stCondLst>
                                  <p:endCondLst>
                                    <p:cond evt="begin" delay="0">
                                      <p:tn val="161"/>
                                    </p:cond>
                                  </p:endCondLst>
                                  <p:childTnLst>
                                    <p:set>
                                      <p:cBhvr>
                                        <p:cTn id="162" dur="1" fill="hold">
                                          <p:stCondLst>
                                            <p:cond delay="0"/>
                                          </p:stCondLst>
                                        </p:cTn>
                                        <p:tgtEl>
                                          <p:spTgt spid="109"/>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110"/>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15"/>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89"/>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11"/>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41"/>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145"/>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147"/>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6" grpId="0" animBg="1"/>
      <p:bldP spid="57" grpId="0" animBg="1"/>
      <p:bldP spid="58" grpId="0" animBg="1"/>
      <p:bldP spid="59" grpId="0" animBg="1"/>
      <p:bldP spid="60" grpId="0" animBg="1"/>
      <p:bldP spid="61" grpId="0" animBg="1"/>
      <p:bldP spid="64" grpId="0" animBg="1"/>
      <p:bldP spid="68" grpId="0" animBg="1"/>
      <p:bldP spid="69" grpId="0" animBg="1"/>
      <p:bldP spid="71" grpId="0"/>
      <p:bldP spid="73" grpId="0"/>
      <p:bldP spid="74" grpId="0"/>
      <p:bldP spid="75" grpId="0" animBg="1"/>
      <p:bldP spid="76" grpId="0" animBg="1"/>
      <p:bldP spid="77" grpId="0" animBg="1"/>
      <p:bldP spid="78" grpId="0"/>
      <p:bldP spid="79" grpId="0" animBg="1"/>
      <p:bldP spid="80" grpId="0" animBg="1"/>
      <p:bldP spid="81" grpId="0" animBg="1"/>
      <p:bldP spid="82" grpId="0" animBg="1"/>
      <p:bldP spid="83" grpId="0" animBg="1"/>
      <p:bldP spid="84" grpId="0" animBg="1"/>
      <p:bldP spid="85" grpId="0" animBg="1"/>
      <p:bldP spid="86" grpId="0" animBg="1"/>
      <p:bldP spid="90" grpId="0" animBg="1"/>
      <p:bldP spid="91" grpId="0"/>
      <p:bldP spid="92" grpId="0"/>
      <p:bldP spid="93" grpId="0"/>
      <p:bldP spid="94" grpId="0"/>
      <p:bldP spid="95" grpId="0"/>
      <p:bldP spid="96" grpId="0" animBg="1"/>
      <p:bldP spid="97" grpId="0"/>
      <p:bldP spid="98" grpId="0"/>
      <p:bldP spid="99" grpId="0"/>
      <p:bldP spid="100" grpId="0"/>
      <p:bldP spid="101" grpId="0"/>
      <p:bldP spid="102" grpId="0"/>
      <p:bldP spid="103" grpId="0" animBg="1"/>
      <p:bldP spid="104" grpId="0" animBg="1"/>
      <p:bldP spid="105" grpId="0" animBg="1"/>
      <p:bldP spid="106" grpId="0" animBg="1"/>
      <p:bldP spid="107" grpId="0"/>
      <p:bldP spid="108" grpId="0"/>
      <p:bldP spid="109" grpId="0"/>
      <p:bldP spid="110" grpId="0"/>
      <p:bldP spid="111" grpId="0"/>
      <p:bldP spid="112" grpId="0"/>
      <p:bldP spid="113" grpId="0" animBg="1"/>
      <p:bldP spid="114" grpId="0" animBg="1"/>
      <p:bldP spid="115" grpId="0" animBg="1"/>
      <p:bldP spid="121" grpId="0"/>
      <p:bldP spid="123" grpId="0"/>
      <p:bldP spid="9" grpId="0"/>
      <p:bldP spid="141" grpId="0"/>
      <p:bldP spid="11" grpId="0"/>
      <p:bldP spid="142" grpId="0" animBg="1"/>
      <p:bldP spid="142" grpId="1" animBg="1"/>
      <p:bldP spid="21" grpId="0"/>
      <p:bldP spid="21" grpId="1"/>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Interaction-based Detection and Annotation</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a:noFill/>
        </p:spPr>
        <p:txBody>
          <a:bodyPr>
            <a:normAutofit/>
          </a:bodyPr>
          <a:lstStyle/>
          <a:p>
            <a:r>
              <a:rPr lang="en-US" sz="2200" dirty="0"/>
              <a:t>After we confirm the transcription of the last voice query:</a:t>
            </a:r>
          </a:p>
          <a:p>
            <a:pPr marL="457200" lvl="1" indent="0">
              <a:buNone/>
            </a:pPr>
            <a:r>
              <a:rPr lang="en-US" sz="1800" dirty="0"/>
              <a:t>- Look at the previous query from the same user to see if it points to a potential system error</a:t>
            </a:r>
          </a:p>
          <a:p>
            <a:pPr marL="0" indent="0">
              <a:buNone/>
            </a:pPr>
            <a:r>
              <a:rPr lang="en-US" sz="2200" dirty="0"/>
              <a:t>  </a:t>
            </a:r>
          </a:p>
          <a:p>
            <a:pPr marL="457200" lvl="1" indent="0">
              <a:buNone/>
            </a:pPr>
            <a:endParaRPr lang="en-US" sz="2200" dirty="0"/>
          </a:p>
          <a:p>
            <a:pPr marL="457200" lvl="1" indent="0">
              <a:buNone/>
            </a:pPr>
            <a:endParaRPr lang="en-US" sz="2200"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D6DABEB2-B5FB-7945-AEEA-B85AC5B6719D}"/>
              </a:ext>
            </a:extLst>
          </p:cNvPr>
          <p:cNvGrpSpPr/>
          <p:nvPr/>
        </p:nvGrpSpPr>
        <p:grpSpPr>
          <a:xfrm>
            <a:off x="3227544" y="2154267"/>
            <a:ext cx="5004047" cy="3460583"/>
            <a:chOff x="3684196" y="2260593"/>
            <a:chExt cx="4202567" cy="2906314"/>
          </a:xfrm>
        </p:grpSpPr>
        <p:pic>
          <p:nvPicPr>
            <p:cNvPr id="65" name="Picture 64">
              <a:extLst>
                <a:ext uri="{FF2B5EF4-FFF2-40B4-BE49-F238E27FC236}">
                  <a16:creationId xmlns:a16="http://schemas.microsoft.com/office/drawing/2014/main" id="{0A0CEBCC-D7F8-5F40-8FE9-DA242F884591}"/>
                </a:ext>
              </a:extLst>
            </p:cNvPr>
            <p:cNvPicPr>
              <a:picLocks noChangeAspect="1"/>
            </p:cNvPicPr>
            <p:nvPr/>
          </p:nvPicPr>
          <p:blipFill>
            <a:blip r:embed="rId3"/>
            <a:stretch>
              <a:fillRect/>
            </a:stretch>
          </p:blipFill>
          <p:spPr>
            <a:xfrm>
              <a:off x="3734091" y="2476323"/>
              <a:ext cx="3771900" cy="635000"/>
            </a:xfrm>
            <a:prstGeom prst="rect">
              <a:avLst/>
            </a:prstGeom>
          </p:spPr>
        </p:pic>
        <p:pic>
          <p:nvPicPr>
            <p:cNvPr id="66" name="Picture 65">
              <a:extLst>
                <a:ext uri="{FF2B5EF4-FFF2-40B4-BE49-F238E27FC236}">
                  <a16:creationId xmlns:a16="http://schemas.microsoft.com/office/drawing/2014/main" id="{BA27BFD9-7BC4-F346-BE13-778A9A4651EF}"/>
                </a:ext>
              </a:extLst>
            </p:cNvPr>
            <p:cNvPicPr>
              <a:picLocks noChangeAspect="1"/>
            </p:cNvPicPr>
            <p:nvPr/>
          </p:nvPicPr>
          <p:blipFill>
            <a:blip r:embed="rId4"/>
            <a:stretch>
              <a:fillRect/>
            </a:stretch>
          </p:blipFill>
          <p:spPr>
            <a:xfrm>
              <a:off x="3928220" y="3536773"/>
              <a:ext cx="3492500" cy="419100"/>
            </a:xfrm>
            <a:prstGeom prst="rect">
              <a:avLst/>
            </a:prstGeom>
          </p:spPr>
        </p:pic>
        <p:cxnSp>
          <p:nvCxnSpPr>
            <p:cNvPr id="67" name="Straight Arrow Connector 66">
              <a:extLst>
                <a:ext uri="{FF2B5EF4-FFF2-40B4-BE49-F238E27FC236}">
                  <a16:creationId xmlns:a16="http://schemas.microsoft.com/office/drawing/2014/main" id="{622A5678-0DDC-E248-96E2-628F368FD731}"/>
                </a:ext>
              </a:extLst>
            </p:cNvPr>
            <p:cNvCxnSpPr/>
            <p:nvPr/>
          </p:nvCxnSpPr>
          <p:spPr>
            <a:xfrm>
              <a:off x="4379071" y="3111323"/>
              <a:ext cx="0" cy="50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3F04039-E4F0-8341-8229-8B6F013F6226}"/>
                </a:ext>
              </a:extLst>
            </p:cNvPr>
            <p:cNvCxnSpPr/>
            <p:nvPr/>
          </p:nvCxnSpPr>
          <p:spPr>
            <a:xfrm>
              <a:off x="6316728" y="3111323"/>
              <a:ext cx="0" cy="50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FDCBF55-5DB1-6E49-979F-595676E1DDCA}"/>
                </a:ext>
              </a:extLst>
            </p:cNvPr>
            <p:cNvSpPr txBox="1"/>
            <p:nvPr/>
          </p:nvSpPr>
          <p:spPr>
            <a:xfrm>
              <a:off x="7377176" y="2313429"/>
              <a:ext cx="261610" cy="369332"/>
            </a:xfrm>
            <a:prstGeom prst="rect">
              <a:avLst/>
            </a:prstGeom>
            <a:noFill/>
          </p:spPr>
          <p:txBody>
            <a:bodyPr wrap="none" rtlCol="0">
              <a:spAutoFit/>
            </a:bodyPr>
            <a:lstStyle/>
            <a:p>
              <a:r>
                <a:rPr lang="en-US" i="1" dirty="0"/>
                <a:t>t</a:t>
              </a:r>
            </a:p>
          </p:txBody>
        </p:sp>
        <p:sp>
          <p:nvSpPr>
            <p:cNvPr id="119" name="TextBox 118">
              <a:extLst>
                <a:ext uri="{FF2B5EF4-FFF2-40B4-BE49-F238E27FC236}">
                  <a16:creationId xmlns:a16="http://schemas.microsoft.com/office/drawing/2014/main" id="{B30969BC-2641-D242-ABAF-93B678F1F2DE}"/>
                </a:ext>
              </a:extLst>
            </p:cNvPr>
            <p:cNvSpPr txBox="1"/>
            <p:nvPr/>
          </p:nvSpPr>
          <p:spPr>
            <a:xfrm>
              <a:off x="4642754" y="2260593"/>
              <a:ext cx="1954574" cy="276999"/>
            </a:xfrm>
            <a:prstGeom prst="rect">
              <a:avLst/>
            </a:prstGeom>
            <a:noFill/>
          </p:spPr>
          <p:txBody>
            <a:bodyPr wrap="none" rtlCol="0">
              <a:spAutoFit/>
            </a:bodyPr>
            <a:lstStyle/>
            <a:p>
              <a:r>
                <a:rPr lang="en-US" sz="1200" dirty="0"/>
                <a:t>time-ordered session events</a:t>
              </a:r>
            </a:p>
          </p:txBody>
        </p:sp>
        <p:pic>
          <p:nvPicPr>
            <p:cNvPr id="124" name="Picture 123">
              <a:extLst>
                <a:ext uri="{FF2B5EF4-FFF2-40B4-BE49-F238E27FC236}">
                  <a16:creationId xmlns:a16="http://schemas.microsoft.com/office/drawing/2014/main" id="{98C3281B-B55C-0746-82A6-25E63E32969F}"/>
                </a:ext>
              </a:extLst>
            </p:cNvPr>
            <p:cNvPicPr>
              <a:picLocks noChangeAspect="1"/>
            </p:cNvPicPr>
            <p:nvPr/>
          </p:nvPicPr>
          <p:blipFill>
            <a:blip r:embed="rId5"/>
            <a:stretch>
              <a:fillRect/>
            </a:stretch>
          </p:blipFill>
          <p:spPr>
            <a:xfrm>
              <a:off x="3684196" y="3909607"/>
              <a:ext cx="3784600" cy="1257300"/>
            </a:xfrm>
            <a:prstGeom prst="rect">
              <a:avLst/>
            </a:prstGeom>
          </p:spPr>
        </p:pic>
        <p:sp>
          <p:nvSpPr>
            <p:cNvPr id="4" name="TextBox 3">
              <a:extLst>
                <a:ext uri="{FF2B5EF4-FFF2-40B4-BE49-F238E27FC236}">
                  <a16:creationId xmlns:a16="http://schemas.microsoft.com/office/drawing/2014/main" id="{927AC8F3-7947-AA4E-B5A7-C0B897102F1A}"/>
                </a:ext>
              </a:extLst>
            </p:cNvPr>
            <p:cNvSpPr txBox="1"/>
            <p:nvPr/>
          </p:nvSpPr>
          <p:spPr>
            <a:xfrm>
              <a:off x="6383403" y="3135397"/>
              <a:ext cx="1503360" cy="461665"/>
            </a:xfrm>
            <a:prstGeom prst="rect">
              <a:avLst/>
            </a:prstGeom>
            <a:noFill/>
          </p:spPr>
          <p:txBody>
            <a:bodyPr wrap="none" rtlCol="0">
              <a:spAutoFit/>
            </a:bodyPr>
            <a:lstStyle/>
            <a:p>
              <a:r>
                <a:rPr lang="en-US" sz="1200" dirty="0"/>
                <a:t>Final utterance u</a:t>
              </a:r>
              <a:r>
                <a:rPr lang="en-US" sz="1200" baseline="-25000" dirty="0"/>
                <a:t>n </a:t>
              </a:r>
            </a:p>
            <a:p>
              <a:r>
                <a:rPr lang="en-US" sz="1200" dirty="0"/>
                <a:t>and subsequent tune</a:t>
              </a:r>
            </a:p>
          </p:txBody>
        </p:sp>
        <p:sp>
          <p:nvSpPr>
            <p:cNvPr id="5" name="Rectangle 4">
              <a:extLst>
                <a:ext uri="{FF2B5EF4-FFF2-40B4-BE49-F238E27FC236}">
                  <a16:creationId xmlns:a16="http://schemas.microsoft.com/office/drawing/2014/main" id="{7E8846DF-758C-4A4F-AC4F-9B8E0C7D9864}"/>
                </a:ext>
              </a:extLst>
            </p:cNvPr>
            <p:cNvSpPr/>
            <p:nvPr/>
          </p:nvSpPr>
          <p:spPr>
            <a:xfrm>
              <a:off x="4390996" y="3096220"/>
              <a:ext cx="1651819" cy="461665"/>
            </a:xfrm>
            <a:prstGeom prst="rect">
              <a:avLst/>
            </a:prstGeom>
          </p:spPr>
          <p:txBody>
            <a:bodyPr wrap="square">
              <a:spAutoFit/>
            </a:bodyPr>
            <a:lstStyle/>
            <a:p>
              <a:r>
                <a:rPr lang="en-US" sz="1200" dirty="0"/>
                <a:t>Extract previous </a:t>
              </a:r>
            </a:p>
            <a:p>
              <a:r>
                <a:rPr lang="en-US" sz="1200" dirty="0"/>
                <a:t>utterance u</a:t>
              </a:r>
              <a:r>
                <a:rPr lang="en-US" sz="1200" baseline="-25000" dirty="0"/>
                <a:t>n-1 </a:t>
              </a:r>
            </a:p>
          </p:txBody>
        </p:sp>
      </p:grpSp>
      <p:pic>
        <p:nvPicPr>
          <p:cNvPr id="125" name="Picture 124">
            <a:extLst>
              <a:ext uri="{FF2B5EF4-FFF2-40B4-BE49-F238E27FC236}">
                <a16:creationId xmlns:a16="http://schemas.microsoft.com/office/drawing/2014/main" id="{DC72A722-CC33-2340-BC96-30ED37356702}"/>
              </a:ext>
            </a:extLst>
          </p:cNvPr>
          <p:cNvPicPr>
            <a:picLocks noChangeAspect="1"/>
          </p:cNvPicPr>
          <p:nvPr/>
        </p:nvPicPr>
        <p:blipFill>
          <a:blip r:embed="rId6"/>
          <a:stretch>
            <a:fillRect/>
          </a:stretch>
        </p:blipFill>
        <p:spPr>
          <a:xfrm>
            <a:off x="8231591" y="2399092"/>
            <a:ext cx="1320329" cy="850075"/>
          </a:xfrm>
          <a:prstGeom prst="rect">
            <a:avLst/>
          </a:prstGeom>
        </p:spPr>
      </p:pic>
    </p:spTree>
    <p:extLst>
      <p:ext uri="{BB962C8B-B14F-4D97-AF65-F5344CB8AC3E}">
        <p14:creationId xmlns:p14="http://schemas.microsoft.com/office/powerpoint/2010/main" val="256713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Evaluation</a:t>
            </a:r>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C457996E-D5D6-DC43-99E3-BFF93F3B7D89}"/>
              </a:ext>
            </a:extLst>
          </p:cNvPr>
          <p:cNvGraphicFramePr>
            <a:graphicFrameLocks noGrp="1"/>
          </p:cNvGraphicFramePr>
          <p:nvPr>
            <p:extLst>
              <p:ext uri="{D42A27DB-BD31-4B8C-83A1-F6EECF244321}">
                <p14:modId xmlns:p14="http://schemas.microsoft.com/office/powerpoint/2010/main" val="1703057043"/>
              </p:ext>
            </p:extLst>
          </p:nvPr>
        </p:nvGraphicFramePr>
        <p:xfrm>
          <a:off x="1213292" y="1455606"/>
          <a:ext cx="4882708" cy="2137140"/>
        </p:xfrm>
        <a:graphic>
          <a:graphicData uri="http://schemas.openxmlformats.org/drawingml/2006/table">
            <a:tbl>
              <a:tblPr firstRow="1" bandRow="1">
                <a:tableStyleId>{5202B0CA-FC54-4496-8BCA-5EF66A818D29}</a:tableStyleId>
              </a:tblPr>
              <a:tblGrid>
                <a:gridCol w="1220677">
                  <a:extLst>
                    <a:ext uri="{9D8B030D-6E8A-4147-A177-3AD203B41FA5}">
                      <a16:colId xmlns:a16="http://schemas.microsoft.com/office/drawing/2014/main" val="1914768924"/>
                    </a:ext>
                  </a:extLst>
                </a:gridCol>
                <a:gridCol w="3662031">
                  <a:extLst>
                    <a:ext uri="{9D8B030D-6E8A-4147-A177-3AD203B41FA5}">
                      <a16:colId xmlns:a16="http://schemas.microsoft.com/office/drawing/2014/main" val="2033692737"/>
                    </a:ext>
                  </a:extLst>
                </a:gridCol>
              </a:tblGrid>
              <a:tr h="815355">
                <a:tc>
                  <a:txBody>
                    <a:bodyPr/>
                    <a:lstStyle/>
                    <a:p>
                      <a:r>
                        <a:rPr lang="en-US" sz="1600" b="0" dirty="0"/>
                        <a:t>Data</a:t>
                      </a:r>
                      <a:endParaRPr lang="en-US" sz="1600" b="0" dirty="0">
                        <a:solidFill>
                          <a:schemeClr val="tx1"/>
                        </a:solidFill>
                      </a:endParaRPr>
                    </a:p>
                  </a:txBody>
                  <a:tcPr marL="86053" marR="86053" marT="43026" marB="43026">
                    <a:solidFill>
                      <a:schemeClr val="accent1">
                        <a:lumMod val="60000"/>
                        <a:lumOff val="40000"/>
                      </a:schemeClr>
                    </a:solidFill>
                  </a:tcPr>
                </a:tc>
                <a:tc>
                  <a:txBody>
                    <a:bodyPr/>
                    <a:lstStyle/>
                    <a:p>
                      <a:r>
                        <a:rPr lang="en-US" sz="1600" b="0" dirty="0"/>
                        <a:t>474 sessions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with 925 utterances on 68 detected erroneous queries</a:t>
                      </a:r>
                      <a:endParaRPr lang="en-US" sz="1600" b="0" dirty="0">
                        <a:solidFill>
                          <a:schemeClr val="tx1"/>
                        </a:solidFill>
                      </a:endParaRPr>
                    </a:p>
                  </a:txBody>
                  <a:tcPr marL="86053" marR="86053" marT="43026" marB="43026">
                    <a:lnB>
                      <a:noFill/>
                    </a:lnB>
                    <a:solidFill>
                      <a:schemeClr val="accent1">
                        <a:lumMod val="60000"/>
                        <a:lumOff val="40000"/>
                      </a:schemeClr>
                    </a:solidFill>
                  </a:tcPr>
                </a:tc>
                <a:extLst>
                  <a:ext uri="{0D108BD9-81ED-4DB2-BD59-A6C34878D82A}">
                    <a16:rowId xmlns:a16="http://schemas.microsoft.com/office/drawing/2014/main" val="253598908"/>
                  </a:ext>
                </a:extLst>
              </a:tr>
              <a:tr h="325968">
                <a:tc rowSpan="2">
                  <a:txBody>
                    <a:bodyPr/>
                    <a:lstStyle/>
                    <a:p>
                      <a:r>
                        <a:rPr lang="en-US" sz="1600" dirty="0">
                          <a:solidFill>
                            <a:schemeClr val="accent1"/>
                          </a:solidFill>
                        </a:rPr>
                        <a:t>Error detection</a:t>
                      </a:r>
                      <a:endParaRPr lang="en-US" sz="1600" b="0" dirty="0">
                        <a:solidFill>
                          <a:schemeClr val="accent1"/>
                        </a:solidFill>
                      </a:endParaRPr>
                    </a:p>
                  </a:txBody>
                  <a:tcPr marL="86053" marR="86053" marT="43026" marB="43026">
                    <a:lnL>
                      <a:noFill/>
                    </a:lnL>
                    <a:lnR>
                      <a:noFill/>
                    </a:lnR>
                    <a:lnB w="12700" cap="flat" cmpd="sng" algn="ctr">
                      <a:solidFill>
                        <a:schemeClr val="tx1"/>
                      </a:solidFill>
                      <a:prstDash val="solid"/>
                      <a:round/>
                      <a:headEnd type="none" w="med" len="med"/>
                      <a:tailEnd type="none" w="med" len="med"/>
                    </a:lnB>
                    <a:noFill/>
                  </a:tcPr>
                </a:tc>
                <a:tc>
                  <a:txBody>
                    <a:bodyPr/>
                    <a:lstStyle/>
                    <a:p>
                      <a:r>
                        <a:rPr lang="en-US" sz="1600" dirty="0">
                          <a:solidFill>
                            <a:schemeClr val="accent1"/>
                          </a:solidFill>
                        </a:rPr>
                        <a:t>Precision: 77.49%</a:t>
                      </a:r>
                      <a:endParaRPr lang="en-US" sz="1600" b="0" dirty="0">
                        <a:solidFill>
                          <a:schemeClr val="accent1"/>
                        </a:solidFill>
                      </a:endParaRPr>
                    </a:p>
                  </a:txBody>
                  <a:tcPr marL="86053" marR="86053" marT="43026" marB="4302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083748"/>
                  </a:ext>
                </a:extLst>
              </a:tr>
              <a:tr h="325968">
                <a:tc vMerge="1">
                  <a:txBody>
                    <a:bodyPr/>
                    <a:lstStyle/>
                    <a:p>
                      <a:endParaRPr lang="en-US"/>
                    </a:p>
                  </a:txBody>
                  <a:tcPr/>
                </a:tc>
                <a:tc>
                  <a:txBody>
                    <a:bodyPr/>
                    <a:lstStyle/>
                    <a:p>
                      <a:r>
                        <a:rPr lang="en-US" sz="1600" dirty="0">
                          <a:solidFill>
                            <a:schemeClr val="accent1"/>
                          </a:solidFill>
                        </a:rPr>
                        <a:t>Recall: 76.11%</a:t>
                      </a:r>
                      <a:endParaRPr lang="en-US" sz="1600" b="0" dirty="0">
                        <a:solidFill>
                          <a:schemeClr val="accent1"/>
                        </a:solidFill>
                      </a:endParaRPr>
                    </a:p>
                  </a:txBody>
                  <a:tcPr marL="86053" marR="86053" marT="43026" marB="43026">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195231"/>
                  </a:ext>
                </a:extLst>
              </a:tr>
              <a:tr h="325968">
                <a:tc rowSpan="2">
                  <a:txBody>
                    <a:bodyPr/>
                    <a:lstStyle/>
                    <a:p>
                      <a:r>
                        <a:rPr lang="en-US" sz="1600" dirty="0">
                          <a:solidFill>
                            <a:schemeClr val="accent1"/>
                          </a:solidFill>
                        </a:rPr>
                        <a:t>Suggest correction</a:t>
                      </a:r>
                      <a:endParaRPr lang="en-US" sz="1600" b="0" dirty="0">
                        <a:solidFill>
                          <a:schemeClr val="accent1"/>
                        </a:solidFill>
                      </a:endParaRPr>
                    </a:p>
                  </a:txBody>
                  <a:tcPr marL="86053" marR="86053" marT="43026" marB="43026">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600" dirty="0">
                          <a:solidFill>
                            <a:schemeClr val="accent1"/>
                          </a:solidFill>
                        </a:rPr>
                        <a:t>Accuracy: 69.76%</a:t>
                      </a:r>
                      <a:endParaRPr lang="en-US" sz="1600" b="0" dirty="0">
                        <a:solidFill>
                          <a:schemeClr val="accent1"/>
                        </a:solidFill>
                      </a:endParaRPr>
                    </a:p>
                  </a:txBody>
                  <a:tcPr marL="86053" marR="86053" marT="43026" marB="43026">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8002519"/>
                  </a:ext>
                </a:extLst>
              </a:tr>
              <a:tr h="325968">
                <a:tc vMerge="1">
                  <a:txBody>
                    <a:bodyPr/>
                    <a:lstStyle/>
                    <a:p>
                      <a:endParaRPr lang="en-US"/>
                    </a:p>
                  </a:txBody>
                  <a:tcPr/>
                </a:tc>
                <a:tc>
                  <a:txBody>
                    <a:bodyPr/>
                    <a:lstStyle/>
                    <a:p>
                      <a:r>
                        <a:rPr lang="en-US" sz="1600" dirty="0">
                          <a:solidFill>
                            <a:srgbClr val="C00000"/>
                          </a:solidFill>
                        </a:rPr>
                        <a:t>WER would have reduced by 0.907</a:t>
                      </a:r>
                      <a:endParaRPr lang="en-US" sz="1600" b="0" dirty="0">
                        <a:solidFill>
                          <a:srgbClr val="C00000"/>
                        </a:solidFill>
                      </a:endParaRPr>
                    </a:p>
                  </a:txBody>
                  <a:tcPr marL="86053" marR="86053" marT="43026" marB="43026">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76427837"/>
                  </a:ext>
                </a:extLst>
              </a:tr>
            </a:tbl>
          </a:graphicData>
        </a:graphic>
      </p:graphicFrame>
      <p:graphicFrame>
        <p:nvGraphicFramePr>
          <p:cNvPr id="17" name="Table 16">
            <a:extLst>
              <a:ext uri="{FF2B5EF4-FFF2-40B4-BE49-F238E27FC236}">
                <a16:creationId xmlns:a16="http://schemas.microsoft.com/office/drawing/2014/main" id="{E015089E-7E00-DA41-8E8E-DB580F662ABF}"/>
              </a:ext>
            </a:extLst>
          </p:cNvPr>
          <p:cNvGraphicFramePr>
            <a:graphicFrameLocks noGrp="1"/>
          </p:cNvGraphicFramePr>
          <p:nvPr>
            <p:extLst>
              <p:ext uri="{D42A27DB-BD31-4B8C-83A1-F6EECF244321}">
                <p14:modId xmlns:p14="http://schemas.microsoft.com/office/powerpoint/2010/main" val="3784335"/>
              </p:ext>
            </p:extLst>
          </p:nvPr>
        </p:nvGraphicFramePr>
        <p:xfrm>
          <a:off x="1213292" y="4125748"/>
          <a:ext cx="4882708" cy="2446179"/>
        </p:xfrm>
        <a:graphic>
          <a:graphicData uri="http://schemas.openxmlformats.org/drawingml/2006/table">
            <a:tbl>
              <a:tblPr firstRow="1" bandRow="1">
                <a:tableStyleId>{5202B0CA-FC54-4496-8BCA-5EF66A818D29}</a:tableStyleId>
              </a:tblPr>
              <a:tblGrid>
                <a:gridCol w="1976475">
                  <a:extLst>
                    <a:ext uri="{9D8B030D-6E8A-4147-A177-3AD203B41FA5}">
                      <a16:colId xmlns:a16="http://schemas.microsoft.com/office/drawing/2014/main" val="1914768924"/>
                    </a:ext>
                  </a:extLst>
                </a:gridCol>
                <a:gridCol w="2906233">
                  <a:extLst>
                    <a:ext uri="{9D8B030D-6E8A-4147-A177-3AD203B41FA5}">
                      <a16:colId xmlns:a16="http://schemas.microsoft.com/office/drawing/2014/main" val="2033692737"/>
                    </a:ext>
                  </a:extLst>
                </a:gridCol>
              </a:tblGrid>
              <a:tr h="563007">
                <a:tc>
                  <a:txBody>
                    <a:bodyPr/>
                    <a:lstStyle/>
                    <a:p>
                      <a:r>
                        <a:rPr lang="en-US" sz="1600" b="0" dirty="0"/>
                        <a:t>Data</a:t>
                      </a:r>
                      <a:endParaRPr lang="en-US" sz="1600" b="0" dirty="0">
                        <a:solidFill>
                          <a:schemeClr val="tx1"/>
                        </a:solidFill>
                      </a:endParaRPr>
                    </a:p>
                  </a:txBody>
                  <a:tcPr marL="86053" marR="86053" marT="43026" marB="43026">
                    <a:solidFill>
                      <a:schemeClr val="accent1">
                        <a:lumMod val="60000"/>
                        <a:lumOff val="40000"/>
                      </a:schemeClr>
                    </a:solidFill>
                  </a:tcPr>
                </a:tc>
                <a:tc>
                  <a:txBody>
                    <a:bodyPr/>
                    <a:lstStyle/>
                    <a:p>
                      <a:r>
                        <a:rPr lang="en-US" sz="1600" b="0" dirty="0">
                          <a:solidFill>
                            <a:schemeClr val="bg1"/>
                          </a:solidFill>
                        </a:rPr>
                        <a:t>225 queries </a:t>
                      </a:r>
                    </a:p>
                    <a:p>
                      <a:r>
                        <a:rPr lang="en-US" sz="1600" b="0" dirty="0">
                          <a:solidFill>
                            <a:schemeClr val="bg1"/>
                          </a:solidFill>
                        </a:rPr>
                        <a:t>with 15 utterance samples for 15 unique queries </a:t>
                      </a:r>
                    </a:p>
                  </a:txBody>
                  <a:tcPr marL="86053" marR="86053" marT="43026" marB="43026">
                    <a:lnB>
                      <a:noFill/>
                    </a:lnB>
                    <a:solidFill>
                      <a:schemeClr val="accent1">
                        <a:lumMod val="60000"/>
                        <a:lumOff val="40000"/>
                      </a:schemeClr>
                    </a:solidFill>
                  </a:tcPr>
                </a:tc>
                <a:extLst>
                  <a:ext uri="{0D108BD9-81ED-4DB2-BD59-A6C34878D82A}">
                    <a16:rowId xmlns:a16="http://schemas.microsoft.com/office/drawing/2014/main" val="253598908"/>
                  </a:ext>
                </a:extLst>
              </a:tr>
              <a:tr h="237035">
                <a:tc rowSpan="2">
                  <a:txBody>
                    <a:bodyPr/>
                    <a:lstStyle/>
                    <a:p>
                      <a:r>
                        <a:rPr lang="en-US" sz="1600" dirty="0">
                          <a:solidFill>
                            <a:schemeClr val="accent1"/>
                          </a:solidFill>
                        </a:rPr>
                        <a:t>Confirmed transcriptions</a:t>
                      </a:r>
                      <a:endParaRPr lang="en-US" sz="1600" b="0" dirty="0">
                        <a:solidFill>
                          <a:schemeClr val="accent1"/>
                        </a:solidFill>
                      </a:endParaRPr>
                    </a:p>
                  </a:txBody>
                  <a:tcPr marL="86053" marR="86053" marT="43026" marB="43026">
                    <a:lnL>
                      <a:noFill/>
                    </a:lnL>
                    <a:lnR>
                      <a:noFill/>
                    </a:lnR>
                    <a:lnB w="12700" cap="flat" cmpd="sng" algn="ctr">
                      <a:solidFill>
                        <a:schemeClr val="tx1"/>
                      </a:solidFill>
                      <a:prstDash val="solid"/>
                      <a:round/>
                      <a:headEnd type="none" w="med" len="med"/>
                      <a:tailEnd type="none" w="med" len="med"/>
                    </a:lnB>
                    <a:noFill/>
                  </a:tcPr>
                </a:tc>
                <a:tc>
                  <a:txBody>
                    <a:bodyPr/>
                    <a:lstStyle/>
                    <a:p>
                      <a:r>
                        <a:rPr lang="en-US" sz="1600" dirty="0">
                          <a:solidFill>
                            <a:schemeClr val="accent1"/>
                          </a:solidFill>
                        </a:rPr>
                        <a:t>Accuracy: 99.60%</a:t>
                      </a:r>
                      <a:endParaRPr lang="en-US" sz="1600" b="0" dirty="0">
                        <a:solidFill>
                          <a:schemeClr val="accent1"/>
                        </a:solidFill>
                      </a:endParaRPr>
                    </a:p>
                  </a:txBody>
                  <a:tcPr marL="86053" marR="86053" marT="43026" marB="4302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083748"/>
                  </a:ext>
                </a:extLst>
              </a:tr>
              <a:tr h="237035">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WER of 0.002</a:t>
                      </a:r>
                      <a:endParaRPr lang="en-US" sz="1600" b="0" dirty="0">
                        <a:solidFill>
                          <a:srgbClr val="C00000"/>
                        </a:solidFill>
                      </a:endParaRPr>
                    </a:p>
                  </a:txBody>
                  <a:tcPr marL="86053" marR="86053" marT="43026" marB="43026">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195231"/>
                  </a:ext>
                </a:extLst>
              </a:tr>
              <a:tr h="563007">
                <a:tc>
                  <a:txBody>
                    <a:bodyPr/>
                    <a:lstStyle/>
                    <a:p>
                      <a:r>
                        <a:rPr lang="en-US" sz="1600" b="0" dirty="0">
                          <a:solidFill>
                            <a:schemeClr val="accent1"/>
                          </a:solidFill>
                        </a:rPr>
                        <a:t>Identify suspicious transcriptions</a:t>
                      </a:r>
                    </a:p>
                  </a:txBody>
                  <a:tcPr marL="86053" marR="86053" marT="43026" marB="43026">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accent1"/>
                          </a:solidFill>
                        </a:rPr>
                        <a:t>Accuracy: 87.1.%</a:t>
                      </a:r>
                      <a:endParaRPr lang="en-US" sz="1600" b="0" dirty="0">
                        <a:solidFill>
                          <a:schemeClr val="accent1"/>
                        </a:solidFill>
                      </a:endParaRPr>
                    </a:p>
                  </a:txBody>
                  <a:tcPr marL="86053" marR="86053" marT="43026" marB="43026">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8002519"/>
                  </a:ext>
                </a:extLst>
              </a:tr>
              <a:tr h="395091">
                <a:tc>
                  <a:txBody>
                    <a:bodyPr/>
                    <a:lstStyle/>
                    <a:p>
                      <a:r>
                        <a:rPr lang="en-US" sz="1600" b="0" dirty="0">
                          <a:solidFill>
                            <a:schemeClr val="accent1"/>
                          </a:solidFill>
                        </a:rPr>
                        <a:t>Suggest correction</a:t>
                      </a:r>
                    </a:p>
                  </a:txBody>
                  <a:tcPr marL="86053" marR="86053" marT="43026" marB="43026">
                    <a:lnL>
                      <a:noFill/>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600" b="0" dirty="0">
                          <a:solidFill>
                            <a:schemeClr val="accent1"/>
                          </a:solidFill>
                        </a:rPr>
                        <a:t>Accuracy: 80.0%</a:t>
                      </a:r>
                    </a:p>
                  </a:txBody>
                  <a:tcPr marL="86053" marR="86053" marT="43026" marB="4302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76427837"/>
                  </a:ext>
                </a:extLst>
              </a:tr>
            </a:tbl>
          </a:graphicData>
        </a:graphic>
      </p:graphicFrame>
      <p:grpSp>
        <p:nvGrpSpPr>
          <p:cNvPr id="22" name="Group 21">
            <a:extLst>
              <a:ext uri="{FF2B5EF4-FFF2-40B4-BE49-F238E27FC236}">
                <a16:creationId xmlns:a16="http://schemas.microsoft.com/office/drawing/2014/main" id="{AE9C0EC4-3E37-5E4A-9077-D659F99B17F8}"/>
              </a:ext>
            </a:extLst>
          </p:cNvPr>
          <p:cNvGrpSpPr/>
          <p:nvPr/>
        </p:nvGrpSpPr>
        <p:grpSpPr>
          <a:xfrm>
            <a:off x="6386476" y="2051451"/>
            <a:ext cx="5393969" cy="2934438"/>
            <a:chOff x="336550" y="1339850"/>
            <a:chExt cx="7680388" cy="4178300"/>
          </a:xfrm>
        </p:grpSpPr>
        <p:pic>
          <p:nvPicPr>
            <p:cNvPr id="20" name="Picture 19">
              <a:extLst>
                <a:ext uri="{FF2B5EF4-FFF2-40B4-BE49-F238E27FC236}">
                  <a16:creationId xmlns:a16="http://schemas.microsoft.com/office/drawing/2014/main" id="{9BFA2A88-F111-E641-B7AA-91D808289167}"/>
                </a:ext>
              </a:extLst>
            </p:cNvPr>
            <p:cNvPicPr>
              <a:picLocks noChangeAspect="1"/>
            </p:cNvPicPr>
            <p:nvPr/>
          </p:nvPicPr>
          <p:blipFill rotWithShape="1">
            <a:blip r:embed="rId3"/>
            <a:srcRect r="62400"/>
            <a:stretch/>
          </p:blipFill>
          <p:spPr>
            <a:xfrm>
              <a:off x="336550" y="1339850"/>
              <a:ext cx="4331143" cy="4178300"/>
            </a:xfrm>
            <a:prstGeom prst="rect">
              <a:avLst/>
            </a:prstGeom>
          </p:spPr>
        </p:pic>
        <p:pic>
          <p:nvPicPr>
            <p:cNvPr id="21" name="Picture 20">
              <a:extLst>
                <a:ext uri="{FF2B5EF4-FFF2-40B4-BE49-F238E27FC236}">
                  <a16:creationId xmlns:a16="http://schemas.microsoft.com/office/drawing/2014/main" id="{39705FDD-8A7A-0140-AE04-BE8B69C2869D}"/>
                </a:ext>
              </a:extLst>
            </p:cNvPr>
            <p:cNvPicPr>
              <a:picLocks noChangeAspect="1"/>
            </p:cNvPicPr>
            <p:nvPr/>
          </p:nvPicPr>
          <p:blipFill rotWithShape="1">
            <a:blip r:embed="rId3"/>
            <a:srcRect l="57611" r="13294"/>
            <a:stretch/>
          </p:blipFill>
          <p:spPr>
            <a:xfrm>
              <a:off x="4665466" y="1339850"/>
              <a:ext cx="3351472" cy="4178300"/>
            </a:xfrm>
            <a:prstGeom prst="rect">
              <a:avLst/>
            </a:prstGeom>
          </p:spPr>
        </p:pic>
      </p:grpSp>
      <p:sp>
        <p:nvSpPr>
          <p:cNvPr id="23" name="TextBox 22">
            <a:extLst>
              <a:ext uri="{FF2B5EF4-FFF2-40B4-BE49-F238E27FC236}">
                <a16:creationId xmlns:a16="http://schemas.microsoft.com/office/drawing/2014/main" id="{424C75AA-0635-6046-B00E-F5E55439C5BD}"/>
              </a:ext>
            </a:extLst>
          </p:cNvPr>
          <p:cNvSpPr txBox="1"/>
          <p:nvPr/>
        </p:nvSpPr>
        <p:spPr>
          <a:xfrm>
            <a:off x="838200" y="1056987"/>
            <a:ext cx="4520853" cy="369332"/>
          </a:xfrm>
          <a:prstGeom prst="rect">
            <a:avLst/>
          </a:prstGeom>
          <a:noFill/>
        </p:spPr>
        <p:txBody>
          <a:bodyPr wrap="none" rtlCol="0">
            <a:spAutoFit/>
          </a:bodyPr>
          <a:lstStyle/>
          <a:p>
            <a:pPr marL="285750" indent="-285750">
              <a:buFont typeface="Arial" panose="020B0604020202020204" pitchFamily="34" charset="0"/>
              <a:buChar char="•"/>
            </a:pPr>
            <a:r>
              <a:rPr lang="en-US" dirty="0"/>
              <a:t>Utterance-based Detection and Annotation</a:t>
            </a:r>
          </a:p>
        </p:txBody>
      </p:sp>
      <p:sp>
        <p:nvSpPr>
          <p:cNvPr id="31" name="TextBox 30">
            <a:extLst>
              <a:ext uri="{FF2B5EF4-FFF2-40B4-BE49-F238E27FC236}">
                <a16:creationId xmlns:a16="http://schemas.microsoft.com/office/drawing/2014/main" id="{AE4CD73F-48FB-D34E-BBAF-B0FFF5D30206}"/>
              </a:ext>
            </a:extLst>
          </p:cNvPr>
          <p:cNvSpPr txBox="1"/>
          <p:nvPr/>
        </p:nvSpPr>
        <p:spPr>
          <a:xfrm>
            <a:off x="922816" y="3756416"/>
            <a:ext cx="4613379" cy="369332"/>
          </a:xfrm>
          <a:prstGeom prst="rect">
            <a:avLst/>
          </a:prstGeom>
          <a:noFill/>
        </p:spPr>
        <p:txBody>
          <a:bodyPr wrap="none" rtlCol="0">
            <a:spAutoFit/>
          </a:bodyPr>
          <a:lstStyle/>
          <a:p>
            <a:pPr marL="285750" indent="-285750">
              <a:buFont typeface="Arial" panose="020B0604020202020204" pitchFamily="34" charset="0"/>
              <a:buChar char="•"/>
            </a:pPr>
            <a:r>
              <a:rPr lang="en-US" dirty="0"/>
              <a:t>Interaction-based Detection and Annotation</a:t>
            </a:r>
          </a:p>
        </p:txBody>
      </p:sp>
    </p:spTree>
    <p:extLst>
      <p:ext uri="{BB962C8B-B14F-4D97-AF65-F5344CB8AC3E}">
        <p14:creationId xmlns:p14="http://schemas.microsoft.com/office/powerpoint/2010/main" val="1421342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Conclusion</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a:noFill/>
        </p:spPr>
        <p:txBody>
          <a:bodyPr>
            <a:normAutofit/>
          </a:bodyPr>
          <a:lstStyle/>
          <a:p>
            <a:pPr>
              <a:lnSpc>
                <a:spcPct val="150000"/>
              </a:lnSpc>
            </a:pPr>
            <a:r>
              <a:rPr lang="en-US" sz="2200" dirty="0"/>
              <a:t>We present an automated annotation system that provides an unsupervised approach to identify erroneous transcriptions and to suggest possible fixes for detected errors.</a:t>
            </a:r>
          </a:p>
          <a:p>
            <a:pPr>
              <a:lnSpc>
                <a:spcPct val="150000"/>
              </a:lnSpc>
            </a:pPr>
            <a:endParaRPr lang="en-US" sz="2200" dirty="0"/>
          </a:p>
          <a:p>
            <a:pPr>
              <a:lnSpc>
                <a:spcPct val="150000"/>
              </a:lnSpc>
            </a:pPr>
            <a:r>
              <a:rPr lang="en-US" sz="2200" dirty="0"/>
              <a:t>Our auto-annotated training data reaches an overall word error rate (WER) of 0.002 and  we obtained a reduction of 0.907 in WER after applying the auto-suggested fixes.</a:t>
            </a:r>
          </a:p>
          <a:p>
            <a:pPr>
              <a:lnSpc>
                <a:spcPct val="150000"/>
              </a:lnSpc>
            </a:pPr>
            <a:endParaRPr lang="en-US" sz="2200" dirty="0"/>
          </a:p>
          <a:p>
            <a:pPr>
              <a:lnSpc>
                <a:spcPct val="150000"/>
              </a:lnSpc>
            </a:pPr>
            <a:r>
              <a:rPr lang="en-US" sz="2200" dirty="0"/>
              <a:t>Our system can be directly applied to improve annotation efficiency and robustness of ASR systems</a:t>
            </a:r>
          </a:p>
          <a:p>
            <a:pPr>
              <a:lnSpc>
                <a:spcPct val="150000"/>
              </a:lnSpc>
            </a:pPr>
            <a:endParaRPr lang="en-US" sz="2200" dirty="0"/>
          </a:p>
          <a:p>
            <a:pPr marL="457200" lvl="1" indent="0">
              <a:buNone/>
            </a:pPr>
            <a:endParaRPr lang="en-US" sz="2200"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08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Motivation</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055802"/>
            <a:ext cx="10515600" cy="5040139"/>
          </a:xfrm>
        </p:spPr>
        <p:txBody>
          <a:bodyPr>
            <a:normAutofit/>
          </a:bodyPr>
          <a:lstStyle/>
          <a:p>
            <a:pPr>
              <a:lnSpc>
                <a:spcPct val="150000"/>
              </a:lnSpc>
            </a:pPr>
            <a:r>
              <a:rPr lang="en-US" sz="2000" dirty="0"/>
              <a:t>Voice-activated intelligent entertainment systems are prevalent in our daily lives</a:t>
            </a:r>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ock&#10;&#10;Description automatically generated">
            <a:extLst>
              <a:ext uri="{FF2B5EF4-FFF2-40B4-BE49-F238E27FC236}">
                <a16:creationId xmlns:a16="http://schemas.microsoft.com/office/drawing/2014/main" id="{046BFFA9-184F-0E4D-8858-A9278EC376FB}"/>
              </a:ext>
            </a:extLst>
          </p:cNvPr>
          <p:cNvPicPr>
            <a:picLocks noChangeAspect="1"/>
          </p:cNvPicPr>
          <p:nvPr/>
        </p:nvPicPr>
        <p:blipFill rotWithShape="1">
          <a:blip r:embed="rId3"/>
          <a:srcRect l="10498" r="14897"/>
          <a:stretch/>
        </p:blipFill>
        <p:spPr>
          <a:xfrm>
            <a:off x="4834052" y="3917863"/>
            <a:ext cx="3119792" cy="2090895"/>
          </a:xfrm>
          <a:prstGeom prst="rect">
            <a:avLst/>
          </a:prstGeom>
          <a:ln>
            <a:noFill/>
          </a:ln>
          <a:effectLst>
            <a:softEdge rad="112500"/>
          </a:effectLst>
        </p:spPr>
      </p:pic>
      <p:pic>
        <p:nvPicPr>
          <p:cNvPr id="12" name="Picture 11" descr="A picture containing photo, sitting, computer, different&#10;&#10;Description automatically generated">
            <a:extLst>
              <a:ext uri="{FF2B5EF4-FFF2-40B4-BE49-F238E27FC236}">
                <a16:creationId xmlns:a16="http://schemas.microsoft.com/office/drawing/2014/main" id="{C8014773-10F2-2644-803E-1DB73E308EDB}"/>
              </a:ext>
            </a:extLst>
          </p:cNvPr>
          <p:cNvPicPr>
            <a:picLocks noChangeAspect="1"/>
          </p:cNvPicPr>
          <p:nvPr/>
        </p:nvPicPr>
        <p:blipFill>
          <a:blip r:embed="rId4"/>
          <a:stretch>
            <a:fillRect/>
          </a:stretch>
        </p:blipFill>
        <p:spPr>
          <a:xfrm>
            <a:off x="985962" y="3917863"/>
            <a:ext cx="3742792" cy="2090895"/>
          </a:xfrm>
          <a:prstGeom prst="rect">
            <a:avLst/>
          </a:prstGeom>
          <a:ln>
            <a:noFill/>
          </a:ln>
          <a:effectLst>
            <a:softEdge rad="112500"/>
          </a:effectLst>
        </p:spPr>
      </p:pic>
      <p:pic>
        <p:nvPicPr>
          <p:cNvPr id="18" name="Picture 17">
            <a:extLst>
              <a:ext uri="{FF2B5EF4-FFF2-40B4-BE49-F238E27FC236}">
                <a16:creationId xmlns:a16="http://schemas.microsoft.com/office/drawing/2014/main" id="{0FB8665B-3FF3-934A-A4FD-5814AB7C7A1E}"/>
              </a:ext>
            </a:extLst>
          </p:cNvPr>
          <p:cNvPicPr>
            <a:picLocks noChangeAspect="1"/>
          </p:cNvPicPr>
          <p:nvPr/>
        </p:nvPicPr>
        <p:blipFill>
          <a:blip r:embed="rId5"/>
          <a:stretch>
            <a:fillRect/>
          </a:stretch>
        </p:blipFill>
        <p:spPr>
          <a:xfrm>
            <a:off x="8122050" y="3917863"/>
            <a:ext cx="2985167" cy="2195985"/>
          </a:xfrm>
          <a:prstGeom prst="rect">
            <a:avLst/>
          </a:prstGeom>
          <a:ln>
            <a:noFill/>
          </a:ln>
          <a:effectLst>
            <a:softEdge rad="112500"/>
          </a:effectLst>
        </p:spPr>
      </p:pic>
      <p:sp>
        <p:nvSpPr>
          <p:cNvPr id="19" name="TextBox 18">
            <a:extLst>
              <a:ext uri="{FF2B5EF4-FFF2-40B4-BE49-F238E27FC236}">
                <a16:creationId xmlns:a16="http://schemas.microsoft.com/office/drawing/2014/main" id="{8BB59D20-E20E-5841-A24D-ECE2C46AF7A8}"/>
              </a:ext>
            </a:extLst>
          </p:cNvPr>
          <p:cNvSpPr txBox="1"/>
          <p:nvPr/>
        </p:nvSpPr>
        <p:spPr>
          <a:xfrm>
            <a:off x="2220686" y="6152637"/>
            <a:ext cx="1275029" cy="369332"/>
          </a:xfrm>
          <a:prstGeom prst="rect">
            <a:avLst/>
          </a:prstGeom>
          <a:noFill/>
        </p:spPr>
        <p:txBody>
          <a:bodyPr wrap="none" rtlCol="0">
            <a:spAutoFit/>
          </a:bodyPr>
          <a:lstStyle/>
          <a:p>
            <a:r>
              <a:rPr lang="en-US" dirty="0"/>
              <a:t>Comcast X1</a:t>
            </a:r>
          </a:p>
        </p:txBody>
      </p:sp>
      <p:sp>
        <p:nvSpPr>
          <p:cNvPr id="20" name="TextBox 19">
            <a:extLst>
              <a:ext uri="{FF2B5EF4-FFF2-40B4-BE49-F238E27FC236}">
                <a16:creationId xmlns:a16="http://schemas.microsoft.com/office/drawing/2014/main" id="{C3966D87-46DE-0C47-930E-AFE518F474CB}"/>
              </a:ext>
            </a:extLst>
          </p:cNvPr>
          <p:cNvSpPr txBox="1"/>
          <p:nvPr/>
        </p:nvSpPr>
        <p:spPr>
          <a:xfrm>
            <a:off x="5675774" y="6113848"/>
            <a:ext cx="1499257" cy="369332"/>
          </a:xfrm>
          <a:prstGeom prst="rect">
            <a:avLst/>
          </a:prstGeom>
          <a:noFill/>
        </p:spPr>
        <p:txBody>
          <a:bodyPr wrap="none" rtlCol="0">
            <a:spAutoFit/>
          </a:bodyPr>
          <a:lstStyle/>
          <a:p>
            <a:r>
              <a:rPr lang="en-US" dirty="0"/>
              <a:t>Amazon Alexa</a:t>
            </a:r>
          </a:p>
        </p:txBody>
      </p:sp>
      <p:sp>
        <p:nvSpPr>
          <p:cNvPr id="21" name="TextBox 20">
            <a:extLst>
              <a:ext uri="{FF2B5EF4-FFF2-40B4-BE49-F238E27FC236}">
                <a16:creationId xmlns:a16="http://schemas.microsoft.com/office/drawing/2014/main" id="{95EC4FDD-1D4A-3145-B7B0-A1FC3A9982A6}"/>
              </a:ext>
            </a:extLst>
          </p:cNvPr>
          <p:cNvSpPr txBox="1"/>
          <p:nvPr/>
        </p:nvSpPr>
        <p:spPr>
          <a:xfrm>
            <a:off x="8865004" y="6095941"/>
            <a:ext cx="1773884" cy="369332"/>
          </a:xfrm>
          <a:prstGeom prst="rect">
            <a:avLst/>
          </a:prstGeom>
          <a:noFill/>
        </p:spPr>
        <p:txBody>
          <a:bodyPr wrap="none" rtlCol="0">
            <a:spAutoFit/>
          </a:bodyPr>
          <a:lstStyle/>
          <a:p>
            <a:r>
              <a:rPr lang="en-US" dirty="0"/>
              <a:t>Google Nest Hub</a:t>
            </a:r>
          </a:p>
        </p:txBody>
      </p:sp>
      <p:sp>
        <p:nvSpPr>
          <p:cNvPr id="22" name="TextBox 21">
            <a:extLst>
              <a:ext uri="{FF2B5EF4-FFF2-40B4-BE49-F238E27FC236}">
                <a16:creationId xmlns:a16="http://schemas.microsoft.com/office/drawing/2014/main" id="{69A05A80-E711-354F-87C6-A4C5D826E14E}"/>
              </a:ext>
            </a:extLst>
          </p:cNvPr>
          <p:cNvSpPr txBox="1"/>
          <p:nvPr/>
        </p:nvSpPr>
        <p:spPr>
          <a:xfrm>
            <a:off x="4728754" y="2656426"/>
            <a:ext cx="3119792" cy="369332"/>
          </a:xfrm>
          <a:prstGeom prst="rect">
            <a:avLst/>
          </a:prstGeom>
          <a:noFill/>
          <a:ln>
            <a:solidFill>
              <a:schemeClr val="accent1">
                <a:lumMod val="40000"/>
                <a:lumOff val="60000"/>
              </a:schemeClr>
            </a:solidFill>
          </a:ln>
        </p:spPr>
        <p:txBody>
          <a:bodyPr wrap="square" rtlCol="0">
            <a:spAutoFit/>
          </a:bodyPr>
          <a:lstStyle/>
          <a:p>
            <a:r>
              <a:rPr lang="en-US" dirty="0"/>
              <a:t>Automatic Speech Recognition</a:t>
            </a:r>
          </a:p>
        </p:txBody>
      </p:sp>
      <p:cxnSp>
        <p:nvCxnSpPr>
          <p:cNvPr id="37" name="Straight Arrow Connector 36">
            <a:extLst>
              <a:ext uri="{FF2B5EF4-FFF2-40B4-BE49-F238E27FC236}">
                <a16:creationId xmlns:a16="http://schemas.microsoft.com/office/drawing/2014/main" id="{10334B4A-8B9C-734B-92E3-DE1E0F3C9BCD}"/>
              </a:ext>
            </a:extLst>
          </p:cNvPr>
          <p:cNvCxnSpPr>
            <a:cxnSpLocks/>
            <a:endCxn id="22" idx="0"/>
          </p:cNvCxnSpPr>
          <p:nvPr/>
        </p:nvCxnSpPr>
        <p:spPr>
          <a:xfrm>
            <a:off x="6288649" y="2453879"/>
            <a:ext cx="1" cy="202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368155D-676D-994D-B238-BA05A842ACD6}"/>
              </a:ext>
            </a:extLst>
          </p:cNvPr>
          <p:cNvSpPr txBox="1"/>
          <p:nvPr/>
        </p:nvSpPr>
        <p:spPr>
          <a:xfrm>
            <a:off x="7834774" y="1719739"/>
            <a:ext cx="1686359" cy="369332"/>
          </a:xfrm>
          <a:prstGeom prst="rect">
            <a:avLst/>
          </a:prstGeom>
          <a:noFill/>
        </p:spPr>
        <p:txBody>
          <a:bodyPr wrap="none" rtlCol="0">
            <a:spAutoFit/>
          </a:bodyPr>
          <a:lstStyle/>
          <a:p>
            <a:r>
              <a:rPr lang="en-US" dirty="0">
                <a:solidFill>
                  <a:schemeClr val="accent1">
                    <a:lumMod val="75000"/>
                  </a:schemeClr>
                </a:solidFill>
              </a:rPr>
              <a:t>time consuming</a:t>
            </a:r>
          </a:p>
        </p:txBody>
      </p:sp>
      <p:sp>
        <p:nvSpPr>
          <p:cNvPr id="39" name="TextBox 38">
            <a:extLst>
              <a:ext uri="{FF2B5EF4-FFF2-40B4-BE49-F238E27FC236}">
                <a16:creationId xmlns:a16="http://schemas.microsoft.com/office/drawing/2014/main" id="{AE44D027-5A04-EB42-AA00-33187B20CA78}"/>
              </a:ext>
            </a:extLst>
          </p:cNvPr>
          <p:cNvSpPr txBox="1"/>
          <p:nvPr/>
        </p:nvSpPr>
        <p:spPr>
          <a:xfrm>
            <a:off x="7834774" y="2038584"/>
            <a:ext cx="1569212" cy="369332"/>
          </a:xfrm>
          <a:prstGeom prst="rect">
            <a:avLst/>
          </a:prstGeom>
          <a:noFill/>
        </p:spPr>
        <p:txBody>
          <a:bodyPr wrap="none" rtlCol="0">
            <a:spAutoFit/>
          </a:bodyPr>
          <a:lstStyle/>
          <a:p>
            <a:r>
              <a:rPr lang="en-US" dirty="0">
                <a:solidFill>
                  <a:schemeClr val="accent1">
                    <a:lumMod val="75000"/>
                  </a:schemeClr>
                </a:solidFill>
              </a:rPr>
              <a:t>labor intensive</a:t>
            </a:r>
          </a:p>
        </p:txBody>
      </p:sp>
      <p:cxnSp>
        <p:nvCxnSpPr>
          <p:cNvPr id="44" name="Curved Connector 43">
            <a:extLst>
              <a:ext uri="{FF2B5EF4-FFF2-40B4-BE49-F238E27FC236}">
                <a16:creationId xmlns:a16="http://schemas.microsoft.com/office/drawing/2014/main" id="{5AD262B4-DEC6-3446-AC37-FF84DD5D9366}"/>
              </a:ext>
            </a:extLst>
          </p:cNvPr>
          <p:cNvCxnSpPr>
            <a:stCxn id="22" idx="2"/>
            <a:endCxn id="12" idx="0"/>
          </p:cNvCxnSpPr>
          <p:nvPr/>
        </p:nvCxnSpPr>
        <p:spPr>
          <a:xfrm rot="5400000">
            <a:off x="4126952" y="1756164"/>
            <a:ext cx="892105" cy="343129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a:extLst>
              <a:ext uri="{FF2B5EF4-FFF2-40B4-BE49-F238E27FC236}">
                <a16:creationId xmlns:a16="http://schemas.microsoft.com/office/drawing/2014/main" id="{3A2D39FD-A318-FD42-B424-791C22AD93FF}"/>
              </a:ext>
            </a:extLst>
          </p:cNvPr>
          <p:cNvCxnSpPr>
            <a:stCxn id="22" idx="2"/>
            <a:endCxn id="18" idx="0"/>
          </p:cNvCxnSpPr>
          <p:nvPr/>
        </p:nvCxnSpPr>
        <p:spPr>
          <a:xfrm rot="16200000" flipH="1">
            <a:off x="7505590" y="1808818"/>
            <a:ext cx="892105" cy="332598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urved Connector 47">
            <a:extLst>
              <a:ext uri="{FF2B5EF4-FFF2-40B4-BE49-F238E27FC236}">
                <a16:creationId xmlns:a16="http://schemas.microsoft.com/office/drawing/2014/main" id="{014920BA-85B2-2441-A090-0433D1F4AA7F}"/>
              </a:ext>
            </a:extLst>
          </p:cNvPr>
          <p:cNvCxnSpPr>
            <a:stCxn id="22" idx="2"/>
            <a:endCxn id="10" idx="0"/>
          </p:cNvCxnSpPr>
          <p:nvPr/>
        </p:nvCxnSpPr>
        <p:spPr>
          <a:xfrm rot="16200000" flipH="1">
            <a:off x="5895247" y="3419161"/>
            <a:ext cx="892105" cy="10529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ounded Rectangle 50">
            <a:extLst>
              <a:ext uri="{FF2B5EF4-FFF2-40B4-BE49-F238E27FC236}">
                <a16:creationId xmlns:a16="http://schemas.microsoft.com/office/drawing/2014/main" id="{D60A9952-FAE2-8341-A69E-C3991C012983}"/>
              </a:ext>
            </a:extLst>
          </p:cNvPr>
          <p:cNvSpPr/>
          <p:nvPr/>
        </p:nvSpPr>
        <p:spPr>
          <a:xfrm>
            <a:off x="5595936" y="1764321"/>
            <a:ext cx="1385426" cy="68955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Labeled audio data</a:t>
            </a:r>
          </a:p>
        </p:txBody>
      </p:sp>
      <p:sp>
        <p:nvSpPr>
          <p:cNvPr id="55" name="TextBox 54">
            <a:extLst>
              <a:ext uri="{FF2B5EF4-FFF2-40B4-BE49-F238E27FC236}">
                <a16:creationId xmlns:a16="http://schemas.microsoft.com/office/drawing/2014/main" id="{C42DEBAF-E110-A94A-8108-7C707039C67E}"/>
              </a:ext>
            </a:extLst>
          </p:cNvPr>
          <p:cNvSpPr txBox="1"/>
          <p:nvPr/>
        </p:nvSpPr>
        <p:spPr>
          <a:xfrm>
            <a:off x="2548233" y="1701248"/>
            <a:ext cx="2285819" cy="369332"/>
          </a:xfrm>
          <a:prstGeom prst="rect">
            <a:avLst/>
          </a:prstGeom>
          <a:noFill/>
        </p:spPr>
        <p:txBody>
          <a:bodyPr wrap="none" rtlCol="0">
            <a:spAutoFit/>
          </a:bodyPr>
          <a:lstStyle/>
          <a:p>
            <a:r>
              <a:rPr lang="en-US" dirty="0">
                <a:solidFill>
                  <a:schemeClr val="accent1">
                    <a:lumMod val="75000"/>
                  </a:schemeClr>
                </a:solidFill>
              </a:rPr>
              <a:t>in specialized domains</a:t>
            </a:r>
          </a:p>
        </p:txBody>
      </p:sp>
      <p:sp>
        <p:nvSpPr>
          <p:cNvPr id="56" name="TextBox 55">
            <a:extLst>
              <a:ext uri="{FF2B5EF4-FFF2-40B4-BE49-F238E27FC236}">
                <a16:creationId xmlns:a16="http://schemas.microsoft.com/office/drawing/2014/main" id="{7479003C-06A5-F84E-AF19-E01E9765CBFE}"/>
              </a:ext>
            </a:extLst>
          </p:cNvPr>
          <p:cNvSpPr txBox="1"/>
          <p:nvPr/>
        </p:nvSpPr>
        <p:spPr>
          <a:xfrm>
            <a:off x="2365785" y="2066765"/>
            <a:ext cx="2472343" cy="369332"/>
          </a:xfrm>
          <a:prstGeom prst="rect">
            <a:avLst/>
          </a:prstGeom>
          <a:noFill/>
        </p:spPr>
        <p:txBody>
          <a:bodyPr wrap="none" rtlCol="0">
            <a:spAutoFit/>
          </a:bodyPr>
          <a:lstStyle/>
          <a:p>
            <a:r>
              <a:rPr lang="en-US" dirty="0">
                <a:solidFill>
                  <a:schemeClr val="accent1">
                    <a:lumMod val="75000"/>
                  </a:schemeClr>
                </a:solidFill>
              </a:rPr>
              <a:t>shifting customer trends</a:t>
            </a:r>
          </a:p>
        </p:txBody>
      </p:sp>
      <p:cxnSp>
        <p:nvCxnSpPr>
          <p:cNvPr id="57" name="Straight Connector 56">
            <a:extLst>
              <a:ext uri="{FF2B5EF4-FFF2-40B4-BE49-F238E27FC236}">
                <a16:creationId xmlns:a16="http://schemas.microsoft.com/office/drawing/2014/main" id="{1EBE5AD6-AD9E-8C40-97B0-BC95598FFC6B}"/>
              </a:ext>
            </a:extLst>
          </p:cNvPr>
          <p:cNvCxnSpPr/>
          <p:nvPr/>
        </p:nvCxnSpPr>
        <p:spPr>
          <a:xfrm>
            <a:off x="4834052" y="1928339"/>
            <a:ext cx="6735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8B1EDA4-BA50-384F-AB02-E97553DF68EA}"/>
              </a:ext>
            </a:extLst>
          </p:cNvPr>
          <p:cNvCxnSpPr/>
          <p:nvPr/>
        </p:nvCxnSpPr>
        <p:spPr>
          <a:xfrm>
            <a:off x="4834052" y="2270595"/>
            <a:ext cx="6735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8345BC7-1DE2-DE4D-80D8-9D29EDB0C3B9}"/>
              </a:ext>
            </a:extLst>
          </p:cNvPr>
          <p:cNvCxnSpPr/>
          <p:nvPr/>
        </p:nvCxnSpPr>
        <p:spPr>
          <a:xfrm>
            <a:off x="7081952" y="1909175"/>
            <a:ext cx="6735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93E9951-FF2E-0241-840D-7544BC39E3E4}"/>
              </a:ext>
            </a:extLst>
          </p:cNvPr>
          <p:cNvCxnSpPr/>
          <p:nvPr/>
        </p:nvCxnSpPr>
        <p:spPr>
          <a:xfrm>
            <a:off x="7081952" y="2251431"/>
            <a:ext cx="67351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0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8" grpId="0"/>
      <p:bldP spid="39" grpId="0"/>
      <p:bldP spid="51" grpId="0" animBg="1"/>
      <p:bldP spid="55" grpId="0"/>
      <p:bldP spid="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Proposal</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p:spPr>
        <p:txBody>
          <a:bodyPr/>
          <a:lstStyle/>
          <a:p>
            <a:pPr>
              <a:lnSpc>
                <a:spcPct val="150000"/>
              </a:lnSpc>
            </a:pPr>
            <a:r>
              <a:rPr lang="en-US" sz="2000" dirty="0"/>
              <a:t>Identify errors and provide reasonable corrections in ASR systems automatically</a:t>
            </a:r>
          </a:p>
          <a:p>
            <a:pPr>
              <a:lnSpc>
                <a:spcPct val="150000"/>
              </a:lnSpc>
            </a:pPr>
            <a:r>
              <a:rPr lang="en-US" sz="2000" dirty="0"/>
              <a:t>Obtain training data for production-level ASR systems in an </a:t>
            </a:r>
            <a:r>
              <a:rPr lang="en-US" sz="2000" b="1" dirty="0"/>
              <a:t>unsupervised</a:t>
            </a:r>
            <a:r>
              <a:rPr lang="en-US" sz="2000" dirty="0"/>
              <a:t> manner</a:t>
            </a:r>
            <a:endParaRPr lang="en-US" dirty="0"/>
          </a:p>
          <a:p>
            <a:endParaRPr lang="en-US"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EEAF80F-96D2-3F48-ACDB-191D01AF57DD}"/>
              </a:ext>
            </a:extLst>
          </p:cNvPr>
          <p:cNvSpPr/>
          <p:nvPr/>
        </p:nvSpPr>
        <p:spPr>
          <a:xfrm>
            <a:off x="1333568" y="2934909"/>
            <a:ext cx="4104165" cy="2648815"/>
          </a:xfrm>
          <a:prstGeom prst="rect">
            <a:avLst/>
          </a:prstGeom>
          <a:solidFill>
            <a:schemeClr val="bg1">
              <a:lumMod val="50000"/>
              <a:alpha val="1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50451E0-2B44-BD4B-BEE4-A32A4792E9AD}"/>
              </a:ext>
            </a:extLst>
          </p:cNvPr>
          <p:cNvSpPr/>
          <p:nvPr/>
        </p:nvSpPr>
        <p:spPr>
          <a:xfrm>
            <a:off x="5755379" y="2907266"/>
            <a:ext cx="4814188" cy="2676458"/>
          </a:xfrm>
          <a:prstGeom prst="rect">
            <a:avLst/>
          </a:prstGeom>
          <a:solidFill>
            <a:schemeClr val="accent6">
              <a:lumMod val="75000"/>
              <a:alpha val="1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4" name="Rounded Rectangle 13">
            <a:extLst>
              <a:ext uri="{FF2B5EF4-FFF2-40B4-BE49-F238E27FC236}">
                <a16:creationId xmlns:a16="http://schemas.microsoft.com/office/drawing/2014/main" id="{FC2D3851-7F7D-7B40-A8D1-2DFA7046A7DD}"/>
              </a:ext>
            </a:extLst>
          </p:cNvPr>
          <p:cNvSpPr/>
          <p:nvPr/>
        </p:nvSpPr>
        <p:spPr>
          <a:xfrm>
            <a:off x="2661931" y="4743334"/>
            <a:ext cx="1193125" cy="287669"/>
          </a:xfrm>
          <a:prstGeom prst="roundRect">
            <a:avLst/>
          </a:prstGeom>
          <a:solidFill>
            <a:schemeClr val="accent4">
              <a:alpha val="28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5" name="Graphic 14" descr="Brain in head">
            <a:extLst>
              <a:ext uri="{FF2B5EF4-FFF2-40B4-BE49-F238E27FC236}">
                <a16:creationId xmlns:a16="http://schemas.microsoft.com/office/drawing/2014/main" id="{6FB36D96-B8EF-2D4A-AD81-866D7CFB242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24622" y="2924505"/>
            <a:ext cx="914400" cy="914400"/>
          </a:xfrm>
          <a:prstGeom prst="rect">
            <a:avLst/>
          </a:prstGeom>
        </p:spPr>
      </p:pic>
      <p:pic>
        <p:nvPicPr>
          <p:cNvPr id="16" name="Graphic 15" descr="Remote control">
            <a:extLst>
              <a:ext uri="{FF2B5EF4-FFF2-40B4-BE49-F238E27FC236}">
                <a16:creationId xmlns:a16="http://schemas.microsoft.com/office/drawing/2014/main" id="{878C91F1-E98E-524B-83A3-AF5447E3BB7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57285" y="2991375"/>
            <a:ext cx="914400" cy="914400"/>
          </a:xfrm>
          <a:prstGeom prst="rect">
            <a:avLst/>
          </a:prstGeom>
        </p:spPr>
      </p:pic>
      <p:pic>
        <p:nvPicPr>
          <p:cNvPr id="17" name="Picture 16">
            <a:extLst>
              <a:ext uri="{FF2B5EF4-FFF2-40B4-BE49-F238E27FC236}">
                <a16:creationId xmlns:a16="http://schemas.microsoft.com/office/drawing/2014/main" id="{501F1EE6-2C54-0440-A603-F9939F88B32E}"/>
              </a:ext>
            </a:extLst>
          </p:cNvPr>
          <p:cNvPicPr>
            <a:picLocks noChangeAspect="1"/>
          </p:cNvPicPr>
          <p:nvPr/>
        </p:nvPicPr>
        <p:blipFill>
          <a:blip r:embed="rId7"/>
          <a:stretch>
            <a:fillRect/>
          </a:stretch>
        </p:blipFill>
        <p:spPr>
          <a:xfrm>
            <a:off x="2653520" y="3205479"/>
            <a:ext cx="1284288" cy="595508"/>
          </a:xfrm>
          <a:prstGeom prst="rect">
            <a:avLst/>
          </a:prstGeom>
        </p:spPr>
      </p:pic>
      <p:pic>
        <p:nvPicPr>
          <p:cNvPr id="22" name="Graphic 21" descr="Television">
            <a:extLst>
              <a:ext uri="{FF2B5EF4-FFF2-40B4-BE49-F238E27FC236}">
                <a16:creationId xmlns:a16="http://schemas.microsoft.com/office/drawing/2014/main" id="{8CE34755-6ACD-1F49-BE90-B8FFCECE8D7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541075" y="4714721"/>
            <a:ext cx="949846" cy="949846"/>
          </a:xfrm>
          <a:prstGeom prst="rect">
            <a:avLst/>
          </a:prstGeom>
        </p:spPr>
      </p:pic>
      <p:sp>
        <p:nvSpPr>
          <p:cNvPr id="23" name="TextBox 22">
            <a:extLst>
              <a:ext uri="{FF2B5EF4-FFF2-40B4-BE49-F238E27FC236}">
                <a16:creationId xmlns:a16="http://schemas.microsoft.com/office/drawing/2014/main" id="{15CEF340-222D-6143-BBB7-29D3F16785F1}"/>
              </a:ext>
            </a:extLst>
          </p:cNvPr>
          <p:cNvSpPr txBox="1"/>
          <p:nvPr/>
        </p:nvSpPr>
        <p:spPr>
          <a:xfrm>
            <a:off x="2661931" y="3855257"/>
            <a:ext cx="1449713" cy="338554"/>
          </a:xfrm>
          <a:prstGeom prst="rect">
            <a:avLst/>
          </a:prstGeom>
          <a:noFill/>
        </p:spPr>
        <p:txBody>
          <a:bodyPr wrap="square" rtlCol="0">
            <a:spAutoFit/>
          </a:bodyPr>
          <a:lstStyle/>
          <a:p>
            <a:r>
              <a:rPr lang="en-US" sz="1600" dirty="0"/>
              <a:t>“Treadstone”</a:t>
            </a:r>
          </a:p>
        </p:txBody>
      </p:sp>
      <p:pic>
        <p:nvPicPr>
          <p:cNvPr id="24" name="Graphic 23" descr="Wi Fi">
            <a:extLst>
              <a:ext uri="{FF2B5EF4-FFF2-40B4-BE49-F238E27FC236}">
                <a16:creationId xmlns:a16="http://schemas.microsoft.com/office/drawing/2014/main" id="{29CFF10A-5FB1-F642-876F-2D219C158CE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0800000">
            <a:off x="4325977" y="4090661"/>
            <a:ext cx="577016" cy="577016"/>
          </a:xfrm>
          <a:prstGeom prst="rect">
            <a:avLst/>
          </a:prstGeom>
        </p:spPr>
      </p:pic>
      <p:sp>
        <p:nvSpPr>
          <p:cNvPr id="25" name="Rectangle 24">
            <a:extLst>
              <a:ext uri="{FF2B5EF4-FFF2-40B4-BE49-F238E27FC236}">
                <a16:creationId xmlns:a16="http://schemas.microsoft.com/office/drawing/2014/main" id="{BF080DB0-6764-7E49-8D1F-B3423D98194B}"/>
              </a:ext>
            </a:extLst>
          </p:cNvPr>
          <p:cNvSpPr/>
          <p:nvPr/>
        </p:nvSpPr>
        <p:spPr>
          <a:xfrm>
            <a:off x="4060865" y="4798512"/>
            <a:ext cx="1274887" cy="7413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ASR System</a:t>
            </a:r>
          </a:p>
        </p:txBody>
      </p:sp>
      <p:pic>
        <p:nvPicPr>
          <p:cNvPr id="26" name="Graphic 25" descr="Question mark">
            <a:extLst>
              <a:ext uri="{FF2B5EF4-FFF2-40B4-BE49-F238E27FC236}">
                <a16:creationId xmlns:a16="http://schemas.microsoft.com/office/drawing/2014/main" id="{BC099181-E024-604A-9C69-C5AF890C130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015998" y="4215708"/>
            <a:ext cx="373061" cy="373061"/>
          </a:xfrm>
          <a:prstGeom prst="rect">
            <a:avLst/>
          </a:prstGeom>
        </p:spPr>
      </p:pic>
      <p:cxnSp>
        <p:nvCxnSpPr>
          <p:cNvPr id="27" name="Straight Arrow Connector 26">
            <a:extLst>
              <a:ext uri="{FF2B5EF4-FFF2-40B4-BE49-F238E27FC236}">
                <a16:creationId xmlns:a16="http://schemas.microsoft.com/office/drawing/2014/main" id="{B664A5D3-97A2-5C44-8CA6-16BEE2BCF634}"/>
              </a:ext>
            </a:extLst>
          </p:cNvPr>
          <p:cNvCxnSpPr>
            <a:cxnSpLocks/>
          </p:cNvCxnSpPr>
          <p:nvPr/>
        </p:nvCxnSpPr>
        <p:spPr>
          <a:xfrm flipV="1">
            <a:off x="2015998" y="3819613"/>
            <a:ext cx="1" cy="9937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AA8963B2-7344-BE48-9843-2BEC54B4EAC0}"/>
              </a:ext>
            </a:extLst>
          </p:cNvPr>
          <p:cNvSpPr txBox="1"/>
          <p:nvPr/>
        </p:nvSpPr>
        <p:spPr>
          <a:xfrm>
            <a:off x="2601733" y="4750166"/>
            <a:ext cx="1293046" cy="338554"/>
          </a:xfrm>
          <a:prstGeom prst="rect">
            <a:avLst/>
          </a:prstGeom>
          <a:noFill/>
        </p:spPr>
        <p:txBody>
          <a:bodyPr wrap="none" rtlCol="0">
            <a:spAutoFit/>
          </a:bodyPr>
          <a:lstStyle/>
          <a:p>
            <a:r>
              <a:rPr lang="en-US" sz="1600" dirty="0"/>
              <a:t>“Tradestone”</a:t>
            </a:r>
          </a:p>
        </p:txBody>
      </p:sp>
      <p:cxnSp>
        <p:nvCxnSpPr>
          <p:cNvPr id="29" name="Straight Arrow Connector 28">
            <a:extLst>
              <a:ext uri="{FF2B5EF4-FFF2-40B4-BE49-F238E27FC236}">
                <a16:creationId xmlns:a16="http://schemas.microsoft.com/office/drawing/2014/main" id="{FF03905A-E899-0043-B14E-4D4D4B454769}"/>
              </a:ext>
            </a:extLst>
          </p:cNvPr>
          <p:cNvCxnSpPr>
            <a:cxnSpLocks/>
          </p:cNvCxnSpPr>
          <p:nvPr/>
        </p:nvCxnSpPr>
        <p:spPr>
          <a:xfrm flipH="1">
            <a:off x="2621388" y="5173144"/>
            <a:ext cx="123366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30" name="Picture 29">
            <a:extLst>
              <a:ext uri="{FF2B5EF4-FFF2-40B4-BE49-F238E27FC236}">
                <a16:creationId xmlns:a16="http://schemas.microsoft.com/office/drawing/2014/main" id="{9F0918DE-5484-0144-B098-7EDAC6D26704}"/>
              </a:ext>
            </a:extLst>
          </p:cNvPr>
          <p:cNvPicPr>
            <a:picLocks noChangeAspect="1"/>
          </p:cNvPicPr>
          <p:nvPr/>
        </p:nvPicPr>
        <p:blipFill>
          <a:blip r:embed="rId7"/>
          <a:stretch>
            <a:fillRect/>
          </a:stretch>
        </p:blipFill>
        <p:spPr>
          <a:xfrm>
            <a:off x="6031869" y="3135672"/>
            <a:ext cx="1284288" cy="595508"/>
          </a:xfrm>
          <a:prstGeom prst="rect">
            <a:avLst/>
          </a:prstGeom>
        </p:spPr>
      </p:pic>
      <p:sp>
        <p:nvSpPr>
          <p:cNvPr id="31" name="TextBox 30">
            <a:extLst>
              <a:ext uri="{FF2B5EF4-FFF2-40B4-BE49-F238E27FC236}">
                <a16:creationId xmlns:a16="http://schemas.microsoft.com/office/drawing/2014/main" id="{AC1BAFD2-3AC3-5E4B-BBC4-00CAA01F7B82}"/>
              </a:ext>
            </a:extLst>
          </p:cNvPr>
          <p:cNvSpPr txBox="1"/>
          <p:nvPr/>
        </p:nvSpPr>
        <p:spPr>
          <a:xfrm>
            <a:off x="2584370" y="2898219"/>
            <a:ext cx="1424877" cy="369332"/>
          </a:xfrm>
          <a:prstGeom prst="rect">
            <a:avLst/>
          </a:prstGeom>
          <a:noFill/>
        </p:spPr>
        <p:txBody>
          <a:bodyPr wrap="none" rtlCol="0">
            <a:spAutoFit/>
          </a:bodyPr>
          <a:lstStyle/>
          <a:p>
            <a:r>
              <a:rPr lang="en-US" dirty="0"/>
              <a:t>Ground truth</a:t>
            </a:r>
          </a:p>
        </p:txBody>
      </p:sp>
      <p:pic>
        <p:nvPicPr>
          <p:cNvPr id="32" name="Picture 31">
            <a:extLst>
              <a:ext uri="{FF2B5EF4-FFF2-40B4-BE49-F238E27FC236}">
                <a16:creationId xmlns:a16="http://schemas.microsoft.com/office/drawing/2014/main" id="{7FD5A63E-FA56-A049-8FFC-0031E14C3386}"/>
              </a:ext>
            </a:extLst>
          </p:cNvPr>
          <p:cNvPicPr>
            <a:picLocks noChangeAspect="1"/>
          </p:cNvPicPr>
          <p:nvPr/>
        </p:nvPicPr>
        <p:blipFill>
          <a:blip r:embed="rId7"/>
          <a:stretch>
            <a:fillRect/>
          </a:stretch>
        </p:blipFill>
        <p:spPr>
          <a:xfrm>
            <a:off x="6184269" y="3288072"/>
            <a:ext cx="1284288" cy="595508"/>
          </a:xfrm>
          <a:prstGeom prst="rect">
            <a:avLst/>
          </a:prstGeom>
        </p:spPr>
      </p:pic>
      <p:pic>
        <p:nvPicPr>
          <p:cNvPr id="33" name="Picture 32">
            <a:extLst>
              <a:ext uri="{FF2B5EF4-FFF2-40B4-BE49-F238E27FC236}">
                <a16:creationId xmlns:a16="http://schemas.microsoft.com/office/drawing/2014/main" id="{A1CE55AB-2BD7-0D47-9099-4592D58D12D4}"/>
              </a:ext>
            </a:extLst>
          </p:cNvPr>
          <p:cNvPicPr>
            <a:picLocks noChangeAspect="1"/>
          </p:cNvPicPr>
          <p:nvPr/>
        </p:nvPicPr>
        <p:blipFill>
          <a:blip r:embed="rId7"/>
          <a:stretch>
            <a:fillRect/>
          </a:stretch>
        </p:blipFill>
        <p:spPr>
          <a:xfrm>
            <a:off x="6336669" y="3440472"/>
            <a:ext cx="1284288" cy="595508"/>
          </a:xfrm>
          <a:prstGeom prst="rect">
            <a:avLst/>
          </a:prstGeom>
        </p:spPr>
      </p:pic>
      <p:sp>
        <p:nvSpPr>
          <p:cNvPr id="34" name="TextBox 33">
            <a:extLst>
              <a:ext uri="{FF2B5EF4-FFF2-40B4-BE49-F238E27FC236}">
                <a16:creationId xmlns:a16="http://schemas.microsoft.com/office/drawing/2014/main" id="{8AA5D1AD-6E27-324F-BE0D-20212E113CB1}"/>
              </a:ext>
            </a:extLst>
          </p:cNvPr>
          <p:cNvSpPr txBox="1"/>
          <p:nvPr/>
        </p:nvSpPr>
        <p:spPr>
          <a:xfrm>
            <a:off x="8893045" y="3328307"/>
            <a:ext cx="1449713" cy="338554"/>
          </a:xfrm>
          <a:prstGeom prst="rect">
            <a:avLst/>
          </a:prstGeom>
          <a:noFill/>
        </p:spPr>
        <p:txBody>
          <a:bodyPr wrap="square" rtlCol="0">
            <a:spAutoFit/>
          </a:bodyPr>
          <a:lstStyle/>
          <a:p>
            <a:r>
              <a:rPr lang="en-US" sz="1600" dirty="0"/>
              <a:t>“Treadstone”</a:t>
            </a:r>
          </a:p>
        </p:txBody>
      </p:sp>
      <p:sp>
        <p:nvSpPr>
          <p:cNvPr id="35" name="TextBox 34">
            <a:extLst>
              <a:ext uri="{FF2B5EF4-FFF2-40B4-BE49-F238E27FC236}">
                <a16:creationId xmlns:a16="http://schemas.microsoft.com/office/drawing/2014/main" id="{0BDC6653-7D75-9347-AF10-DBFB6F6D8E55}"/>
              </a:ext>
            </a:extLst>
          </p:cNvPr>
          <p:cNvSpPr txBox="1"/>
          <p:nvPr/>
        </p:nvSpPr>
        <p:spPr>
          <a:xfrm>
            <a:off x="9045445" y="3480707"/>
            <a:ext cx="1449713" cy="338554"/>
          </a:xfrm>
          <a:prstGeom prst="rect">
            <a:avLst/>
          </a:prstGeom>
          <a:noFill/>
        </p:spPr>
        <p:txBody>
          <a:bodyPr wrap="square" rtlCol="0">
            <a:spAutoFit/>
          </a:bodyPr>
          <a:lstStyle/>
          <a:p>
            <a:r>
              <a:rPr lang="en-US" sz="1600" dirty="0"/>
              <a:t>“Treadstone”</a:t>
            </a:r>
          </a:p>
        </p:txBody>
      </p:sp>
      <p:sp>
        <p:nvSpPr>
          <p:cNvPr id="36" name="TextBox 35">
            <a:extLst>
              <a:ext uri="{FF2B5EF4-FFF2-40B4-BE49-F238E27FC236}">
                <a16:creationId xmlns:a16="http://schemas.microsoft.com/office/drawing/2014/main" id="{9832CD8E-1B0D-6440-957E-9C6EBE0AE41E}"/>
              </a:ext>
            </a:extLst>
          </p:cNvPr>
          <p:cNvSpPr txBox="1"/>
          <p:nvPr/>
        </p:nvSpPr>
        <p:spPr>
          <a:xfrm>
            <a:off x="9252734" y="3628349"/>
            <a:ext cx="1449713" cy="338554"/>
          </a:xfrm>
          <a:prstGeom prst="rect">
            <a:avLst/>
          </a:prstGeom>
          <a:noFill/>
        </p:spPr>
        <p:txBody>
          <a:bodyPr wrap="square" rtlCol="0">
            <a:spAutoFit/>
          </a:bodyPr>
          <a:lstStyle/>
          <a:p>
            <a:r>
              <a:rPr lang="en-US" sz="1600" dirty="0"/>
              <a:t>“Treadstone”</a:t>
            </a:r>
          </a:p>
        </p:txBody>
      </p:sp>
      <p:sp>
        <p:nvSpPr>
          <p:cNvPr id="37" name="TextBox 36">
            <a:extLst>
              <a:ext uri="{FF2B5EF4-FFF2-40B4-BE49-F238E27FC236}">
                <a16:creationId xmlns:a16="http://schemas.microsoft.com/office/drawing/2014/main" id="{C1D05D80-BD4B-954D-B81B-BB55D6A1CBE9}"/>
              </a:ext>
            </a:extLst>
          </p:cNvPr>
          <p:cNvSpPr txBox="1"/>
          <p:nvPr/>
        </p:nvSpPr>
        <p:spPr>
          <a:xfrm>
            <a:off x="5941475" y="2836147"/>
            <a:ext cx="1369349" cy="369332"/>
          </a:xfrm>
          <a:prstGeom prst="rect">
            <a:avLst/>
          </a:prstGeom>
          <a:noFill/>
        </p:spPr>
        <p:txBody>
          <a:bodyPr wrap="none" rtlCol="0">
            <a:spAutoFit/>
          </a:bodyPr>
          <a:lstStyle/>
          <a:p>
            <a:r>
              <a:rPr lang="en-US" dirty="0"/>
              <a:t>Failure cases</a:t>
            </a:r>
          </a:p>
        </p:txBody>
      </p:sp>
      <p:cxnSp>
        <p:nvCxnSpPr>
          <p:cNvPr id="38" name="Straight Arrow Connector 37">
            <a:extLst>
              <a:ext uri="{FF2B5EF4-FFF2-40B4-BE49-F238E27FC236}">
                <a16:creationId xmlns:a16="http://schemas.microsoft.com/office/drawing/2014/main" id="{C1F6887B-CF78-7948-87DA-14B07E25398C}"/>
              </a:ext>
            </a:extLst>
          </p:cNvPr>
          <p:cNvCxnSpPr>
            <a:cxnSpLocks/>
          </p:cNvCxnSpPr>
          <p:nvPr/>
        </p:nvCxnSpPr>
        <p:spPr>
          <a:xfrm>
            <a:off x="7629243" y="3611218"/>
            <a:ext cx="1201452" cy="1687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ACF1A21-20D9-9644-893C-7A9A06614E0B}"/>
              </a:ext>
            </a:extLst>
          </p:cNvPr>
          <p:cNvSpPr txBox="1"/>
          <p:nvPr/>
        </p:nvSpPr>
        <p:spPr>
          <a:xfrm>
            <a:off x="7723948" y="3053288"/>
            <a:ext cx="1121204" cy="584775"/>
          </a:xfrm>
          <a:prstGeom prst="rect">
            <a:avLst/>
          </a:prstGeom>
          <a:noFill/>
        </p:spPr>
        <p:txBody>
          <a:bodyPr wrap="none" rtlCol="0">
            <a:spAutoFit/>
          </a:bodyPr>
          <a:lstStyle/>
          <a:p>
            <a:r>
              <a:rPr lang="en-US" sz="1600" dirty="0">
                <a:solidFill>
                  <a:schemeClr val="accent1">
                    <a:lumMod val="75000"/>
                  </a:schemeClr>
                </a:solidFill>
              </a:rPr>
              <a:t>Human</a:t>
            </a:r>
          </a:p>
          <a:p>
            <a:r>
              <a:rPr lang="en-US" sz="1600" dirty="0">
                <a:solidFill>
                  <a:schemeClr val="accent1">
                    <a:lumMod val="75000"/>
                  </a:schemeClr>
                </a:solidFill>
              </a:rPr>
              <a:t>Annotation</a:t>
            </a:r>
          </a:p>
        </p:txBody>
      </p:sp>
      <p:sp>
        <p:nvSpPr>
          <p:cNvPr id="40" name="TextBox 39">
            <a:extLst>
              <a:ext uri="{FF2B5EF4-FFF2-40B4-BE49-F238E27FC236}">
                <a16:creationId xmlns:a16="http://schemas.microsoft.com/office/drawing/2014/main" id="{93444D04-9B04-CB49-A76B-0951184BB208}"/>
              </a:ext>
            </a:extLst>
          </p:cNvPr>
          <p:cNvSpPr txBox="1"/>
          <p:nvPr/>
        </p:nvSpPr>
        <p:spPr>
          <a:xfrm>
            <a:off x="8844252" y="2831385"/>
            <a:ext cx="1477777" cy="369332"/>
          </a:xfrm>
          <a:prstGeom prst="rect">
            <a:avLst/>
          </a:prstGeom>
          <a:noFill/>
        </p:spPr>
        <p:txBody>
          <a:bodyPr wrap="none" rtlCol="0">
            <a:spAutoFit/>
          </a:bodyPr>
          <a:lstStyle/>
          <a:p>
            <a:r>
              <a:rPr lang="en-US" dirty="0"/>
              <a:t>Ground truth </a:t>
            </a:r>
          </a:p>
        </p:txBody>
      </p:sp>
      <p:cxnSp>
        <p:nvCxnSpPr>
          <p:cNvPr id="41" name="Elbow Connector 40">
            <a:extLst>
              <a:ext uri="{FF2B5EF4-FFF2-40B4-BE49-F238E27FC236}">
                <a16:creationId xmlns:a16="http://schemas.microsoft.com/office/drawing/2014/main" id="{0F81B391-0A44-5A47-B7CD-478F24E1F6D9}"/>
              </a:ext>
            </a:extLst>
          </p:cNvPr>
          <p:cNvCxnSpPr>
            <a:cxnSpLocks/>
          </p:cNvCxnSpPr>
          <p:nvPr/>
        </p:nvCxnSpPr>
        <p:spPr>
          <a:xfrm rot="10800000" flipV="1">
            <a:off x="5324183" y="4404387"/>
            <a:ext cx="1515729" cy="589363"/>
          </a:xfrm>
          <a:prstGeom prst="bentConnector3">
            <a:avLst>
              <a:gd name="adj1" fmla="val -50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a:extLst>
              <a:ext uri="{FF2B5EF4-FFF2-40B4-BE49-F238E27FC236}">
                <a16:creationId xmlns:a16="http://schemas.microsoft.com/office/drawing/2014/main" id="{39736575-705C-A14C-8817-03BFDBA6E3D8}"/>
              </a:ext>
            </a:extLst>
          </p:cNvPr>
          <p:cNvCxnSpPr>
            <a:cxnSpLocks/>
          </p:cNvCxnSpPr>
          <p:nvPr/>
        </p:nvCxnSpPr>
        <p:spPr>
          <a:xfrm rot="10800000" flipV="1">
            <a:off x="5335752" y="4392479"/>
            <a:ext cx="4535932" cy="961574"/>
          </a:xfrm>
          <a:prstGeom prst="bentConnector3">
            <a:avLst>
              <a:gd name="adj1" fmla="val -130"/>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B8F1F0E-170C-2740-8499-93239FA41CE0}"/>
              </a:ext>
            </a:extLst>
          </p:cNvPr>
          <p:cNvSpPr txBox="1"/>
          <p:nvPr/>
        </p:nvSpPr>
        <p:spPr>
          <a:xfrm>
            <a:off x="9046201" y="4024534"/>
            <a:ext cx="1523366" cy="369332"/>
          </a:xfrm>
          <a:prstGeom prst="rect">
            <a:avLst/>
          </a:prstGeom>
          <a:noFill/>
        </p:spPr>
        <p:txBody>
          <a:bodyPr wrap="none" rtlCol="0">
            <a:spAutoFit/>
          </a:bodyPr>
          <a:lstStyle/>
          <a:p>
            <a:r>
              <a:rPr lang="en-US" dirty="0"/>
              <a:t>Training labels</a:t>
            </a:r>
          </a:p>
        </p:txBody>
      </p:sp>
      <p:sp>
        <p:nvSpPr>
          <p:cNvPr id="44" name="TextBox 43">
            <a:extLst>
              <a:ext uri="{FF2B5EF4-FFF2-40B4-BE49-F238E27FC236}">
                <a16:creationId xmlns:a16="http://schemas.microsoft.com/office/drawing/2014/main" id="{9410CC3B-53B7-F446-94F0-5B5CDFB645CD}"/>
              </a:ext>
            </a:extLst>
          </p:cNvPr>
          <p:cNvSpPr txBox="1"/>
          <p:nvPr/>
        </p:nvSpPr>
        <p:spPr>
          <a:xfrm>
            <a:off x="5989603" y="4019718"/>
            <a:ext cx="1744580" cy="369332"/>
          </a:xfrm>
          <a:prstGeom prst="rect">
            <a:avLst/>
          </a:prstGeom>
          <a:noFill/>
        </p:spPr>
        <p:txBody>
          <a:bodyPr wrap="none" rtlCol="0">
            <a:spAutoFit/>
          </a:bodyPr>
          <a:lstStyle/>
          <a:p>
            <a:r>
              <a:rPr lang="en-US" dirty="0"/>
              <a:t>Training samples</a:t>
            </a:r>
          </a:p>
        </p:txBody>
      </p:sp>
      <p:sp>
        <p:nvSpPr>
          <p:cNvPr id="45" name="TextBox 44">
            <a:extLst>
              <a:ext uri="{FF2B5EF4-FFF2-40B4-BE49-F238E27FC236}">
                <a16:creationId xmlns:a16="http://schemas.microsoft.com/office/drawing/2014/main" id="{4868AB9D-5363-194E-931A-D3CD5DA55568}"/>
              </a:ext>
            </a:extLst>
          </p:cNvPr>
          <p:cNvSpPr txBox="1"/>
          <p:nvPr/>
        </p:nvSpPr>
        <p:spPr>
          <a:xfrm>
            <a:off x="2601733" y="5156867"/>
            <a:ext cx="1384353" cy="369332"/>
          </a:xfrm>
          <a:prstGeom prst="rect">
            <a:avLst/>
          </a:prstGeom>
          <a:noFill/>
        </p:spPr>
        <p:txBody>
          <a:bodyPr wrap="none" rtlCol="0">
            <a:spAutoFit/>
          </a:bodyPr>
          <a:lstStyle/>
          <a:p>
            <a:r>
              <a:rPr lang="en-US" dirty="0"/>
              <a:t>transcription</a:t>
            </a:r>
          </a:p>
        </p:txBody>
      </p:sp>
      <p:sp>
        <p:nvSpPr>
          <p:cNvPr id="46" name="TextBox 45">
            <a:extLst>
              <a:ext uri="{FF2B5EF4-FFF2-40B4-BE49-F238E27FC236}">
                <a16:creationId xmlns:a16="http://schemas.microsoft.com/office/drawing/2014/main" id="{CAB1287B-376A-4548-9D22-CA59110546F6}"/>
              </a:ext>
            </a:extLst>
          </p:cNvPr>
          <p:cNvSpPr txBox="1"/>
          <p:nvPr/>
        </p:nvSpPr>
        <p:spPr>
          <a:xfrm>
            <a:off x="7081680" y="5535196"/>
            <a:ext cx="2688621" cy="369332"/>
          </a:xfrm>
          <a:prstGeom prst="rect">
            <a:avLst/>
          </a:prstGeom>
          <a:noFill/>
        </p:spPr>
        <p:txBody>
          <a:bodyPr wrap="none" rtlCol="0">
            <a:spAutoFit/>
          </a:bodyPr>
          <a:lstStyle/>
          <a:p>
            <a:r>
              <a:rPr lang="en-US" dirty="0"/>
              <a:t>Annotation and Correction</a:t>
            </a:r>
          </a:p>
        </p:txBody>
      </p:sp>
      <p:sp>
        <p:nvSpPr>
          <p:cNvPr id="47" name="TextBox 46">
            <a:extLst>
              <a:ext uri="{FF2B5EF4-FFF2-40B4-BE49-F238E27FC236}">
                <a16:creationId xmlns:a16="http://schemas.microsoft.com/office/drawing/2014/main" id="{0D5748A0-59AD-4E4B-B99A-D57D02061A80}"/>
              </a:ext>
            </a:extLst>
          </p:cNvPr>
          <p:cNvSpPr txBox="1"/>
          <p:nvPr/>
        </p:nvSpPr>
        <p:spPr>
          <a:xfrm>
            <a:off x="2282854" y="5551825"/>
            <a:ext cx="2043123" cy="369332"/>
          </a:xfrm>
          <a:prstGeom prst="rect">
            <a:avLst/>
          </a:prstGeom>
          <a:noFill/>
        </p:spPr>
        <p:txBody>
          <a:bodyPr wrap="none" rtlCol="0">
            <a:spAutoFit/>
          </a:bodyPr>
          <a:lstStyle/>
          <a:p>
            <a:r>
              <a:rPr lang="en-US" dirty="0"/>
              <a:t>ASR Error Detection</a:t>
            </a:r>
          </a:p>
        </p:txBody>
      </p:sp>
      <p:sp>
        <p:nvSpPr>
          <p:cNvPr id="48" name="TextBox 47">
            <a:extLst>
              <a:ext uri="{FF2B5EF4-FFF2-40B4-BE49-F238E27FC236}">
                <a16:creationId xmlns:a16="http://schemas.microsoft.com/office/drawing/2014/main" id="{2764F3BC-4A6B-9243-B0C7-A75F2CD6573D}"/>
              </a:ext>
            </a:extLst>
          </p:cNvPr>
          <p:cNvSpPr txBox="1"/>
          <p:nvPr/>
        </p:nvSpPr>
        <p:spPr>
          <a:xfrm>
            <a:off x="7723948" y="3819613"/>
            <a:ext cx="1121204" cy="584775"/>
          </a:xfrm>
          <a:prstGeom prst="rect">
            <a:avLst/>
          </a:prstGeom>
          <a:noFill/>
        </p:spPr>
        <p:txBody>
          <a:bodyPr wrap="none" rtlCol="0">
            <a:spAutoFit/>
          </a:bodyPr>
          <a:lstStyle/>
          <a:p>
            <a:r>
              <a:rPr lang="en-US" sz="1600" dirty="0">
                <a:solidFill>
                  <a:schemeClr val="accent2"/>
                </a:solidFill>
              </a:rPr>
              <a:t>Automatic </a:t>
            </a:r>
          </a:p>
          <a:p>
            <a:r>
              <a:rPr lang="en-US" sz="1600" dirty="0">
                <a:solidFill>
                  <a:schemeClr val="accent2"/>
                </a:solidFill>
              </a:rPr>
              <a:t>Inference</a:t>
            </a:r>
          </a:p>
        </p:txBody>
      </p:sp>
      <p:cxnSp>
        <p:nvCxnSpPr>
          <p:cNvPr id="49" name="Straight Arrow Connector 48">
            <a:extLst>
              <a:ext uri="{FF2B5EF4-FFF2-40B4-BE49-F238E27FC236}">
                <a16:creationId xmlns:a16="http://schemas.microsoft.com/office/drawing/2014/main" id="{10DAEEA1-2F20-CE49-8526-F9D96D2CEA57}"/>
              </a:ext>
            </a:extLst>
          </p:cNvPr>
          <p:cNvCxnSpPr>
            <a:cxnSpLocks/>
          </p:cNvCxnSpPr>
          <p:nvPr/>
        </p:nvCxnSpPr>
        <p:spPr>
          <a:xfrm>
            <a:off x="7640253" y="3747159"/>
            <a:ext cx="1201452" cy="16877"/>
          </a:xfrm>
          <a:prstGeom prst="straightConnector1">
            <a:avLst/>
          </a:prstGeom>
          <a:ln>
            <a:prstDash val="solid"/>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97238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23" grpId="0"/>
      <p:bldP spid="25" grpId="0" animBg="1"/>
      <p:bldP spid="28" grpId="0"/>
      <p:bldP spid="31" grpId="0"/>
      <p:bldP spid="34" grpId="0"/>
      <p:bldP spid="35" grpId="0"/>
      <p:bldP spid="36" grpId="0"/>
      <p:bldP spid="37" grpId="0"/>
      <p:bldP spid="39" grpId="0"/>
      <p:bldP spid="40" grpId="0"/>
      <p:bldP spid="43" grpId="0"/>
      <p:bldP spid="44" grpId="0"/>
      <p:bldP spid="45" grpId="0"/>
      <p:bldP spid="46" grpId="0"/>
      <p:bldP spid="47"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RoadMap</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p:spPr>
        <p:txBody>
          <a:bodyPr>
            <a:normAutofit fontScale="92500" lnSpcReduction="20000"/>
          </a:bodyPr>
          <a:lstStyle/>
          <a:p>
            <a:pPr>
              <a:lnSpc>
                <a:spcPct val="150000"/>
              </a:lnSpc>
            </a:pPr>
            <a:r>
              <a:rPr lang="en-US" dirty="0">
                <a:solidFill>
                  <a:schemeClr val="bg2">
                    <a:lumMod val="75000"/>
                  </a:schemeClr>
                </a:solidFill>
              </a:rPr>
              <a:t>Motivation</a:t>
            </a:r>
          </a:p>
          <a:p>
            <a:pPr>
              <a:lnSpc>
                <a:spcPct val="150000"/>
              </a:lnSpc>
            </a:pPr>
            <a:r>
              <a:rPr lang="en-US" dirty="0">
                <a:solidFill>
                  <a:schemeClr val="bg2">
                    <a:lumMod val="75000"/>
                  </a:schemeClr>
                </a:solidFill>
              </a:rPr>
              <a:t>Proposal</a:t>
            </a:r>
          </a:p>
          <a:p>
            <a:pPr>
              <a:lnSpc>
                <a:spcPct val="150000"/>
              </a:lnSpc>
            </a:pPr>
            <a:r>
              <a:rPr lang="en-US" dirty="0"/>
              <a:t>Prior work</a:t>
            </a:r>
          </a:p>
          <a:p>
            <a:pPr>
              <a:lnSpc>
                <a:spcPct val="150000"/>
              </a:lnSpc>
            </a:pPr>
            <a:r>
              <a:rPr lang="en-US" dirty="0">
                <a:solidFill>
                  <a:schemeClr val="bg2">
                    <a:lumMod val="75000"/>
                  </a:schemeClr>
                </a:solidFill>
              </a:rPr>
              <a:t>Auto-annotation Methods:</a:t>
            </a:r>
          </a:p>
          <a:p>
            <a:pPr lvl="1">
              <a:lnSpc>
                <a:spcPct val="150000"/>
              </a:lnSpc>
            </a:pPr>
            <a:r>
              <a:rPr lang="en-US" dirty="0">
                <a:solidFill>
                  <a:schemeClr val="bg2">
                    <a:lumMod val="75000"/>
                  </a:schemeClr>
                </a:solidFill>
              </a:rPr>
              <a:t>Utterance-based</a:t>
            </a:r>
          </a:p>
          <a:p>
            <a:pPr lvl="1">
              <a:lnSpc>
                <a:spcPct val="150000"/>
              </a:lnSpc>
            </a:pPr>
            <a:r>
              <a:rPr lang="en-US" dirty="0">
                <a:solidFill>
                  <a:schemeClr val="bg2">
                    <a:lumMod val="75000"/>
                  </a:schemeClr>
                </a:solidFill>
              </a:rPr>
              <a:t>Interaction-based</a:t>
            </a:r>
          </a:p>
          <a:p>
            <a:pPr>
              <a:lnSpc>
                <a:spcPct val="150000"/>
              </a:lnSpc>
            </a:pPr>
            <a:r>
              <a:rPr lang="en-US" dirty="0">
                <a:solidFill>
                  <a:schemeClr val="bg2">
                    <a:lumMod val="75000"/>
                  </a:schemeClr>
                </a:solidFill>
              </a:rPr>
              <a:t>Evaluation</a:t>
            </a:r>
          </a:p>
          <a:p>
            <a:pPr>
              <a:lnSpc>
                <a:spcPct val="150000"/>
              </a:lnSpc>
            </a:pPr>
            <a:r>
              <a:rPr lang="en-US" dirty="0">
                <a:solidFill>
                  <a:schemeClr val="bg2">
                    <a:lumMod val="75000"/>
                  </a:schemeClr>
                </a:solidFill>
              </a:rPr>
              <a:t>Conclusion</a:t>
            </a:r>
          </a:p>
          <a:p>
            <a:pPr marL="0" indent="0">
              <a:buNone/>
            </a:pPr>
            <a:endParaRPr lang="en-US"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80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t>Prior Work</a:t>
            </a:r>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8CC3C4E3-4985-1C48-A098-1B8E99AFD439}"/>
              </a:ext>
            </a:extLst>
          </p:cNvPr>
          <p:cNvSpPr>
            <a:spLocks noGrp="1"/>
          </p:cNvSpPr>
          <p:nvPr>
            <p:ph idx="1"/>
          </p:nvPr>
        </p:nvSpPr>
        <p:spPr>
          <a:xfrm>
            <a:off x="838200" y="954157"/>
            <a:ext cx="10515600" cy="4831485"/>
          </a:xfrm>
        </p:spPr>
        <p:txBody>
          <a:bodyPr>
            <a:normAutofit fontScale="92500" lnSpcReduction="10000"/>
          </a:bodyPr>
          <a:lstStyle/>
          <a:p>
            <a:pPr>
              <a:lnSpc>
                <a:spcPct val="150000"/>
              </a:lnSpc>
            </a:pPr>
            <a:r>
              <a:rPr lang="en-US" dirty="0"/>
              <a:t>Fully Supervised</a:t>
            </a:r>
          </a:p>
          <a:p>
            <a:pPr lvl="1">
              <a:lnSpc>
                <a:spcPct val="150000"/>
              </a:lnSpc>
              <a:buFontTx/>
              <a:buChar char="-"/>
            </a:pPr>
            <a:r>
              <a:rPr lang="en-US" dirty="0"/>
              <a:t>Lexical and acoustic features of query reformulation [</a:t>
            </a:r>
            <a:r>
              <a:rPr lang="en-US" dirty="0">
                <a:solidFill>
                  <a:schemeClr val="accent5">
                    <a:lumMod val="75000"/>
                  </a:schemeClr>
                </a:solidFill>
              </a:rPr>
              <a:t>Tang, et al. 2019;</a:t>
            </a:r>
          </a:p>
          <a:p>
            <a:pPr marL="457200" lvl="1" indent="0">
              <a:lnSpc>
                <a:spcPct val="150000"/>
              </a:lnSpc>
              <a:buNone/>
            </a:pPr>
            <a:r>
              <a:rPr lang="en-US" dirty="0">
                <a:solidFill>
                  <a:schemeClr val="accent5">
                    <a:lumMod val="75000"/>
                  </a:schemeClr>
                </a:solidFill>
              </a:rPr>
              <a:t>Errattahi, et al. 2018; Errattahi, et al. 2016</a:t>
            </a:r>
            <a:r>
              <a:rPr lang="en-US" dirty="0"/>
              <a:t>]</a:t>
            </a:r>
          </a:p>
          <a:p>
            <a:pPr marL="457200" lvl="1" indent="0">
              <a:lnSpc>
                <a:spcPct val="150000"/>
              </a:lnSpc>
              <a:buNone/>
            </a:pPr>
            <a:r>
              <a:rPr lang="en-US" dirty="0"/>
              <a:t>-  Audio-only interactions [</a:t>
            </a:r>
            <a:r>
              <a:rPr lang="en-US" dirty="0">
                <a:solidFill>
                  <a:schemeClr val="accent5">
                    <a:lumMod val="75000"/>
                  </a:schemeClr>
                </a:solidFill>
              </a:rPr>
              <a:t>Hong and Findlater. 2018</a:t>
            </a:r>
            <a:r>
              <a:rPr lang="en-US" dirty="0"/>
              <a:t>]</a:t>
            </a:r>
          </a:p>
          <a:p>
            <a:pPr>
              <a:lnSpc>
                <a:spcPct val="150000"/>
              </a:lnSpc>
              <a:buFontTx/>
              <a:buChar char="-"/>
            </a:pPr>
            <a:r>
              <a:rPr lang="en-US" dirty="0"/>
              <a:t>Weakly supervised</a:t>
            </a:r>
          </a:p>
          <a:p>
            <a:pPr lvl="1">
              <a:lnSpc>
                <a:spcPct val="150000"/>
              </a:lnSpc>
              <a:buFontTx/>
              <a:buChar char="-"/>
            </a:pPr>
            <a:r>
              <a:rPr lang="en-US" dirty="0"/>
              <a:t>acoustic audio event detection [</a:t>
            </a:r>
            <a:r>
              <a:rPr lang="en-US" dirty="0">
                <a:solidFill>
                  <a:schemeClr val="accent5">
                    <a:lumMod val="75000"/>
                  </a:schemeClr>
                </a:solidFill>
              </a:rPr>
              <a:t>Kumar and Raj. 2016, Kumar et al. 2017</a:t>
            </a:r>
            <a:r>
              <a:rPr lang="en-US" dirty="0"/>
              <a:t>]</a:t>
            </a:r>
          </a:p>
          <a:p>
            <a:pPr>
              <a:lnSpc>
                <a:spcPct val="150000"/>
              </a:lnSpc>
              <a:buFontTx/>
              <a:buChar char="-"/>
            </a:pPr>
            <a:r>
              <a:rPr lang="en-US" dirty="0"/>
              <a:t>Production-level</a:t>
            </a:r>
          </a:p>
          <a:p>
            <a:pPr lvl="1">
              <a:lnSpc>
                <a:spcPct val="150000"/>
              </a:lnSpc>
              <a:buFontTx/>
              <a:buChar char="-"/>
            </a:pPr>
            <a:r>
              <a:rPr lang="en-US" dirty="0"/>
              <a:t>human-in-the-loop [</a:t>
            </a:r>
            <a:r>
              <a:rPr lang="en-US" dirty="0">
                <a:solidFill>
                  <a:schemeClr val="accent5">
                    <a:lumMod val="75000"/>
                  </a:schemeClr>
                </a:solidFill>
              </a:rPr>
              <a:t>Amazon SageMaker</a:t>
            </a:r>
            <a:r>
              <a:rPr lang="en-US" dirty="0"/>
              <a:t>]</a:t>
            </a:r>
          </a:p>
          <a:p>
            <a:pPr marL="457200" lvl="1" indent="0">
              <a:buNone/>
            </a:pPr>
            <a:endParaRPr lang="en-US" dirty="0"/>
          </a:p>
        </p:txBody>
      </p:sp>
    </p:spTree>
    <p:extLst>
      <p:ext uri="{BB962C8B-B14F-4D97-AF65-F5344CB8AC3E}">
        <p14:creationId xmlns:p14="http://schemas.microsoft.com/office/powerpoint/2010/main" val="300939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RoadMap</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p:spPr>
        <p:txBody>
          <a:bodyPr>
            <a:normAutofit fontScale="92500" lnSpcReduction="10000"/>
          </a:bodyPr>
          <a:lstStyle/>
          <a:p>
            <a:pPr>
              <a:lnSpc>
                <a:spcPct val="150000"/>
              </a:lnSpc>
            </a:pPr>
            <a:r>
              <a:rPr lang="en-US" dirty="0">
                <a:solidFill>
                  <a:schemeClr val="bg2">
                    <a:lumMod val="75000"/>
                  </a:schemeClr>
                </a:solidFill>
              </a:rPr>
              <a:t>Prior work</a:t>
            </a:r>
          </a:p>
          <a:p>
            <a:pPr>
              <a:lnSpc>
                <a:spcPct val="150000"/>
              </a:lnSpc>
            </a:pPr>
            <a:r>
              <a:rPr lang="en-US" dirty="0"/>
              <a:t>Auto-annotation Methods:</a:t>
            </a:r>
          </a:p>
          <a:p>
            <a:pPr lvl="1">
              <a:lnSpc>
                <a:spcPct val="150000"/>
              </a:lnSpc>
            </a:pPr>
            <a:r>
              <a:rPr lang="en-US" dirty="0"/>
              <a:t>Utterance-based : </a:t>
            </a:r>
          </a:p>
          <a:p>
            <a:pPr marL="914400" lvl="2" indent="0">
              <a:lnSpc>
                <a:spcPct val="150000"/>
              </a:lnSpc>
              <a:buNone/>
            </a:pPr>
            <a:r>
              <a:rPr lang="en-US" dirty="0"/>
              <a:t>- transcriptions only</a:t>
            </a:r>
          </a:p>
          <a:p>
            <a:pPr lvl="1">
              <a:lnSpc>
                <a:spcPct val="150000"/>
              </a:lnSpc>
            </a:pPr>
            <a:r>
              <a:rPr lang="en-US" dirty="0">
                <a:solidFill>
                  <a:schemeClr val="bg2">
                    <a:lumMod val="75000"/>
                  </a:schemeClr>
                </a:solidFill>
              </a:rPr>
              <a:t>Interaction-based: </a:t>
            </a:r>
          </a:p>
          <a:p>
            <a:pPr marL="457200" lvl="1" indent="0">
              <a:lnSpc>
                <a:spcPct val="150000"/>
              </a:lnSpc>
              <a:buNone/>
            </a:pPr>
            <a:r>
              <a:rPr lang="en-US" dirty="0">
                <a:solidFill>
                  <a:schemeClr val="bg2">
                    <a:lumMod val="75000"/>
                  </a:schemeClr>
                </a:solidFill>
              </a:rPr>
              <a:t>	- </a:t>
            </a:r>
            <a:r>
              <a:rPr lang="en-US" sz="2000" dirty="0">
                <a:solidFill>
                  <a:schemeClr val="bg2">
                    <a:lumMod val="75000"/>
                  </a:schemeClr>
                </a:solidFill>
              </a:rPr>
              <a:t>transcriptions + interaction events (app, tune, keypress)</a:t>
            </a:r>
          </a:p>
          <a:p>
            <a:pPr>
              <a:lnSpc>
                <a:spcPct val="150000"/>
              </a:lnSpc>
            </a:pPr>
            <a:r>
              <a:rPr lang="en-US" dirty="0">
                <a:solidFill>
                  <a:schemeClr val="bg2">
                    <a:lumMod val="75000"/>
                  </a:schemeClr>
                </a:solidFill>
              </a:rPr>
              <a:t>Evaluation</a:t>
            </a:r>
          </a:p>
          <a:p>
            <a:pPr>
              <a:lnSpc>
                <a:spcPct val="150000"/>
              </a:lnSpc>
            </a:pPr>
            <a:r>
              <a:rPr lang="en-US" dirty="0">
                <a:solidFill>
                  <a:schemeClr val="bg2">
                    <a:lumMod val="75000"/>
                  </a:schemeClr>
                </a:solidFill>
              </a:rPr>
              <a:t>Conclusion</a:t>
            </a:r>
          </a:p>
          <a:p>
            <a:pPr marL="0" indent="0">
              <a:buNone/>
            </a:pPr>
            <a:endParaRPr lang="en-US"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23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B5CB27-8944-614F-8217-AB9FBD5F00AB}"/>
              </a:ext>
            </a:extLst>
          </p:cNvPr>
          <p:cNvSpPr/>
          <p:nvPr/>
        </p:nvSpPr>
        <p:spPr>
          <a:xfrm>
            <a:off x="838200" y="1101762"/>
            <a:ext cx="11308080" cy="1200329"/>
          </a:xfrm>
          <a:prstGeom prst="rect">
            <a:avLst/>
          </a:prstGeom>
        </p:spPr>
        <p:txBody>
          <a:bodyPr wrap="square">
            <a:spAutoFit/>
          </a:bodyPr>
          <a:lstStyle/>
          <a:p>
            <a:pPr marL="285750" indent="-285750">
              <a:buFont typeface="Arial" panose="020B0604020202020204" pitchFamily="34" charset="0"/>
              <a:buChar char="•"/>
            </a:pPr>
            <a:r>
              <a:rPr lang="en-US" dirty="0"/>
              <a:t>Each query is issued by the same device. </a:t>
            </a:r>
          </a:p>
          <a:p>
            <a:pPr marL="285750" indent="-285750">
              <a:buFont typeface="Arial" panose="020B0604020202020204" pitchFamily="34" charset="0"/>
              <a:buChar char="•"/>
            </a:pPr>
            <a:r>
              <a:rPr lang="en-US" dirty="0"/>
              <a:t>Each non-first query occurs within 45 seconds of the last. (Tang et al., 2018) </a:t>
            </a:r>
          </a:p>
          <a:p>
            <a:endParaRPr lang="en-US" dirty="0"/>
          </a:p>
          <a:p>
            <a:endParaRPr lang="en-US" dirty="0"/>
          </a:p>
        </p:txBody>
      </p:sp>
      <p:grpSp>
        <p:nvGrpSpPr>
          <p:cNvPr id="19" name="Group 18">
            <a:extLst>
              <a:ext uri="{FF2B5EF4-FFF2-40B4-BE49-F238E27FC236}">
                <a16:creationId xmlns:a16="http://schemas.microsoft.com/office/drawing/2014/main" id="{A7673EBC-6F5A-1240-85D2-615BC1384C55}"/>
              </a:ext>
            </a:extLst>
          </p:cNvPr>
          <p:cNvGrpSpPr/>
          <p:nvPr/>
        </p:nvGrpSpPr>
        <p:grpSpPr>
          <a:xfrm>
            <a:off x="1504220" y="2299813"/>
            <a:ext cx="5218295" cy="381002"/>
            <a:chOff x="1504220" y="2299813"/>
            <a:chExt cx="5218295" cy="381002"/>
          </a:xfrm>
        </p:grpSpPr>
        <p:grpSp>
          <p:nvGrpSpPr>
            <p:cNvPr id="51" name="Group 50">
              <a:extLst>
                <a:ext uri="{FF2B5EF4-FFF2-40B4-BE49-F238E27FC236}">
                  <a16:creationId xmlns:a16="http://schemas.microsoft.com/office/drawing/2014/main" id="{64CACEE8-A708-7B4A-B308-213AB1CD9975}"/>
                </a:ext>
              </a:extLst>
            </p:cNvPr>
            <p:cNvGrpSpPr/>
            <p:nvPr/>
          </p:nvGrpSpPr>
          <p:grpSpPr>
            <a:xfrm>
              <a:off x="1504220" y="2299815"/>
              <a:ext cx="1447800" cy="381000"/>
              <a:chOff x="3004458" y="2884714"/>
              <a:chExt cx="1447800" cy="381000"/>
            </a:xfrm>
          </p:grpSpPr>
          <p:sp>
            <p:nvSpPr>
              <p:cNvPr id="60" name="Rectangle 59">
                <a:extLst>
                  <a:ext uri="{FF2B5EF4-FFF2-40B4-BE49-F238E27FC236}">
                    <a16:creationId xmlns:a16="http://schemas.microsoft.com/office/drawing/2014/main" id="{D3500D05-7391-C64E-BB88-3DDB263852A1}"/>
                  </a:ext>
                </a:extLst>
              </p:cNvPr>
              <p:cNvSpPr/>
              <p:nvPr/>
            </p:nvSpPr>
            <p:spPr>
              <a:xfrm>
                <a:off x="3004458" y="2884714"/>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        </a:t>
                </a:r>
              </a:p>
            </p:txBody>
          </p:sp>
          <p:sp>
            <p:nvSpPr>
              <p:cNvPr id="61" name="Rectangle 60">
                <a:extLst>
                  <a:ext uri="{FF2B5EF4-FFF2-40B4-BE49-F238E27FC236}">
                    <a16:creationId xmlns:a16="http://schemas.microsoft.com/office/drawing/2014/main" id="{CA2296ED-6441-2540-B528-DC6408881691}"/>
                  </a:ext>
                </a:extLst>
              </p:cNvPr>
              <p:cNvSpPr/>
              <p:nvPr/>
            </p:nvSpPr>
            <p:spPr>
              <a:xfrm>
                <a:off x="3526972" y="2884714"/>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  </a:t>
                </a:r>
              </a:p>
            </p:txBody>
          </p:sp>
          <p:sp>
            <p:nvSpPr>
              <p:cNvPr id="62" name="Rectangle 61">
                <a:extLst>
                  <a:ext uri="{FF2B5EF4-FFF2-40B4-BE49-F238E27FC236}">
                    <a16:creationId xmlns:a16="http://schemas.microsoft.com/office/drawing/2014/main" id="{854D7056-41B7-0E4B-A71B-280B1CC3728C}"/>
                  </a:ext>
                </a:extLst>
              </p:cNvPr>
              <p:cNvSpPr/>
              <p:nvPr/>
            </p:nvSpPr>
            <p:spPr>
              <a:xfrm>
                <a:off x="4071258" y="2884714"/>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79E4223B-8356-E941-90AC-B41FDE3157E4}"/>
                </a:ext>
              </a:extLst>
            </p:cNvPr>
            <p:cNvGrpSpPr/>
            <p:nvPr/>
          </p:nvGrpSpPr>
          <p:grpSpPr>
            <a:xfrm>
              <a:off x="3130234" y="2299813"/>
              <a:ext cx="3592281" cy="381002"/>
              <a:chOff x="3130234" y="2299813"/>
              <a:chExt cx="3592281" cy="381002"/>
            </a:xfrm>
          </p:grpSpPr>
          <p:sp>
            <p:nvSpPr>
              <p:cNvPr id="53" name="Rectangle 52">
                <a:extLst>
                  <a:ext uri="{FF2B5EF4-FFF2-40B4-BE49-F238E27FC236}">
                    <a16:creationId xmlns:a16="http://schemas.microsoft.com/office/drawing/2014/main" id="{582CC995-0197-A642-BFFE-D48E092A634C}"/>
                  </a:ext>
                </a:extLst>
              </p:cNvPr>
              <p:cNvSpPr/>
              <p:nvPr/>
            </p:nvSpPr>
            <p:spPr>
              <a:xfrm>
                <a:off x="3130234" y="2299815"/>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AD5C1E71-40BE-644F-9A2C-597639B19A1B}"/>
                  </a:ext>
                </a:extLst>
              </p:cNvPr>
              <p:cNvSpPr/>
              <p:nvPr/>
            </p:nvSpPr>
            <p:spPr>
              <a:xfrm>
                <a:off x="3652748" y="2299815"/>
                <a:ext cx="381000" cy="381000"/>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3931BA8-9BA1-064A-AB4C-68A8E4EC15E9}"/>
                  </a:ext>
                </a:extLst>
              </p:cNvPr>
              <p:cNvSpPr/>
              <p:nvPr/>
            </p:nvSpPr>
            <p:spPr>
              <a:xfrm>
                <a:off x="4197034" y="2299815"/>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98D2166D-3EA0-2940-A81A-55578A9626E0}"/>
                  </a:ext>
                </a:extLst>
              </p:cNvPr>
              <p:cNvSpPr/>
              <p:nvPr/>
            </p:nvSpPr>
            <p:spPr>
              <a:xfrm>
                <a:off x="4752201" y="2299813"/>
                <a:ext cx="3810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bg2">
                        <a:lumMod val="50000"/>
                      </a:schemeClr>
                    </a:solidFill>
                  </a:rPr>
                  <a:t>  </a:t>
                </a:r>
              </a:p>
            </p:txBody>
          </p:sp>
          <p:sp>
            <p:nvSpPr>
              <p:cNvPr id="57" name="Rectangle 56">
                <a:extLst>
                  <a:ext uri="{FF2B5EF4-FFF2-40B4-BE49-F238E27FC236}">
                    <a16:creationId xmlns:a16="http://schemas.microsoft.com/office/drawing/2014/main" id="{D1ED715C-B082-EF42-BBEE-28CF702F762E}"/>
                  </a:ext>
                </a:extLst>
              </p:cNvPr>
              <p:cNvSpPr/>
              <p:nvPr/>
            </p:nvSpPr>
            <p:spPr>
              <a:xfrm>
                <a:off x="5296487" y="2299813"/>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           </a:t>
                </a:r>
              </a:p>
            </p:txBody>
          </p:sp>
          <p:sp>
            <p:nvSpPr>
              <p:cNvPr id="58" name="Rectangle 57">
                <a:extLst>
                  <a:ext uri="{FF2B5EF4-FFF2-40B4-BE49-F238E27FC236}">
                    <a16:creationId xmlns:a16="http://schemas.microsoft.com/office/drawing/2014/main" id="{B286DF38-70CB-7644-AA7F-1698DD366524}"/>
                  </a:ext>
                </a:extLst>
              </p:cNvPr>
              <p:cNvSpPr/>
              <p:nvPr/>
            </p:nvSpPr>
            <p:spPr>
              <a:xfrm>
                <a:off x="5808116" y="2299813"/>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9" name="Rectangle 58">
                <a:extLst>
                  <a:ext uri="{FF2B5EF4-FFF2-40B4-BE49-F238E27FC236}">
                    <a16:creationId xmlns:a16="http://schemas.microsoft.com/office/drawing/2014/main" id="{DB5E438B-2193-354D-A153-E8EF220580E2}"/>
                  </a:ext>
                </a:extLst>
              </p:cNvPr>
              <p:cNvSpPr/>
              <p:nvPr/>
            </p:nvSpPr>
            <p:spPr>
              <a:xfrm>
                <a:off x="6341515" y="2299813"/>
                <a:ext cx="381000" cy="381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cxnSp>
        <p:nvCxnSpPr>
          <p:cNvPr id="67" name="Straight Connector 66">
            <a:extLst>
              <a:ext uri="{FF2B5EF4-FFF2-40B4-BE49-F238E27FC236}">
                <a16:creationId xmlns:a16="http://schemas.microsoft.com/office/drawing/2014/main" id="{76CC3FAD-FB5A-0A43-BCA9-35AE15594429}"/>
              </a:ext>
            </a:extLst>
          </p:cNvPr>
          <p:cNvCxnSpPr>
            <a:cxnSpLocks/>
          </p:cNvCxnSpPr>
          <p:nvPr/>
        </p:nvCxnSpPr>
        <p:spPr>
          <a:xfrm>
            <a:off x="3064261" y="2194918"/>
            <a:ext cx="0" cy="542294"/>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68" name="Right Brace 67">
            <a:extLst>
              <a:ext uri="{FF2B5EF4-FFF2-40B4-BE49-F238E27FC236}">
                <a16:creationId xmlns:a16="http://schemas.microsoft.com/office/drawing/2014/main" id="{69F7F93D-C59A-E246-9773-2BDBDCD9A95E}"/>
              </a:ext>
            </a:extLst>
          </p:cNvPr>
          <p:cNvSpPr/>
          <p:nvPr/>
        </p:nvSpPr>
        <p:spPr>
          <a:xfrm rot="5400000">
            <a:off x="2873762" y="2624863"/>
            <a:ext cx="380998" cy="6162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a:extLst>
              <a:ext uri="{FF2B5EF4-FFF2-40B4-BE49-F238E27FC236}">
                <a16:creationId xmlns:a16="http://schemas.microsoft.com/office/drawing/2014/main" id="{4273D128-2CF6-7B4B-ADD5-DA17CD72D267}"/>
              </a:ext>
            </a:extLst>
          </p:cNvPr>
          <p:cNvSpPr txBox="1"/>
          <p:nvPr/>
        </p:nvSpPr>
        <p:spPr>
          <a:xfrm>
            <a:off x="2663761" y="2984335"/>
            <a:ext cx="466794" cy="369332"/>
          </a:xfrm>
          <a:prstGeom prst="rect">
            <a:avLst/>
          </a:prstGeom>
          <a:noFill/>
        </p:spPr>
        <p:txBody>
          <a:bodyPr wrap="none" rtlCol="0">
            <a:spAutoFit/>
          </a:bodyPr>
          <a:lstStyle/>
          <a:p>
            <a:r>
              <a:rPr lang="en-US" dirty="0"/>
              <a:t>t</a:t>
            </a:r>
            <a:r>
              <a:rPr lang="en-US" baseline="-25000" dirty="0"/>
              <a:t>n-1</a:t>
            </a:r>
          </a:p>
        </p:txBody>
      </p:sp>
      <p:sp>
        <p:nvSpPr>
          <p:cNvPr id="70" name="TextBox 69">
            <a:extLst>
              <a:ext uri="{FF2B5EF4-FFF2-40B4-BE49-F238E27FC236}">
                <a16:creationId xmlns:a16="http://schemas.microsoft.com/office/drawing/2014/main" id="{FEF6DCC9-EA3A-F947-B476-839B75F173F3}"/>
              </a:ext>
            </a:extLst>
          </p:cNvPr>
          <p:cNvSpPr txBox="1"/>
          <p:nvPr/>
        </p:nvSpPr>
        <p:spPr>
          <a:xfrm>
            <a:off x="3156239" y="2995928"/>
            <a:ext cx="341760" cy="369332"/>
          </a:xfrm>
          <a:prstGeom prst="rect">
            <a:avLst/>
          </a:prstGeom>
          <a:noFill/>
        </p:spPr>
        <p:txBody>
          <a:bodyPr wrap="none" rtlCol="0">
            <a:spAutoFit/>
          </a:bodyPr>
          <a:lstStyle/>
          <a:p>
            <a:r>
              <a:rPr lang="en-US" dirty="0"/>
              <a:t>t</a:t>
            </a:r>
            <a:r>
              <a:rPr lang="en-US" baseline="-25000" dirty="0"/>
              <a:t>n</a:t>
            </a:r>
          </a:p>
        </p:txBody>
      </p:sp>
      <p:sp>
        <p:nvSpPr>
          <p:cNvPr id="71" name="TextBox 70">
            <a:extLst>
              <a:ext uri="{FF2B5EF4-FFF2-40B4-BE49-F238E27FC236}">
                <a16:creationId xmlns:a16="http://schemas.microsoft.com/office/drawing/2014/main" id="{08058182-EEED-C34E-859E-F774FE0BD9A3}"/>
              </a:ext>
            </a:extLst>
          </p:cNvPr>
          <p:cNvSpPr txBox="1"/>
          <p:nvPr/>
        </p:nvSpPr>
        <p:spPr>
          <a:xfrm>
            <a:off x="2625319" y="3368192"/>
            <a:ext cx="4566891" cy="369332"/>
          </a:xfrm>
          <a:prstGeom prst="rect">
            <a:avLst/>
          </a:prstGeom>
          <a:noFill/>
        </p:spPr>
        <p:txBody>
          <a:bodyPr wrap="none" rtlCol="0">
            <a:spAutoFit/>
          </a:bodyPr>
          <a:lstStyle/>
          <a:p>
            <a:r>
              <a:rPr lang="en-US" dirty="0"/>
              <a:t>If t</a:t>
            </a:r>
            <a:r>
              <a:rPr lang="en-US" baseline="-25000" dirty="0"/>
              <a:t>n</a:t>
            </a:r>
            <a:r>
              <a:rPr lang="en-US" dirty="0"/>
              <a:t>-t</a:t>
            </a:r>
            <a:r>
              <a:rPr lang="en-US" baseline="-25000" dirty="0"/>
              <a:t>n-1</a:t>
            </a:r>
            <a:r>
              <a:rPr lang="en-US" dirty="0"/>
              <a:t> &gt; 45s, have a session =  events[t</a:t>
            </a:r>
            <a:r>
              <a:rPr lang="en-US" baseline="-25000" dirty="0"/>
              <a:t>0</a:t>
            </a:r>
            <a:r>
              <a:rPr lang="en-US" dirty="0"/>
              <a:t> : t</a:t>
            </a:r>
            <a:r>
              <a:rPr lang="en-US" baseline="-25000" dirty="0"/>
              <a:t>n-1</a:t>
            </a:r>
            <a:r>
              <a:rPr lang="en-US" dirty="0"/>
              <a:t>] </a:t>
            </a:r>
          </a:p>
        </p:txBody>
      </p:sp>
      <p:sp>
        <p:nvSpPr>
          <p:cNvPr id="72" name="TextBox 71">
            <a:extLst>
              <a:ext uri="{FF2B5EF4-FFF2-40B4-BE49-F238E27FC236}">
                <a16:creationId xmlns:a16="http://schemas.microsoft.com/office/drawing/2014/main" id="{4A4B5C2B-2C8D-E849-B173-653B163CC090}"/>
              </a:ext>
            </a:extLst>
          </p:cNvPr>
          <p:cNvSpPr txBox="1"/>
          <p:nvPr/>
        </p:nvSpPr>
        <p:spPr>
          <a:xfrm>
            <a:off x="1430762" y="2916578"/>
            <a:ext cx="340158" cy="369332"/>
          </a:xfrm>
          <a:prstGeom prst="rect">
            <a:avLst/>
          </a:prstGeom>
          <a:noFill/>
        </p:spPr>
        <p:txBody>
          <a:bodyPr wrap="none" rtlCol="0">
            <a:spAutoFit/>
          </a:bodyPr>
          <a:lstStyle/>
          <a:p>
            <a:r>
              <a:rPr lang="en-US" dirty="0"/>
              <a:t>t</a:t>
            </a:r>
            <a:r>
              <a:rPr lang="en-US" baseline="-25000" dirty="0"/>
              <a:t>0</a:t>
            </a:r>
          </a:p>
        </p:txBody>
      </p:sp>
      <p:sp>
        <p:nvSpPr>
          <p:cNvPr id="73" name="TextBox 72">
            <a:extLst>
              <a:ext uri="{FF2B5EF4-FFF2-40B4-BE49-F238E27FC236}">
                <a16:creationId xmlns:a16="http://schemas.microsoft.com/office/drawing/2014/main" id="{EC72D3EF-1273-2049-A591-DE3B0D3C59F1}"/>
              </a:ext>
            </a:extLst>
          </p:cNvPr>
          <p:cNvSpPr txBox="1"/>
          <p:nvPr/>
        </p:nvSpPr>
        <p:spPr>
          <a:xfrm>
            <a:off x="7550731" y="2129720"/>
            <a:ext cx="3608295" cy="646331"/>
          </a:xfrm>
          <a:prstGeom prst="rect">
            <a:avLst/>
          </a:prstGeom>
          <a:noFill/>
        </p:spPr>
        <p:txBody>
          <a:bodyPr wrap="none" rtlCol="0">
            <a:spAutoFit/>
          </a:bodyPr>
          <a:lstStyle/>
          <a:p>
            <a:r>
              <a:rPr lang="en-US" dirty="0"/>
              <a:t>transcriptions are grouped by device</a:t>
            </a:r>
          </a:p>
          <a:p>
            <a:r>
              <a:rPr lang="en-US" dirty="0"/>
              <a:t>and sorted by time</a:t>
            </a:r>
          </a:p>
        </p:txBody>
      </p:sp>
      <p:sp>
        <p:nvSpPr>
          <p:cNvPr id="74" name="Right Brace 73">
            <a:extLst>
              <a:ext uri="{FF2B5EF4-FFF2-40B4-BE49-F238E27FC236}">
                <a16:creationId xmlns:a16="http://schemas.microsoft.com/office/drawing/2014/main" id="{5ABB582F-CC5B-3245-B78D-5F7CDCC7E069}"/>
              </a:ext>
            </a:extLst>
          </p:cNvPr>
          <p:cNvSpPr/>
          <p:nvPr/>
        </p:nvSpPr>
        <p:spPr>
          <a:xfrm rot="5400000">
            <a:off x="1765705" y="2635930"/>
            <a:ext cx="380998" cy="6162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76" name="Rectangle 75">
            <a:extLst>
              <a:ext uri="{FF2B5EF4-FFF2-40B4-BE49-F238E27FC236}">
                <a16:creationId xmlns:a16="http://schemas.microsoft.com/office/drawing/2014/main" id="{0EAF9721-4046-984E-845D-C81C485DB4E1}"/>
              </a:ext>
            </a:extLst>
          </p:cNvPr>
          <p:cNvSpPr/>
          <p:nvPr/>
        </p:nvSpPr>
        <p:spPr>
          <a:xfrm>
            <a:off x="2706915" y="4209663"/>
            <a:ext cx="283285" cy="29359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F6208AE7-0801-E94C-A499-B841A48B3624}"/>
              </a:ext>
            </a:extLst>
          </p:cNvPr>
          <p:cNvSpPr/>
          <p:nvPr/>
        </p:nvSpPr>
        <p:spPr>
          <a:xfrm>
            <a:off x="3095420" y="4209663"/>
            <a:ext cx="283285" cy="29359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A5F0ECE-4675-2E45-B6A8-B617F7A7023E}"/>
              </a:ext>
            </a:extLst>
          </p:cNvPr>
          <p:cNvSpPr/>
          <p:nvPr/>
        </p:nvSpPr>
        <p:spPr>
          <a:xfrm>
            <a:off x="3500114" y="4209663"/>
            <a:ext cx="283285" cy="293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687F7D15-7F59-0E4B-B55D-4788CFA9CC29}"/>
              </a:ext>
            </a:extLst>
          </p:cNvPr>
          <p:cNvSpPr txBox="1"/>
          <p:nvPr/>
        </p:nvSpPr>
        <p:spPr>
          <a:xfrm>
            <a:off x="965351" y="4171791"/>
            <a:ext cx="1087157" cy="369332"/>
          </a:xfrm>
          <a:prstGeom prst="rect">
            <a:avLst/>
          </a:prstGeom>
          <a:noFill/>
        </p:spPr>
        <p:txBody>
          <a:bodyPr wrap="none" rtlCol="0">
            <a:spAutoFit/>
          </a:bodyPr>
          <a:lstStyle/>
          <a:p>
            <a:r>
              <a:rPr lang="en-US"/>
              <a:t>Sessions: </a:t>
            </a:r>
          </a:p>
        </p:txBody>
      </p:sp>
      <p:grpSp>
        <p:nvGrpSpPr>
          <p:cNvPr id="84" name="Group 83">
            <a:extLst>
              <a:ext uri="{FF2B5EF4-FFF2-40B4-BE49-F238E27FC236}">
                <a16:creationId xmlns:a16="http://schemas.microsoft.com/office/drawing/2014/main" id="{8769BFC1-719E-CE4D-8C0D-995143FF7700}"/>
              </a:ext>
            </a:extLst>
          </p:cNvPr>
          <p:cNvGrpSpPr/>
          <p:nvPr/>
        </p:nvGrpSpPr>
        <p:grpSpPr>
          <a:xfrm>
            <a:off x="4540006" y="4209905"/>
            <a:ext cx="1893962" cy="293595"/>
            <a:chOff x="3004458" y="2884712"/>
            <a:chExt cx="2547253" cy="381002"/>
          </a:xfrm>
        </p:grpSpPr>
        <p:sp>
          <p:nvSpPr>
            <p:cNvPr id="85" name="Rectangle 84">
              <a:extLst>
                <a:ext uri="{FF2B5EF4-FFF2-40B4-BE49-F238E27FC236}">
                  <a16:creationId xmlns:a16="http://schemas.microsoft.com/office/drawing/2014/main" id="{3A811410-86D3-2B4E-80B9-D6E274404CAC}"/>
                </a:ext>
              </a:extLst>
            </p:cNvPr>
            <p:cNvSpPr/>
            <p:nvPr/>
          </p:nvSpPr>
          <p:spPr>
            <a:xfrm>
              <a:off x="3004458" y="2884714"/>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A6ED5729-5396-9645-93E0-2C99B9B4C50B}"/>
                </a:ext>
              </a:extLst>
            </p:cNvPr>
            <p:cNvSpPr/>
            <p:nvPr/>
          </p:nvSpPr>
          <p:spPr>
            <a:xfrm>
              <a:off x="3526972" y="2884714"/>
              <a:ext cx="381000" cy="381000"/>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A195E855-D70F-3541-A916-2D2BC378341D}"/>
                </a:ext>
              </a:extLst>
            </p:cNvPr>
            <p:cNvSpPr/>
            <p:nvPr/>
          </p:nvSpPr>
          <p:spPr>
            <a:xfrm>
              <a:off x="4071258" y="2884714"/>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DD5622C4-9976-AE4B-8AC2-E438F3A46E05}"/>
                </a:ext>
              </a:extLst>
            </p:cNvPr>
            <p:cNvSpPr/>
            <p:nvPr/>
          </p:nvSpPr>
          <p:spPr>
            <a:xfrm>
              <a:off x="4626425" y="2884712"/>
              <a:ext cx="3810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sp>
          <p:nvSpPr>
            <p:cNvPr id="89" name="Rectangle 88">
              <a:extLst>
                <a:ext uri="{FF2B5EF4-FFF2-40B4-BE49-F238E27FC236}">
                  <a16:creationId xmlns:a16="http://schemas.microsoft.com/office/drawing/2014/main" id="{6C0E7C5A-38FF-E54E-A9F2-2DD4EFE1A9C7}"/>
                </a:ext>
              </a:extLst>
            </p:cNvPr>
            <p:cNvSpPr/>
            <p:nvPr/>
          </p:nvSpPr>
          <p:spPr>
            <a:xfrm>
              <a:off x="5170711" y="2884712"/>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cxnSp>
        <p:nvCxnSpPr>
          <p:cNvPr id="90" name="Straight Connector 89">
            <a:extLst>
              <a:ext uri="{FF2B5EF4-FFF2-40B4-BE49-F238E27FC236}">
                <a16:creationId xmlns:a16="http://schemas.microsoft.com/office/drawing/2014/main" id="{FA2DC8E7-2887-7A4D-82B8-17B5B0745358}"/>
              </a:ext>
            </a:extLst>
          </p:cNvPr>
          <p:cNvCxnSpPr>
            <a:cxnSpLocks/>
          </p:cNvCxnSpPr>
          <p:nvPr/>
        </p:nvCxnSpPr>
        <p:spPr>
          <a:xfrm>
            <a:off x="5737431" y="2173098"/>
            <a:ext cx="0" cy="542294"/>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91" name="Right Brace 90">
            <a:extLst>
              <a:ext uri="{FF2B5EF4-FFF2-40B4-BE49-F238E27FC236}">
                <a16:creationId xmlns:a16="http://schemas.microsoft.com/office/drawing/2014/main" id="{D13F167B-504A-D448-9D6C-9CC45B7C68FB}"/>
              </a:ext>
            </a:extLst>
          </p:cNvPr>
          <p:cNvSpPr/>
          <p:nvPr/>
        </p:nvSpPr>
        <p:spPr>
          <a:xfrm rot="5400000">
            <a:off x="5546932" y="2610655"/>
            <a:ext cx="380998" cy="6162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TextBox 98">
            <a:extLst>
              <a:ext uri="{FF2B5EF4-FFF2-40B4-BE49-F238E27FC236}">
                <a16:creationId xmlns:a16="http://schemas.microsoft.com/office/drawing/2014/main" id="{4754511D-293D-3B41-B6BD-2A9B62565D70}"/>
              </a:ext>
            </a:extLst>
          </p:cNvPr>
          <p:cNvSpPr txBox="1"/>
          <p:nvPr/>
        </p:nvSpPr>
        <p:spPr>
          <a:xfrm>
            <a:off x="838200" y="5404752"/>
            <a:ext cx="6441507" cy="1200329"/>
          </a:xfrm>
          <a:prstGeom prst="rect">
            <a:avLst/>
          </a:prstGeom>
          <a:noFill/>
        </p:spPr>
        <p:txBody>
          <a:bodyPr wrap="none" rtlCol="0">
            <a:spAutoFit/>
          </a:bodyPr>
          <a:lstStyle/>
          <a:p>
            <a:r>
              <a:rPr lang="en-US" dirty="0"/>
              <a:t>[[{‘time': 'Mon Oct 7 00:11:19 2019', 'transcription': 'NBC America'}</a:t>
            </a:r>
          </a:p>
          <a:p>
            <a:r>
              <a:rPr lang="en-US" dirty="0"/>
              <a:t>{‘time': 'Mon Oct 7 00:11:23 2019', 'transcription': 'NBC America'}, </a:t>
            </a:r>
          </a:p>
          <a:p>
            <a:r>
              <a:rPr lang="en-US" dirty="0"/>
              <a:t>{‘time': 'Mon Oct 7 00:11:35 2019', 'transcription': 'NBC'}]</a:t>
            </a:r>
          </a:p>
          <a:p>
            <a:endParaRPr lang="en-US" dirty="0"/>
          </a:p>
        </p:txBody>
      </p:sp>
      <p:sp>
        <p:nvSpPr>
          <p:cNvPr id="95" name="Title 1">
            <a:extLst>
              <a:ext uri="{FF2B5EF4-FFF2-40B4-BE49-F238E27FC236}">
                <a16:creationId xmlns:a16="http://schemas.microsoft.com/office/drawing/2014/main" id="{9E0439C8-4391-C049-BCF4-F137228C4287}"/>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Data: utterance sessions</a:t>
            </a:r>
          </a:p>
        </p:txBody>
      </p:sp>
      <p:cxnSp>
        <p:nvCxnSpPr>
          <p:cNvPr id="97" name="Straight Connector 96">
            <a:extLst>
              <a:ext uri="{FF2B5EF4-FFF2-40B4-BE49-F238E27FC236}">
                <a16:creationId xmlns:a16="http://schemas.microsoft.com/office/drawing/2014/main" id="{1B9FAE4B-A6F6-2A40-884A-24BE10A657E2}"/>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148C475-8D1C-5745-B7BC-4E0E77E572C8}"/>
              </a:ext>
            </a:extLst>
          </p:cNvPr>
          <p:cNvGrpSpPr/>
          <p:nvPr/>
        </p:nvGrpSpPr>
        <p:grpSpPr>
          <a:xfrm>
            <a:off x="7368711" y="4165273"/>
            <a:ext cx="676943" cy="294444"/>
            <a:chOff x="2705767" y="5059741"/>
            <a:chExt cx="676943" cy="294444"/>
          </a:xfrm>
        </p:grpSpPr>
        <p:sp>
          <p:nvSpPr>
            <p:cNvPr id="98" name="Rectangle 97">
              <a:extLst>
                <a:ext uri="{FF2B5EF4-FFF2-40B4-BE49-F238E27FC236}">
                  <a16:creationId xmlns:a16="http://schemas.microsoft.com/office/drawing/2014/main" id="{686F82B8-42F4-314B-9C27-3839E3F68079}"/>
                </a:ext>
              </a:extLst>
            </p:cNvPr>
            <p:cNvSpPr/>
            <p:nvPr/>
          </p:nvSpPr>
          <p:spPr>
            <a:xfrm>
              <a:off x="2705767" y="5060592"/>
              <a:ext cx="293593" cy="293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2BE0BA22-7B3C-734B-903E-00B24ECD5824}"/>
                </a:ext>
              </a:extLst>
            </p:cNvPr>
            <p:cNvSpPr/>
            <p:nvPr/>
          </p:nvSpPr>
          <p:spPr>
            <a:xfrm>
              <a:off x="3089117" y="5059741"/>
              <a:ext cx="293593" cy="29359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3" name="Curved Connector 2">
            <a:extLst>
              <a:ext uri="{FF2B5EF4-FFF2-40B4-BE49-F238E27FC236}">
                <a16:creationId xmlns:a16="http://schemas.microsoft.com/office/drawing/2014/main" id="{79FB3E86-89A5-3947-86E6-A3012F3C695B}"/>
              </a:ext>
            </a:extLst>
          </p:cNvPr>
          <p:cNvCxnSpPr>
            <a:cxnSpLocks/>
          </p:cNvCxnSpPr>
          <p:nvPr/>
        </p:nvCxnSpPr>
        <p:spPr>
          <a:xfrm rot="16200000" flipH="1">
            <a:off x="3202000" y="4640956"/>
            <a:ext cx="901496" cy="821891"/>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9014800-7FCA-6348-B4D1-BBB039275E6E}"/>
              </a:ext>
            </a:extLst>
          </p:cNvPr>
          <p:cNvSpPr txBox="1"/>
          <p:nvPr/>
        </p:nvSpPr>
        <p:spPr>
          <a:xfrm>
            <a:off x="2425678" y="4165282"/>
            <a:ext cx="255198" cy="369332"/>
          </a:xfrm>
          <a:prstGeom prst="rect">
            <a:avLst/>
          </a:prstGeom>
          <a:noFill/>
        </p:spPr>
        <p:txBody>
          <a:bodyPr wrap="none" rtlCol="0">
            <a:spAutoFit/>
          </a:bodyPr>
          <a:lstStyle/>
          <a:p>
            <a:r>
              <a:rPr lang="en-US" dirty="0"/>
              <a:t>[</a:t>
            </a:r>
          </a:p>
        </p:txBody>
      </p:sp>
      <p:sp>
        <p:nvSpPr>
          <p:cNvPr id="15" name="TextBox 14">
            <a:extLst>
              <a:ext uri="{FF2B5EF4-FFF2-40B4-BE49-F238E27FC236}">
                <a16:creationId xmlns:a16="http://schemas.microsoft.com/office/drawing/2014/main" id="{97D3D263-73CB-6C45-ABEF-B2EE61388E60}"/>
              </a:ext>
            </a:extLst>
          </p:cNvPr>
          <p:cNvSpPr txBox="1"/>
          <p:nvPr/>
        </p:nvSpPr>
        <p:spPr>
          <a:xfrm>
            <a:off x="3860164" y="4182873"/>
            <a:ext cx="242374" cy="369332"/>
          </a:xfrm>
          <a:prstGeom prst="rect">
            <a:avLst/>
          </a:prstGeom>
          <a:noFill/>
        </p:spPr>
        <p:txBody>
          <a:bodyPr wrap="none" rtlCol="0">
            <a:spAutoFit/>
          </a:bodyPr>
          <a:lstStyle/>
          <a:p>
            <a:r>
              <a:rPr lang="en-US" dirty="0"/>
              <a:t>,</a:t>
            </a:r>
          </a:p>
        </p:txBody>
      </p:sp>
      <p:sp>
        <p:nvSpPr>
          <p:cNvPr id="16" name="TextBox 15">
            <a:extLst>
              <a:ext uri="{FF2B5EF4-FFF2-40B4-BE49-F238E27FC236}">
                <a16:creationId xmlns:a16="http://schemas.microsoft.com/office/drawing/2014/main" id="{5318B84F-67A0-9A4C-B87C-DD10930BD80D}"/>
              </a:ext>
            </a:extLst>
          </p:cNvPr>
          <p:cNvSpPr txBox="1"/>
          <p:nvPr/>
        </p:nvSpPr>
        <p:spPr>
          <a:xfrm>
            <a:off x="6520368" y="4209663"/>
            <a:ext cx="283285" cy="369332"/>
          </a:xfrm>
          <a:prstGeom prst="rect">
            <a:avLst/>
          </a:prstGeom>
          <a:noFill/>
        </p:spPr>
        <p:txBody>
          <a:bodyPr wrap="square" rtlCol="0">
            <a:spAutoFit/>
          </a:bodyPr>
          <a:lstStyle/>
          <a:p>
            <a:r>
              <a:rPr lang="en-US" dirty="0"/>
              <a:t>,</a:t>
            </a:r>
          </a:p>
        </p:txBody>
      </p:sp>
      <p:sp>
        <p:nvSpPr>
          <p:cNvPr id="101" name="TextBox 100">
            <a:extLst>
              <a:ext uri="{FF2B5EF4-FFF2-40B4-BE49-F238E27FC236}">
                <a16:creationId xmlns:a16="http://schemas.microsoft.com/office/drawing/2014/main" id="{63F02DF9-2D2A-1240-8F33-A247E2EB1E3B}"/>
              </a:ext>
            </a:extLst>
          </p:cNvPr>
          <p:cNvSpPr txBox="1"/>
          <p:nvPr/>
        </p:nvSpPr>
        <p:spPr>
          <a:xfrm>
            <a:off x="8112111" y="4133924"/>
            <a:ext cx="283285" cy="369332"/>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72FA92BA-5D66-974E-8FCE-BD4342E38D2D}"/>
              </a:ext>
            </a:extLst>
          </p:cNvPr>
          <p:cNvSpPr txBox="1"/>
          <p:nvPr/>
        </p:nvSpPr>
        <p:spPr>
          <a:xfrm>
            <a:off x="7366000" y="2628900"/>
            <a:ext cx="184731" cy="369332"/>
          </a:xfrm>
          <a:prstGeom prst="rect">
            <a:avLst/>
          </a:prstGeom>
          <a:noFill/>
        </p:spPr>
        <p:txBody>
          <a:bodyPr wrap="none" rtlCol="0">
            <a:spAutoFit/>
          </a:bodyPr>
          <a:lstStyle/>
          <a:p>
            <a:endParaRPr lang="en-US" dirty="0"/>
          </a:p>
        </p:txBody>
      </p:sp>
      <p:sp>
        <p:nvSpPr>
          <p:cNvPr id="102" name="TextBox 101">
            <a:extLst>
              <a:ext uri="{FF2B5EF4-FFF2-40B4-BE49-F238E27FC236}">
                <a16:creationId xmlns:a16="http://schemas.microsoft.com/office/drawing/2014/main" id="{E29223CF-A22D-CE45-807A-F958422CC08B}"/>
              </a:ext>
            </a:extLst>
          </p:cNvPr>
          <p:cNvSpPr txBox="1"/>
          <p:nvPr/>
        </p:nvSpPr>
        <p:spPr>
          <a:xfrm>
            <a:off x="2119943" y="2929323"/>
            <a:ext cx="340158" cy="369332"/>
          </a:xfrm>
          <a:prstGeom prst="rect">
            <a:avLst/>
          </a:prstGeom>
          <a:noFill/>
        </p:spPr>
        <p:txBody>
          <a:bodyPr wrap="none" rtlCol="0">
            <a:spAutoFit/>
          </a:bodyPr>
          <a:lstStyle/>
          <a:p>
            <a:r>
              <a:rPr lang="en-US" dirty="0"/>
              <a:t>t</a:t>
            </a:r>
            <a:r>
              <a:rPr lang="en-US" baseline="-25000" dirty="0"/>
              <a:t>1</a:t>
            </a:r>
          </a:p>
        </p:txBody>
      </p:sp>
    </p:spTree>
    <p:extLst>
      <p:ext uri="{BB962C8B-B14F-4D97-AF65-F5344CB8AC3E}">
        <p14:creationId xmlns:p14="http://schemas.microsoft.com/office/powerpoint/2010/main" val="302001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p:bldP spid="70" grpId="0"/>
      <p:bldP spid="71" grpId="0"/>
      <p:bldP spid="72" grpId="0"/>
      <p:bldP spid="73" grpId="0"/>
      <p:bldP spid="74" grpId="0" animBg="1"/>
      <p:bldP spid="76" grpId="0" animBg="1"/>
      <p:bldP spid="77" grpId="0" animBg="1"/>
      <p:bldP spid="78" grpId="0" animBg="1"/>
      <p:bldP spid="83" grpId="0"/>
      <p:bldP spid="91" grpId="0" animBg="1"/>
      <p:bldP spid="99" grpId="0"/>
      <p:bldP spid="14" grpId="0"/>
      <p:bldP spid="15" grpId="0"/>
      <p:bldP spid="16" grpId="0"/>
      <p:bldP spid="101" grpId="0"/>
      <p:bldP spid="1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Utterance-based Detection and Annotation</a:t>
            </a:r>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4A61B763-1DBE-2349-AC83-949BF1823407}"/>
              </a:ext>
            </a:extLst>
          </p:cNvPr>
          <p:cNvGrpSpPr/>
          <p:nvPr/>
        </p:nvGrpSpPr>
        <p:grpSpPr>
          <a:xfrm>
            <a:off x="1487985" y="1993833"/>
            <a:ext cx="1893965" cy="659861"/>
            <a:chOff x="838200" y="1481755"/>
            <a:chExt cx="1893965" cy="659861"/>
          </a:xfrm>
        </p:grpSpPr>
        <p:grpSp>
          <p:nvGrpSpPr>
            <p:cNvPr id="26" name="Group 25">
              <a:extLst>
                <a:ext uri="{FF2B5EF4-FFF2-40B4-BE49-F238E27FC236}">
                  <a16:creationId xmlns:a16="http://schemas.microsoft.com/office/drawing/2014/main" id="{5E25A531-CB9E-BD4D-AA31-4BB9FDE49ADB}"/>
                </a:ext>
              </a:extLst>
            </p:cNvPr>
            <p:cNvGrpSpPr/>
            <p:nvPr/>
          </p:nvGrpSpPr>
          <p:grpSpPr>
            <a:xfrm>
              <a:off x="838200" y="1848015"/>
              <a:ext cx="1893965" cy="293601"/>
              <a:chOff x="3004456" y="2884709"/>
              <a:chExt cx="2547255" cy="381010"/>
            </a:xfrm>
          </p:grpSpPr>
          <p:sp>
            <p:nvSpPr>
              <p:cNvPr id="27" name="Rectangle 26">
                <a:extLst>
                  <a:ext uri="{FF2B5EF4-FFF2-40B4-BE49-F238E27FC236}">
                    <a16:creationId xmlns:a16="http://schemas.microsoft.com/office/drawing/2014/main" id="{CBCED3C3-8F8E-C445-BA12-DFD8E6CAE3E4}"/>
                  </a:ext>
                </a:extLst>
              </p:cNvPr>
              <p:cNvSpPr/>
              <p:nvPr/>
            </p:nvSpPr>
            <p:spPr>
              <a:xfrm>
                <a:off x="3004456" y="2884719"/>
                <a:ext cx="380999" cy="381000"/>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B5D81D1-414F-CA49-A563-057D180728FD}"/>
                  </a:ext>
                </a:extLst>
              </p:cNvPr>
              <p:cNvSpPr/>
              <p:nvPr/>
            </p:nvSpPr>
            <p:spPr>
              <a:xfrm>
                <a:off x="3526969" y="2884718"/>
                <a:ext cx="380999" cy="381000"/>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4">
                      <a:lumMod val="20000"/>
                      <a:lumOff val="80000"/>
                    </a:schemeClr>
                  </a:solidFill>
                </a:endParaRPr>
              </a:p>
            </p:txBody>
          </p:sp>
          <p:sp>
            <p:nvSpPr>
              <p:cNvPr id="29" name="Rectangle 28">
                <a:extLst>
                  <a:ext uri="{FF2B5EF4-FFF2-40B4-BE49-F238E27FC236}">
                    <a16:creationId xmlns:a16="http://schemas.microsoft.com/office/drawing/2014/main" id="{9D5B4550-6FA6-A148-ADB8-4AEE4BA07918}"/>
                  </a:ext>
                </a:extLst>
              </p:cNvPr>
              <p:cNvSpPr/>
              <p:nvPr/>
            </p:nvSpPr>
            <p:spPr>
              <a:xfrm>
                <a:off x="4071255" y="2884715"/>
                <a:ext cx="380999" cy="38099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F647EF4-5D71-D445-AB13-CB5E19C18B01}"/>
                  </a:ext>
                </a:extLst>
              </p:cNvPr>
              <p:cNvSpPr/>
              <p:nvPr/>
            </p:nvSpPr>
            <p:spPr>
              <a:xfrm>
                <a:off x="4626419" y="2884709"/>
                <a:ext cx="380999" cy="3809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sp>
            <p:nvSpPr>
              <p:cNvPr id="31" name="Rectangle 30">
                <a:extLst>
                  <a:ext uri="{FF2B5EF4-FFF2-40B4-BE49-F238E27FC236}">
                    <a16:creationId xmlns:a16="http://schemas.microsoft.com/office/drawing/2014/main" id="{A0B44105-36DC-EE47-979A-E38FCEA023AF}"/>
                  </a:ext>
                </a:extLst>
              </p:cNvPr>
              <p:cNvSpPr/>
              <p:nvPr/>
            </p:nvSpPr>
            <p:spPr>
              <a:xfrm>
                <a:off x="5170712" y="2884712"/>
                <a:ext cx="380999" cy="380999"/>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2">
                      <a:lumMod val="40000"/>
                      <a:lumOff val="60000"/>
                    </a:schemeClr>
                  </a:solidFill>
                </a:endParaRPr>
              </a:p>
            </p:txBody>
          </p:sp>
        </p:grpSp>
        <p:grpSp>
          <p:nvGrpSpPr>
            <p:cNvPr id="36" name="Group 35">
              <a:extLst>
                <a:ext uri="{FF2B5EF4-FFF2-40B4-BE49-F238E27FC236}">
                  <a16:creationId xmlns:a16="http://schemas.microsoft.com/office/drawing/2014/main" id="{A7B369D7-98F6-2C42-B464-8675E13B33DD}"/>
                </a:ext>
              </a:extLst>
            </p:cNvPr>
            <p:cNvGrpSpPr/>
            <p:nvPr/>
          </p:nvGrpSpPr>
          <p:grpSpPr>
            <a:xfrm>
              <a:off x="838200" y="1481755"/>
              <a:ext cx="1076484" cy="293593"/>
              <a:chOff x="2706915" y="4209663"/>
              <a:chExt cx="1076484" cy="293593"/>
            </a:xfrm>
          </p:grpSpPr>
          <p:sp>
            <p:nvSpPr>
              <p:cNvPr id="33" name="Rectangle 32">
                <a:extLst>
                  <a:ext uri="{FF2B5EF4-FFF2-40B4-BE49-F238E27FC236}">
                    <a16:creationId xmlns:a16="http://schemas.microsoft.com/office/drawing/2014/main" id="{329EBD29-CE07-8245-BF1C-F04205455583}"/>
                  </a:ext>
                </a:extLst>
              </p:cNvPr>
              <p:cNvSpPr/>
              <p:nvPr/>
            </p:nvSpPr>
            <p:spPr>
              <a:xfrm>
                <a:off x="2706915" y="4209663"/>
                <a:ext cx="283285" cy="293593"/>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FC9462-4E15-8C4D-9EF6-FFADFDDF42EE}"/>
                  </a:ext>
                </a:extLst>
              </p:cNvPr>
              <p:cNvSpPr/>
              <p:nvPr/>
            </p:nvSpPr>
            <p:spPr>
              <a:xfrm>
                <a:off x="3095420" y="4209663"/>
                <a:ext cx="283285" cy="293593"/>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DDD9BD2-98A9-1845-928C-A43F5B356C40}"/>
                  </a:ext>
                </a:extLst>
              </p:cNvPr>
              <p:cNvSpPr/>
              <p:nvPr/>
            </p:nvSpPr>
            <p:spPr>
              <a:xfrm>
                <a:off x="3500114" y="4209663"/>
                <a:ext cx="283285" cy="29359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TextBox 38">
            <a:extLst>
              <a:ext uri="{FF2B5EF4-FFF2-40B4-BE49-F238E27FC236}">
                <a16:creationId xmlns:a16="http://schemas.microsoft.com/office/drawing/2014/main" id="{284FFEDF-416B-4F49-B4E2-0C2E78F33CCE}"/>
              </a:ext>
            </a:extLst>
          </p:cNvPr>
          <p:cNvSpPr txBox="1"/>
          <p:nvPr/>
        </p:nvSpPr>
        <p:spPr>
          <a:xfrm>
            <a:off x="1257658" y="2799909"/>
            <a:ext cx="3905520" cy="892552"/>
          </a:xfrm>
          <a:prstGeom prst="rect">
            <a:avLst/>
          </a:prstGeom>
          <a:noFill/>
          <a:ln>
            <a:solidFill>
              <a:schemeClr val="accent1">
                <a:lumMod val="40000"/>
                <a:lumOff val="60000"/>
              </a:schemeClr>
            </a:solidFill>
          </a:ln>
        </p:spPr>
        <p:txBody>
          <a:bodyPr wrap="square" rtlCol="0">
            <a:spAutoFit/>
          </a:bodyPr>
          <a:lstStyle/>
          <a:p>
            <a:r>
              <a:rPr lang="en-US" sz="2600" dirty="0">
                <a:solidFill>
                  <a:prstClr val="black"/>
                </a:solidFill>
              </a:rPr>
              <a:t>□ </a:t>
            </a:r>
            <a:r>
              <a:rPr lang="en-US" sz="1600" dirty="0"/>
              <a:t>have more than one utterances </a:t>
            </a:r>
          </a:p>
          <a:p>
            <a:r>
              <a:rPr lang="en-US" sz="2600" dirty="0"/>
              <a:t>□ </a:t>
            </a:r>
            <a:r>
              <a:rPr lang="en-US" sz="1600" dirty="0"/>
              <a:t>contain repeats</a:t>
            </a:r>
          </a:p>
        </p:txBody>
      </p:sp>
      <p:sp>
        <p:nvSpPr>
          <p:cNvPr id="42" name="Rectangle 41">
            <a:extLst>
              <a:ext uri="{FF2B5EF4-FFF2-40B4-BE49-F238E27FC236}">
                <a16:creationId xmlns:a16="http://schemas.microsoft.com/office/drawing/2014/main" id="{C616AF30-EB22-424A-AE50-2F7617911F73}"/>
              </a:ext>
            </a:extLst>
          </p:cNvPr>
          <p:cNvSpPr/>
          <p:nvPr/>
        </p:nvSpPr>
        <p:spPr>
          <a:xfrm>
            <a:off x="1294983" y="4279225"/>
            <a:ext cx="4674017" cy="1292662"/>
          </a:xfrm>
          <a:prstGeom prst="rect">
            <a:avLst/>
          </a:prstGeom>
          <a:ln>
            <a:solidFill>
              <a:schemeClr val="accent1">
                <a:lumMod val="40000"/>
                <a:lumOff val="60000"/>
              </a:schemeClr>
            </a:solidFill>
          </a:ln>
        </p:spPr>
        <p:txBody>
          <a:bodyPr wrap="square">
            <a:spAutoFit/>
          </a:bodyPr>
          <a:lstStyle/>
          <a:p>
            <a:r>
              <a:rPr lang="en-US" sz="2600" dirty="0">
                <a:solidFill>
                  <a:prstClr val="black"/>
                </a:solidFill>
              </a:rPr>
              <a:t>□ </a:t>
            </a:r>
            <a:r>
              <a:rPr lang="en-US" sz="1600" dirty="0"/>
              <a:t>Number of session </a:t>
            </a:r>
            <a:r>
              <a:rPr lang="en-US" dirty="0"/>
              <a:t>&gt; T</a:t>
            </a:r>
            <a:r>
              <a:rPr lang="en-US" baseline="-25000" dirty="0"/>
              <a:t>s</a:t>
            </a:r>
          </a:p>
          <a:p>
            <a:r>
              <a:rPr lang="en-US" sz="2600" dirty="0">
                <a:solidFill>
                  <a:prstClr val="black"/>
                </a:solidFill>
              </a:rPr>
              <a:t>□ </a:t>
            </a:r>
            <a:r>
              <a:rPr lang="en-US" sz="1600" dirty="0"/>
              <a:t>Repeat likelihood </a:t>
            </a:r>
            <a:r>
              <a:rPr lang="en-US" dirty="0"/>
              <a:t>&gt; T</a:t>
            </a:r>
            <a:r>
              <a:rPr lang="en-US" baseline="-25000" dirty="0"/>
              <a:t>rep</a:t>
            </a:r>
          </a:p>
          <a:p>
            <a:r>
              <a:rPr lang="en-US" sz="2600" dirty="0">
                <a:solidFill>
                  <a:prstClr val="black"/>
                </a:solidFill>
              </a:rPr>
              <a:t>□ </a:t>
            </a:r>
            <a:r>
              <a:rPr lang="en-US" sz="1600" dirty="0"/>
              <a:t>Median of time interval between repeats </a:t>
            </a:r>
            <a:r>
              <a:rPr lang="en-US" dirty="0"/>
              <a:t>&lt; T</a:t>
            </a:r>
            <a:r>
              <a:rPr lang="en-US" baseline="-25000" dirty="0"/>
              <a:t>t</a:t>
            </a:r>
            <a:endParaRPr lang="en-US" dirty="0"/>
          </a:p>
        </p:txBody>
      </p:sp>
      <p:grpSp>
        <p:nvGrpSpPr>
          <p:cNvPr id="52" name="Group 51">
            <a:extLst>
              <a:ext uri="{FF2B5EF4-FFF2-40B4-BE49-F238E27FC236}">
                <a16:creationId xmlns:a16="http://schemas.microsoft.com/office/drawing/2014/main" id="{6CCB3BE6-8596-8A40-B951-BA62211BF930}"/>
              </a:ext>
            </a:extLst>
          </p:cNvPr>
          <p:cNvGrpSpPr/>
          <p:nvPr/>
        </p:nvGrpSpPr>
        <p:grpSpPr>
          <a:xfrm>
            <a:off x="979095" y="3822850"/>
            <a:ext cx="1381797" cy="369332"/>
            <a:chOff x="979095" y="3503860"/>
            <a:chExt cx="1381797" cy="369332"/>
          </a:xfrm>
        </p:grpSpPr>
        <p:sp>
          <p:nvSpPr>
            <p:cNvPr id="43" name="Rectangle 42">
              <a:extLst>
                <a:ext uri="{FF2B5EF4-FFF2-40B4-BE49-F238E27FC236}">
                  <a16:creationId xmlns:a16="http://schemas.microsoft.com/office/drawing/2014/main" id="{49A02541-6DD9-E946-BFAF-E7B1BEEA59B1}"/>
                </a:ext>
              </a:extLst>
            </p:cNvPr>
            <p:cNvSpPr/>
            <p:nvPr/>
          </p:nvSpPr>
          <p:spPr>
            <a:xfrm>
              <a:off x="2077607" y="3553338"/>
              <a:ext cx="283285" cy="293593"/>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chemeClr val="accent2">
                    <a:lumMod val="40000"/>
                    <a:lumOff val="60000"/>
                  </a:schemeClr>
                </a:solidFill>
              </a:endParaRPr>
            </a:p>
          </p:txBody>
        </p:sp>
        <p:sp>
          <p:nvSpPr>
            <p:cNvPr id="49" name="TextBox 48">
              <a:extLst>
                <a:ext uri="{FF2B5EF4-FFF2-40B4-BE49-F238E27FC236}">
                  <a16:creationId xmlns:a16="http://schemas.microsoft.com/office/drawing/2014/main" id="{9A10A588-75FA-1548-B830-1076CE054E57}"/>
                </a:ext>
              </a:extLst>
            </p:cNvPr>
            <p:cNvSpPr txBox="1"/>
            <p:nvPr/>
          </p:nvSpPr>
          <p:spPr>
            <a:xfrm>
              <a:off x="979095" y="3503860"/>
              <a:ext cx="1051442" cy="369332"/>
            </a:xfrm>
            <a:prstGeom prst="rect">
              <a:avLst/>
            </a:prstGeom>
            <a:noFill/>
          </p:spPr>
          <p:txBody>
            <a:bodyPr wrap="none" rtlCol="0">
              <a:spAutoFit/>
            </a:bodyPr>
            <a:lstStyle/>
            <a:p>
              <a:pPr marL="285750" indent="-285750">
                <a:buFont typeface="Arial" panose="020B0604020202020204" pitchFamily="34" charset="0"/>
                <a:buChar char="•"/>
              </a:pPr>
              <a:r>
                <a:rPr lang="en-US" dirty="0"/>
                <a:t>Query</a:t>
              </a:r>
            </a:p>
          </p:txBody>
        </p:sp>
      </p:grpSp>
      <p:sp>
        <p:nvSpPr>
          <p:cNvPr id="50" name="TextBox 49">
            <a:extLst>
              <a:ext uri="{FF2B5EF4-FFF2-40B4-BE49-F238E27FC236}">
                <a16:creationId xmlns:a16="http://schemas.microsoft.com/office/drawing/2014/main" id="{33D60385-4DFC-5E4D-ABA8-38DCFCF507D1}"/>
              </a:ext>
            </a:extLst>
          </p:cNvPr>
          <p:cNvSpPr txBox="1"/>
          <p:nvPr/>
        </p:nvSpPr>
        <p:spPr>
          <a:xfrm>
            <a:off x="979095" y="1599798"/>
            <a:ext cx="1170513" cy="369332"/>
          </a:xfrm>
          <a:prstGeom prst="rect">
            <a:avLst/>
          </a:prstGeom>
          <a:noFill/>
        </p:spPr>
        <p:txBody>
          <a:bodyPr wrap="none" rtlCol="0">
            <a:spAutoFit/>
          </a:bodyPr>
          <a:lstStyle/>
          <a:p>
            <a:pPr marL="285750" indent="-285750">
              <a:buFont typeface="Arial" panose="020B0604020202020204" pitchFamily="34" charset="0"/>
              <a:buChar char="•"/>
            </a:pPr>
            <a:r>
              <a:rPr lang="en-US" dirty="0"/>
              <a:t>Session</a:t>
            </a:r>
          </a:p>
        </p:txBody>
      </p:sp>
      <p:pic>
        <p:nvPicPr>
          <p:cNvPr id="54" name="Graphic 53" descr="Checkmark">
            <a:extLst>
              <a:ext uri="{FF2B5EF4-FFF2-40B4-BE49-F238E27FC236}">
                <a16:creationId xmlns:a16="http://schemas.microsoft.com/office/drawing/2014/main" id="{FD138B2D-C0F1-1243-A751-F75FAF4871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61170" y="2950297"/>
            <a:ext cx="203181" cy="203181"/>
          </a:xfrm>
          <a:prstGeom prst="rect">
            <a:avLst/>
          </a:prstGeom>
        </p:spPr>
      </p:pic>
      <p:pic>
        <p:nvPicPr>
          <p:cNvPr id="55" name="Graphic 54" descr="Checkmark">
            <a:extLst>
              <a:ext uri="{FF2B5EF4-FFF2-40B4-BE49-F238E27FC236}">
                <a16:creationId xmlns:a16="http://schemas.microsoft.com/office/drawing/2014/main" id="{2B24D59A-8C6E-1342-8ED4-ED03808CDD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61170" y="3382882"/>
            <a:ext cx="203181" cy="203181"/>
          </a:xfrm>
          <a:prstGeom prst="rect">
            <a:avLst/>
          </a:prstGeom>
        </p:spPr>
      </p:pic>
      <p:pic>
        <p:nvPicPr>
          <p:cNvPr id="56" name="Graphic 55" descr="Checkmark">
            <a:extLst>
              <a:ext uri="{FF2B5EF4-FFF2-40B4-BE49-F238E27FC236}">
                <a16:creationId xmlns:a16="http://schemas.microsoft.com/office/drawing/2014/main" id="{1BDE2231-ED36-9E4B-ABEB-F65791FD08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6393" y="4421649"/>
            <a:ext cx="203181" cy="203181"/>
          </a:xfrm>
          <a:prstGeom prst="rect">
            <a:avLst/>
          </a:prstGeom>
        </p:spPr>
      </p:pic>
      <p:pic>
        <p:nvPicPr>
          <p:cNvPr id="57" name="Graphic 56" descr="Checkmark">
            <a:extLst>
              <a:ext uri="{FF2B5EF4-FFF2-40B4-BE49-F238E27FC236}">
                <a16:creationId xmlns:a16="http://schemas.microsoft.com/office/drawing/2014/main" id="{06C5DBBF-CFDE-A440-B76F-985649430E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02138" y="4823107"/>
            <a:ext cx="204897" cy="204897"/>
          </a:xfrm>
          <a:prstGeom prst="rect">
            <a:avLst/>
          </a:prstGeom>
        </p:spPr>
      </p:pic>
      <p:pic>
        <p:nvPicPr>
          <p:cNvPr id="58" name="Graphic 57" descr="Checkmark">
            <a:extLst>
              <a:ext uri="{FF2B5EF4-FFF2-40B4-BE49-F238E27FC236}">
                <a16:creationId xmlns:a16="http://schemas.microsoft.com/office/drawing/2014/main" id="{CFBF67D8-D307-1F47-B1C4-460263F2AB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6393" y="5211594"/>
            <a:ext cx="203181" cy="203181"/>
          </a:xfrm>
          <a:prstGeom prst="rect">
            <a:avLst/>
          </a:prstGeom>
        </p:spPr>
      </p:pic>
      <p:cxnSp>
        <p:nvCxnSpPr>
          <p:cNvPr id="60" name="Straight Arrow Connector 59">
            <a:extLst>
              <a:ext uri="{FF2B5EF4-FFF2-40B4-BE49-F238E27FC236}">
                <a16:creationId xmlns:a16="http://schemas.microsoft.com/office/drawing/2014/main" id="{CA9C3063-B0B2-FE4D-9FC4-7F7066D6CC8C}"/>
              </a:ext>
            </a:extLst>
          </p:cNvPr>
          <p:cNvCxnSpPr/>
          <p:nvPr/>
        </p:nvCxnSpPr>
        <p:spPr>
          <a:xfrm>
            <a:off x="2977251" y="4019124"/>
            <a:ext cx="675839" cy="0"/>
          </a:xfrm>
          <a:prstGeom prst="straightConnector1">
            <a:avLst/>
          </a:prstGeom>
          <a:ln>
            <a:solidFill>
              <a:srgbClr val="C00000"/>
            </a:solidFill>
            <a:tailEnd type="triangle"/>
          </a:ln>
        </p:spPr>
        <p:style>
          <a:lnRef idx="1">
            <a:schemeClr val="accent2"/>
          </a:lnRef>
          <a:fillRef idx="0">
            <a:schemeClr val="accent2"/>
          </a:fillRef>
          <a:effectRef idx="0">
            <a:schemeClr val="accent2"/>
          </a:effectRef>
          <a:fontRef idx="minor">
            <a:schemeClr val="tx1"/>
          </a:fontRef>
        </p:style>
      </p:cxnSp>
      <p:sp>
        <p:nvSpPr>
          <p:cNvPr id="63" name="TextBox 62">
            <a:extLst>
              <a:ext uri="{FF2B5EF4-FFF2-40B4-BE49-F238E27FC236}">
                <a16:creationId xmlns:a16="http://schemas.microsoft.com/office/drawing/2014/main" id="{7F404458-03A9-974F-A601-F05C59B2AD27}"/>
              </a:ext>
            </a:extLst>
          </p:cNvPr>
          <p:cNvSpPr txBox="1"/>
          <p:nvPr/>
        </p:nvSpPr>
        <p:spPr>
          <a:xfrm>
            <a:off x="3911600" y="3835612"/>
            <a:ext cx="1145955" cy="369332"/>
          </a:xfrm>
          <a:prstGeom prst="rect">
            <a:avLst/>
          </a:prstGeom>
          <a:noFill/>
        </p:spPr>
        <p:txBody>
          <a:bodyPr wrap="none" rtlCol="0">
            <a:spAutoFit/>
          </a:bodyPr>
          <a:lstStyle/>
          <a:p>
            <a:r>
              <a:rPr lang="en-US" dirty="0">
                <a:solidFill>
                  <a:srgbClr val="C00000"/>
                </a:solidFill>
              </a:rPr>
              <a:t>Erroneous</a:t>
            </a:r>
          </a:p>
        </p:txBody>
      </p:sp>
      <p:grpSp>
        <p:nvGrpSpPr>
          <p:cNvPr id="64" name="Group 63">
            <a:extLst>
              <a:ext uri="{FF2B5EF4-FFF2-40B4-BE49-F238E27FC236}">
                <a16:creationId xmlns:a16="http://schemas.microsoft.com/office/drawing/2014/main" id="{FAEA6212-3D5C-9D4E-8467-EDAFD9156675}"/>
              </a:ext>
            </a:extLst>
          </p:cNvPr>
          <p:cNvGrpSpPr/>
          <p:nvPr/>
        </p:nvGrpSpPr>
        <p:grpSpPr>
          <a:xfrm>
            <a:off x="6843508" y="1986659"/>
            <a:ext cx="1708545" cy="1686061"/>
            <a:chOff x="7803859" y="1740472"/>
            <a:chExt cx="1708545" cy="1686061"/>
          </a:xfrm>
        </p:grpSpPr>
        <p:sp>
          <p:nvSpPr>
            <p:cNvPr id="65" name="TextBox 64">
              <a:extLst>
                <a:ext uri="{FF2B5EF4-FFF2-40B4-BE49-F238E27FC236}">
                  <a16:creationId xmlns:a16="http://schemas.microsoft.com/office/drawing/2014/main" id="{47585750-2E6C-3F40-83E2-53F0A4713399}"/>
                </a:ext>
              </a:extLst>
            </p:cNvPr>
            <p:cNvSpPr txBox="1"/>
            <p:nvPr/>
          </p:nvSpPr>
          <p:spPr>
            <a:xfrm>
              <a:off x="7803859" y="1740472"/>
              <a:ext cx="1708545" cy="338554"/>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600" dirty="0"/>
                <a:t>query = Log house</a:t>
              </a:r>
            </a:p>
          </p:txBody>
        </p:sp>
        <p:grpSp>
          <p:nvGrpSpPr>
            <p:cNvPr id="66" name="Group 65">
              <a:extLst>
                <a:ext uri="{FF2B5EF4-FFF2-40B4-BE49-F238E27FC236}">
                  <a16:creationId xmlns:a16="http://schemas.microsoft.com/office/drawing/2014/main" id="{1884CE61-7C1D-DD4A-A975-25C284B7503F}"/>
                </a:ext>
              </a:extLst>
            </p:cNvPr>
            <p:cNvGrpSpPr/>
            <p:nvPr/>
          </p:nvGrpSpPr>
          <p:grpSpPr>
            <a:xfrm>
              <a:off x="7961979" y="2614630"/>
              <a:ext cx="1489268" cy="293595"/>
              <a:chOff x="3004458" y="2884712"/>
              <a:chExt cx="2002967" cy="381002"/>
            </a:xfrm>
          </p:grpSpPr>
          <p:sp>
            <p:nvSpPr>
              <p:cNvPr id="69" name="Rectangle 68">
                <a:extLst>
                  <a:ext uri="{FF2B5EF4-FFF2-40B4-BE49-F238E27FC236}">
                    <a16:creationId xmlns:a16="http://schemas.microsoft.com/office/drawing/2014/main" id="{B72033F7-82C1-AA42-ABC9-AFBD6C042592}"/>
                  </a:ext>
                </a:extLst>
              </p:cNvPr>
              <p:cNvSpPr/>
              <p:nvPr/>
            </p:nvSpPr>
            <p:spPr>
              <a:xfrm>
                <a:off x="3004458" y="2884714"/>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D3B2674A-40C9-274C-8471-EB5304C09989}"/>
                  </a:ext>
                </a:extLst>
              </p:cNvPr>
              <p:cNvSpPr/>
              <p:nvPr/>
            </p:nvSpPr>
            <p:spPr>
              <a:xfrm>
                <a:off x="3526972" y="2884714"/>
                <a:ext cx="381000" cy="381000"/>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B634BB3-3F17-4E44-8C9C-218B146D1443}"/>
                  </a:ext>
                </a:extLst>
              </p:cNvPr>
              <p:cNvSpPr/>
              <p:nvPr/>
            </p:nvSpPr>
            <p:spPr>
              <a:xfrm>
                <a:off x="4071258" y="2884714"/>
                <a:ext cx="381000" cy="381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72" name="Rectangle 71">
                <a:extLst>
                  <a:ext uri="{FF2B5EF4-FFF2-40B4-BE49-F238E27FC236}">
                    <a16:creationId xmlns:a16="http://schemas.microsoft.com/office/drawing/2014/main" id="{E9B94D7C-6576-144A-AD90-C67B8420F39B}"/>
                  </a:ext>
                </a:extLst>
              </p:cNvPr>
              <p:cNvSpPr/>
              <p:nvPr/>
            </p:nvSpPr>
            <p:spPr>
              <a:xfrm>
                <a:off x="4626425" y="2884712"/>
                <a:ext cx="3810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grpSp>
        <p:cxnSp>
          <p:nvCxnSpPr>
            <p:cNvPr id="67" name="Straight Connector 66">
              <a:extLst>
                <a:ext uri="{FF2B5EF4-FFF2-40B4-BE49-F238E27FC236}">
                  <a16:creationId xmlns:a16="http://schemas.microsoft.com/office/drawing/2014/main" id="{CDF8FCC6-CD50-7B4B-887D-EB7B233EBF9A}"/>
                </a:ext>
              </a:extLst>
            </p:cNvPr>
            <p:cNvCxnSpPr>
              <a:cxnSpLocks/>
            </p:cNvCxnSpPr>
            <p:nvPr/>
          </p:nvCxnSpPr>
          <p:spPr>
            <a:xfrm>
              <a:off x="8896820" y="2160061"/>
              <a:ext cx="0" cy="301603"/>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68" name="TextBox 67">
              <a:extLst>
                <a:ext uri="{FF2B5EF4-FFF2-40B4-BE49-F238E27FC236}">
                  <a16:creationId xmlns:a16="http://schemas.microsoft.com/office/drawing/2014/main" id="{A19EE493-072F-8843-85C7-C9E873597B35}"/>
                </a:ext>
              </a:extLst>
            </p:cNvPr>
            <p:cNvSpPr txBox="1"/>
            <p:nvPr/>
          </p:nvSpPr>
          <p:spPr>
            <a:xfrm>
              <a:off x="8165321" y="3057201"/>
              <a:ext cx="955711" cy="369332"/>
            </a:xfrm>
            <a:prstGeom prst="rect">
              <a:avLst/>
            </a:prstGeom>
            <a:noFill/>
          </p:spPr>
          <p:txBody>
            <a:bodyPr wrap="none" rtlCol="0">
              <a:spAutoFit/>
            </a:bodyPr>
            <a:lstStyle/>
            <a:p>
              <a:r>
                <a:rPr lang="en-US" dirty="0"/>
                <a:t>sessions</a:t>
              </a:r>
            </a:p>
          </p:txBody>
        </p:sp>
      </p:grpSp>
      <p:grpSp>
        <p:nvGrpSpPr>
          <p:cNvPr id="73" name="Group 72">
            <a:extLst>
              <a:ext uri="{FF2B5EF4-FFF2-40B4-BE49-F238E27FC236}">
                <a16:creationId xmlns:a16="http://schemas.microsoft.com/office/drawing/2014/main" id="{4D7DEBB7-2D2F-3B40-AC73-356F41797D53}"/>
              </a:ext>
            </a:extLst>
          </p:cNvPr>
          <p:cNvGrpSpPr/>
          <p:nvPr/>
        </p:nvGrpSpPr>
        <p:grpSpPr>
          <a:xfrm>
            <a:off x="6889627" y="2948927"/>
            <a:ext cx="1489268" cy="293595"/>
            <a:chOff x="3004458" y="2884712"/>
            <a:chExt cx="2002967" cy="381002"/>
          </a:xfrm>
        </p:grpSpPr>
        <p:sp>
          <p:nvSpPr>
            <p:cNvPr id="74" name="Rectangle 73">
              <a:extLst>
                <a:ext uri="{FF2B5EF4-FFF2-40B4-BE49-F238E27FC236}">
                  <a16:creationId xmlns:a16="http://schemas.microsoft.com/office/drawing/2014/main" id="{58FE7CE4-7363-B04C-A0CA-3867AB9DD823}"/>
                </a:ext>
              </a:extLst>
            </p:cNvPr>
            <p:cNvSpPr/>
            <p:nvPr/>
          </p:nvSpPr>
          <p:spPr>
            <a:xfrm>
              <a:off x="3004458" y="2884714"/>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5BB751C-75DF-D247-893A-6F9CBF73C53D}"/>
                </a:ext>
              </a:extLst>
            </p:cNvPr>
            <p:cNvSpPr/>
            <p:nvPr/>
          </p:nvSpPr>
          <p:spPr>
            <a:xfrm>
              <a:off x="3526972" y="2884714"/>
              <a:ext cx="381000" cy="381000"/>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E0D5480A-5413-5644-9A86-6BA964E13CDB}"/>
                </a:ext>
              </a:extLst>
            </p:cNvPr>
            <p:cNvSpPr/>
            <p:nvPr/>
          </p:nvSpPr>
          <p:spPr>
            <a:xfrm>
              <a:off x="4071258" y="2884714"/>
              <a:ext cx="381000" cy="381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77" name="Rectangle 76">
              <a:extLst>
                <a:ext uri="{FF2B5EF4-FFF2-40B4-BE49-F238E27FC236}">
                  <a16:creationId xmlns:a16="http://schemas.microsoft.com/office/drawing/2014/main" id="{EAF699E3-3C13-3F43-A740-B1A7C972CB2F}"/>
                </a:ext>
              </a:extLst>
            </p:cNvPr>
            <p:cNvSpPr/>
            <p:nvPr/>
          </p:nvSpPr>
          <p:spPr>
            <a:xfrm>
              <a:off x="4626425" y="2884712"/>
              <a:ext cx="381000" cy="381000"/>
            </a:xfrm>
            <a:prstGeom prst="rect">
              <a:avLst/>
            </a:prstGeom>
            <a:solidFill>
              <a:schemeClr val="accent6">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grpSp>
      <p:grpSp>
        <p:nvGrpSpPr>
          <p:cNvPr id="78" name="Group 77">
            <a:extLst>
              <a:ext uri="{FF2B5EF4-FFF2-40B4-BE49-F238E27FC236}">
                <a16:creationId xmlns:a16="http://schemas.microsoft.com/office/drawing/2014/main" id="{AD8412DA-EE55-9441-BD1D-F9D1E7FDA898}"/>
              </a:ext>
            </a:extLst>
          </p:cNvPr>
          <p:cNvGrpSpPr/>
          <p:nvPr/>
        </p:nvGrpSpPr>
        <p:grpSpPr>
          <a:xfrm>
            <a:off x="6768854" y="3049245"/>
            <a:ext cx="1489268" cy="293595"/>
            <a:chOff x="3004458" y="2884712"/>
            <a:chExt cx="2002967" cy="381002"/>
          </a:xfrm>
        </p:grpSpPr>
        <p:sp>
          <p:nvSpPr>
            <p:cNvPr id="79" name="Rectangle 78">
              <a:extLst>
                <a:ext uri="{FF2B5EF4-FFF2-40B4-BE49-F238E27FC236}">
                  <a16:creationId xmlns:a16="http://schemas.microsoft.com/office/drawing/2014/main" id="{05835EC8-58CC-594C-B30E-D0BA83A63652}"/>
                </a:ext>
              </a:extLst>
            </p:cNvPr>
            <p:cNvSpPr/>
            <p:nvPr/>
          </p:nvSpPr>
          <p:spPr>
            <a:xfrm>
              <a:off x="3004458" y="2884714"/>
              <a:ext cx="381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530E5C01-1501-4F42-BAF8-978EF6EAEC4F}"/>
                </a:ext>
              </a:extLst>
            </p:cNvPr>
            <p:cNvSpPr/>
            <p:nvPr/>
          </p:nvSpPr>
          <p:spPr>
            <a:xfrm>
              <a:off x="3526972" y="2884714"/>
              <a:ext cx="381000" cy="381000"/>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847CCE8-B7DB-FF40-8F9E-9019951ADE5B}"/>
                </a:ext>
              </a:extLst>
            </p:cNvPr>
            <p:cNvSpPr/>
            <p:nvPr/>
          </p:nvSpPr>
          <p:spPr>
            <a:xfrm>
              <a:off x="4071258" y="2884714"/>
              <a:ext cx="381000" cy="381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82" name="Rectangle 81">
              <a:extLst>
                <a:ext uri="{FF2B5EF4-FFF2-40B4-BE49-F238E27FC236}">
                  <a16:creationId xmlns:a16="http://schemas.microsoft.com/office/drawing/2014/main" id="{5CB71A94-2194-7442-87F7-ED1FD80F2655}"/>
                </a:ext>
              </a:extLst>
            </p:cNvPr>
            <p:cNvSpPr/>
            <p:nvPr/>
          </p:nvSpPr>
          <p:spPr>
            <a:xfrm>
              <a:off x="4626425" y="2884712"/>
              <a:ext cx="381000" cy="381000"/>
            </a:xfrm>
            <a:prstGeom prst="rect">
              <a:avLst/>
            </a:prstGeom>
            <a:solidFill>
              <a:schemeClr val="accent2">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grpSp>
      <p:cxnSp>
        <p:nvCxnSpPr>
          <p:cNvPr id="84" name="Curved Connector 83">
            <a:extLst>
              <a:ext uri="{FF2B5EF4-FFF2-40B4-BE49-F238E27FC236}">
                <a16:creationId xmlns:a16="http://schemas.microsoft.com/office/drawing/2014/main" id="{18DA33A8-1817-4249-822F-A7D4B81BE0DD}"/>
              </a:ext>
            </a:extLst>
          </p:cNvPr>
          <p:cNvCxnSpPr>
            <a:cxnSpLocks/>
            <a:stCxn id="63" idx="3"/>
          </p:cNvCxnSpPr>
          <p:nvPr/>
        </p:nvCxnSpPr>
        <p:spPr>
          <a:xfrm flipV="1">
            <a:off x="5057555" y="2707851"/>
            <a:ext cx="1687264" cy="1312427"/>
          </a:xfrm>
          <a:prstGeom prst="curvedConnector3">
            <a:avLst/>
          </a:prstGeom>
          <a:ln>
            <a:tailEnd type="triangle"/>
          </a:ln>
        </p:spPr>
        <p:style>
          <a:lnRef idx="1">
            <a:schemeClr val="accent2"/>
          </a:lnRef>
          <a:fillRef idx="0">
            <a:schemeClr val="accent2"/>
          </a:fillRef>
          <a:effectRef idx="0">
            <a:schemeClr val="accent2"/>
          </a:effectRef>
          <a:fontRef idx="minor">
            <a:schemeClr val="tx1"/>
          </a:fontRef>
        </p:style>
      </p:cxnSp>
      <p:sp>
        <p:nvSpPr>
          <p:cNvPr id="85" name="TextBox 84">
            <a:extLst>
              <a:ext uri="{FF2B5EF4-FFF2-40B4-BE49-F238E27FC236}">
                <a16:creationId xmlns:a16="http://schemas.microsoft.com/office/drawing/2014/main" id="{23754EEB-5C46-2B4F-AD7C-57FFE57296E3}"/>
              </a:ext>
            </a:extLst>
          </p:cNvPr>
          <p:cNvSpPr txBox="1"/>
          <p:nvPr/>
        </p:nvSpPr>
        <p:spPr>
          <a:xfrm>
            <a:off x="8792315" y="1969130"/>
            <a:ext cx="3095670" cy="1692771"/>
          </a:xfrm>
          <a:prstGeom prst="rect">
            <a:avLst/>
          </a:prstGeom>
          <a:noFill/>
          <a:ln>
            <a:solidFill>
              <a:schemeClr val="accent1">
                <a:lumMod val="40000"/>
                <a:lumOff val="60000"/>
              </a:schemeClr>
            </a:solidFill>
          </a:ln>
        </p:spPr>
        <p:txBody>
          <a:bodyPr wrap="square" rtlCol="0">
            <a:spAutoFit/>
          </a:bodyPr>
          <a:lstStyle/>
          <a:p>
            <a:r>
              <a:rPr lang="en-US" sz="2600" dirty="0">
                <a:solidFill>
                  <a:prstClr val="black"/>
                </a:solidFill>
              </a:rPr>
              <a:t>□ </a:t>
            </a:r>
            <a:r>
              <a:rPr lang="en-US" sz="1600" dirty="0"/>
              <a:t>more than one utterances </a:t>
            </a:r>
          </a:p>
          <a:p>
            <a:r>
              <a:rPr lang="en-US" sz="2600" dirty="0"/>
              <a:t>□ </a:t>
            </a:r>
            <a:r>
              <a:rPr lang="en-US" sz="1600" dirty="0"/>
              <a:t>no repeated transcriptions</a:t>
            </a:r>
          </a:p>
          <a:p>
            <a:r>
              <a:rPr lang="en-US" sz="2600" dirty="0"/>
              <a:t>□ </a:t>
            </a:r>
            <a:r>
              <a:rPr lang="en-US" sz="1600" dirty="0"/>
              <a:t>second last query  is erroneous</a:t>
            </a:r>
          </a:p>
          <a:p>
            <a:r>
              <a:rPr lang="en-US" sz="2600" dirty="0">
                <a:solidFill>
                  <a:prstClr val="black"/>
                </a:solidFill>
              </a:rPr>
              <a:t>□</a:t>
            </a:r>
            <a:r>
              <a:rPr lang="en-US" dirty="0"/>
              <a:t> </a:t>
            </a:r>
            <a:r>
              <a:rPr lang="en-US" sz="1600" dirty="0"/>
              <a:t>Median of time interval  </a:t>
            </a:r>
            <a:r>
              <a:rPr lang="en-US" dirty="0"/>
              <a:t>&lt; T</a:t>
            </a:r>
            <a:r>
              <a:rPr lang="en-US" baseline="-25000" dirty="0"/>
              <a:t>t</a:t>
            </a:r>
            <a:endParaRPr lang="en-US" dirty="0"/>
          </a:p>
        </p:txBody>
      </p:sp>
      <p:sp>
        <p:nvSpPr>
          <p:cNvPr id="86" name="TextBox 85">
            <a:extLst>
              <a:ext uri="{FF2B5EF4-FFF2-40B4-BE49-F238E27FC236}">
                <a16:creationId xmlns:a16="http://schemas.microsoft.com/office/drawing/2014/main" id="{4C659794-8919-C045-BD0C-1AFB791C4CD0}"/>
              </a:ext>
            </a:extLst>
          </p:cNvPr>
          <p:cNvSpPr txBox="1"/>
          <p:nvPr/>
        </p:nvSpPr>
        <p:spPr>
          <a:xfrm>
            <a:off x="757093" y="1185728"/>
            <a:ext cx="4539897" cy="369332"/>
          </a:xfrm>
          <a:prstGeom prst="rect">
            <a:avLst/>
          </a:prstGeom>
          <a:noFill/>
        </p:spPr>
        <p:txBody>
          <a:bodyPr wrap="none" rtlCol="0">
            <a:spAutoFit/>
          </a:bodyPr>
          <a:lstStyle/>
          <a:p>
            <a:pPr marL="285750" indent="-285750">
              <a:buFont typeface="Arial" panose="020B0604020202020204" pitchFamily="34" charset="0"/>
              <a:buChar char="•"/>
            </a:pPr>
            <a:r>
              <a:rPr lang="en-US" u="sng" dirty="0"/>
              <a:t>Step 1: Identifying erroneous transcriptions</a:t>
            </a:r>
          </a:p>
        </p:txBody>
      </p:sp>
      <p:sp>
        <p:nvSpPr>
          <p:cNvPr id="90" name="TextBox 89">
            <a:extLst>
              <a:ext uri="{FF2B5EF4-FFF2-40B4-BE49-F238E27FC236}">
                <a16:creationId xmlns:a16="http://schemas.microsoft.com/office/drawing/2014/main" id="{23519B91-887B-9948-97CC-0DCD14A512AF}"/>
              </a:ext>
            </a:extLst>
          </p:cNvPr>
          <p:cNvSpPr txBox="1"/>
          <p:nvPr/>
        </p:nvSpPr>
        <p:spPr>
          <a:xfrm>
            <a:off x="6267459" y="1209172"/>
            <a:ext cx="5086341" cy="923330"/>
          </a:xfrm>
          <a:prstGeom prst="rect">
            <a:avLst/>
          </a:prstGeom>
          <a:noFill/>
        </p:spPr>
        <p:txBody>
          <a:bodyPr wrap="square" rtlCol="0">
            <a:spAutoFit/>
          </a:bodyPr>
          <a:lstStyle/>
          <a:p>
            <a:pPr marL="285750" indent="-285750">
              <a:buFont typeface="Arial" panose="020B0604020202020204" pitchFamily="34" charset="0"/>
              <a:buChar char="•"/>
            </a:pPr>
            <a:r>
              <a:rPr lang="en-US" u="sng" dirty="0"/>
              <a:t>Step 2: Automatic annotation with query reformulation patterns</a:t>
            </a:r>
          </a:p>
          <a:p>
            <a:pPr marL="285750" indent="-285750">
              <a:buFont typeface="Arial" panose="020B0604020202020204" pitchFamily="34" charset="0"/>
              <a:buChar char="•"/>
            </a:pPr>
            <a:endParaRPr lang="en-US" u="sng" dirty="0"/>
          </a:p>
        </p:txBody>
      </p:sp>
      <p:pic>
        <p:nvPicPr>
          <p:cNvPr id="92" name="Graphic 91" descr="Checkmark">
            <a:extLst>
              <a:ext uri="{FF2B5EF4-FFF2-40B4-BE49-F238E27FC236}">
                <a16:creationId xmlns:a16="http://schemas.microsoft.com/office/drawing/2014/main" id="{4AC2E176-AE29-9543-98A5-90E18578DD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83909" y="2140629"/>
            <a:ext cx="203181" cy="203181"/>
          </a:xfrm>
          <a:prstGeom prst="rect">
            <a:avLst/>
          </a:prstGeom>
        </p:spPr>
      </p:pic>
      <p:pic>
        <p:nvPicPr>
          <p:cNvPr id="93" name="Graphic 92" descr="Checkmark">
            <a:extLst>
              <a:ext uri="{FF2B5EF4-FFF2-40B4-BE49-F238E27FC236}">
                <a16:creationId xmlns:a16="http://schemas.microsoft.com/office/drawing/2014/main" id="{922AB51E-242B-0942-A1D2-88193B54693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83909" y="2498118"/>
            <a:ext cx="203181" cy="203181"/>
          </a:xfrm>
          <a:prstGeom prst="rect">
            <a:avLst/>
          </a:prstGeom>
        </p:spPr>
      </p:pic>
      <p:pic>
        <p:nvPicPr>
          <p:cNvPr id="94" name="Graphic 93" descr="Checkmark">
            <a:extLst>
              <a:ext uri="{FF2B5EF4-FFF2-40B4-BE49-F238E27FC236}">
                <a16:creationId xmlns:a16="http://schemas.microsoft.com/office/drawing/2014/main" id="{F0A73439-67BD-F748-8875-0F42EFB7644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08938" y="2906022"/>
            <a:ext cx="203181" cy="203181"/>
          </a:xfrm>
          <a:prstGeom prst="rect">
            <a:avLst/>
          </a:prstGeom>
        </p:spPr>
      </p:pic>
      <p:pic>
        <p:nvPicPr>
          <p:cNvPr id="95" name="Graphic 94" descr="Checkmark">
            <a:extLst>
              <a:ext uri="{FF2B5EF4-FFF2-40B4-BE49-F238E27FC236}">
                <a16:creationId xmlns:a16="http://schemas.microsoft.com/office/drawing/2014/main" id="{37E6F878-4F75-B943-A5A7-079DAE57FE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96454" y="3288302"/>
            <a:ext cx="203181" cy="203181"/>
          </a:xfrm>
          <a:prstGeom prst="rect">
            <a:avLst/>
          </a:prstGeom>
        </p:spPr>
      </p:pic>
      <p:sp>
        <p:nvSpPr>
          <p:cNvPr id="96" name="Rectangle 95">
            <a:extLst>
              <a:ext uri="{FF2B5EF4-FFF2-40B4-BE49-F238E27FC236}">
                <a16:creationId xmlns:a16="http://schemas.microsoft.com/office/drawing/2014/main" id="{DF3A664A-282F-3846-B9C8-061DA43B5459}"/>
              </a:ext>
            </a:extLst>
          </p:cNvPr>
          <p:cNvSpPr/>
          <p:nvPr/>
        </p:nvSpPr>
        <p:spPr>
          <a:xfrm>
            <a:off x="7537173" y="4228036"/>
            <a:ext cx="283285" cy="2935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97" name="Rectangle 96">
            <a:extLst>
              <a:ext uri="{FF2B5EF4-FFF2-40B4-BE49-F238E27FC236}">
                <a16:creationId xmlns:a16="http://schemas.microsoft.com/office/drawing/2014/main" id="{083DB080-2AE2-6041-B427-C78EFA609E74}"/>
              </a:ext>
            </a:extLst>
          </p:cNvPr>
          <p:cNvSpPr/>
          <p:nvPr/>
        </p:nvSpPr>
        <p:spPr>
          <a:xfrm>
            <a:off x="7949957" y="4228034"/>
            <a:ext cx="283285" cy="293593"/>
          </a:xfrm>
          <a:prstGeom prst="rect">
            <a:avLst/>
          </a:prstGeom>
          <a:solidFill>
            <a:schemeClr val="accent6">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sp>
        <p:nvSpPr>
          <p:cNvPr id="98" name="Rectangle 97">
            <a:extLst>
              <a:ext uri="{FF2B5EF4-FFF2-40B4-BE49-F238E27FC236}">
                <a16:creationId xmlns:a16="http://schemas.microsoft.com/office/drawing/2014/main" id="{0D086900-0A34-8F4C-9695-E75720B59049}"/>
              </a:ext>
            </a:extLst>
          </p:cNvPr>
          <p:cNvSpPr/>
          <p:nvPr/>
        </p:nvSpPr>
        <p:spPr>
          <a:xfrm>
            <a:off x="7480418" y="4374832"/>
            <a:ext cx="283285" cy="2935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99" name="Rectangle 98">
            <a:extLst>
              <a:ext uri="{FF2B5EF4-FFF2-40B4-BE49-F238E27FC236}">
                <a16:creationId xmlns:a16="http://schemas.microsoft.com/office/drawing/2014/main" id="{F8B5E1C9-380A-4A45-B4C5-F10025E2D79D}"/>
              </a:ext>
            </a:extLst>
          </p:cNvPr>
          <p:cNvSpPr/>
          <p:nvPr/>
        </p:nvSpPr>
        <p:spPr>
          <a:xfrm>
            <a:off x="7893202" y="4374830"/>
            <a:ext cx="283285" cy="29359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lumMod val="50000"/>
                </a:schemeClr>
              </a:solidFill>
            </a:endParaRPr>
          </a:p>
        </p:txBody>
      </p:sp>
      <p:sp>
        <p:nvSpPr>
          <p:cNvPr id="100" name="Rectangle 99">
            <a:extLst>
              <a:ext uri="{FF2B5EF4-FFF2-40B4-BE49-F238E27FC236}">
                <a16:creationId xmlns:a16="http://schemas.microsoft.com/office/drawing/2014/main" id="{6B830B96-A02D-8742-8D01-74047C8637D8}"/>
              </a:ext>
            </a:extLst>
          </p:cNvPr>
          <p:cNvSpPr/>
          <p:nvPr/>
        </p:nvSpPr>
        <p:spPr>
          <a:xfrm>
            <a:off x="7447942" y="4500500"/>
            <a:ext cx="283285" cy="293593"/>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B234FACE-FCD0-D748-B512-261201525613}"/>
              </a:ext>
            </a:extLst>
          </p:cNvPr>
          <p:cNvSpPr/>
          <p:nvPr/>
        </p:nvSpPr>
        <p:spPr>
          <a:xfrm>
            <a:off x="7836447" y="4500500"/>
            <a:ext cx="283285" cy="293593"/>
          </a:xfrm>
          <a:prstGeom prst="rect">
            <a:avLst/>
          </a:prstGeom>
          <a:solidFill>
            <a:schemeClr val="accent2">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02" name="Straight Connector 101">
            <a:extLst>
              <a:ext uri="{FF2B5EF4-FFF2-40B4-BE49-F238E27FC236}">
                <a16:creationId xmlns:a16="http://schemas.microsoft.com/office/drawing/2014/main" id="{F6E5608B-1898-D245-9579-98A78B01CDAE}"/>
              </a:ext>
            </a:extLst>
          </p:cNvPr>
          <p:cNvCxnSpPr>
            <a:cxnSpLocks/>
          </p:cNvCxnSpPr>
          <p:nvPr/>
        </p:nvCxnSpPr>
        <p:spPr>
          <a:xfrm flipH="1">
            <a:off x="7671061" y="3387352"/>
            <a:ext cx="4270" cy="643463"/>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03" name="TextBox 102">
            <a:extLst>
              <a:ext uri="{FF2B5EF4-FFF2-40B4-BE49-F238E27FC236}">
                <a16:creationId xmlns:a16="http://schemas.microsoft.com/office/drawing/2014/main" id="{CC356890-FB40-2846-8A1F-B225292682D5}"/>
              </a:ext>
            </a:extLst>
          </p:cNvPr>
          <p:cNvSpPr txBox="1"/>
          <p:nvPr/>
        </p:nvSpPr>
        <p:spPr>
          <a:xfrm>
            <a:off x="7371878" y="4819430"/>
            <a:ext cx="489236" cy="369332"/>
          </a:xfrm>
          <a:prstGeom prst="rect">
            <a:avLst/>
          </a:prstGeom>
          <a:noFill/>
        </p:spPr>
        <p:txBody>
          <a:bodyPr wrap="none" rtlCol="0">
            <a:spAutoFit/>
          </a:bodyPr>
          <a:lstStyle/>
          <a:p>
            <a:r>
              <a:rPr lang="en-US" dirty="0"/>
              <a:t>q</a:t>
            </a:r>
            <a:r>
              <a:rPr lang="en-US" baseline="-25000" dirty="0"/>
              <a:t>err</a:t>
            </a:r>
            <a:endParaRPr lang="en-US" dirty="0"/>
          </a:p>
        </p:txBody>
      </p:sp>
      <p:sp>
        <p:nvSpPr>
          <p:cNvPr id="104" name="TextBox 103">
            <a:extLst>
              <a:ext uri="{FF2B5EF4-FFF2-40B4-BE49-F238E27FC236}">
                <a16:creationId xmlns:a16="http://schemas.microsoft.com/office/drawing/2014/main" id="{8D96CD45-730A-DD46-99F3-D0F7E54363F3}"/>
              </a:ext>
            </a:extLst>
          </p:cNvPr>
          <p:cNvSpPr txBox="1"/>
          <p:nvPr/>
        </p:nvSpPr>
        <p:spPr>
          <a:xfrm>
            <a:off x="7815654" y="4819105"/>
            <a:ext cx="381899" cy="369332"/>
          </a:xfrm>
          <a:prstGeom prst="rect">
            <a:avLst/>
          </a:prstGeom>
          <a:noFill/>
        </p:spPr>
        <p:txBody>
          <a:bodyPr wrap="none" rtlCol="0">
            <a:spAutoFit/>
          </a:bodyPr>
          <a:lstStyle/>
          <a:p>
            <a:r>
              <a:rPr lang="en-US" dirty="0"/>
              <a:t>q</a:t>
            </a:r>
            <a:r>
              <a:rPr lang="en-US" baseline="-25000" dirty="0"/>
              <a:t>i’</a:t>
            </a:r>
            <a:endParaRPr lang="en-US" dirty="0"/>
          </a:p>
        </p:txBody>
      </p:sp>
      <p:cxnSp>
        <p:nvCxnSpPr>
          <p:cNvPr id="105" name="Straight Connector 104">
            <a:extLst>
              <a:ext uri="{FF2B5EF4-FFF2-40B4-BE49-F238E27FC236}">
                <a16:creationId xmlns:a16="http://schemas.microsoft.com/office/drawing/2014/main" id="{03FD18F8-DE10-8141-91FE-752E27997C6B}"/>
              </a:ext>
            </a:extLst>
          </p:cNvPr>
          <p:cNvCxnSpPr>
            <a:cxnSpLocks/>
          </p:cNvCxnSpPr>
          <p:nvPr/>
        </p:nvCxnSpPr>
        <p:spPr>
          <a:xfrm flipH="1">
            <a:off x="8154054" y="3384618"/>
            <a:ext cx="4270" cy="643463"/>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107" name="Straight Connector 106">
            <a:extLst>
              <a:ext uri="{FF2B5EF4-FFF2-40B4-BE49-F238E27FC236}">
                <a16:creationId xmlns:a16="http://schemas.microsoft.com/office/drawing/2014/main" id="{F94F2752-07B2-8B49-A3F1-FCF751D557A6}"/>
              </a:ext>
            </a:extLst>
          </p:cNvPr>
          <p:cNvCxnSpPr>
            <a:cxnSpLocks/>
            <a:stCxn id="104" idx="2"/>
          </p:cNvCxnSpPr>
          <p:nvPr/>
        </p:nvCxnSpPr>
        <p:spPr>
          <a:xfrm>
            <a:off x="8006604" y="5188437"/>
            <a:ext cx="0" cy="468892"/>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08" name="Rectangle 107">
            <a:extLst>
              <a:ext uri="{FF2B5EF4-FFF2-40B4-BE49-F238E27FC236}">
                <a16:creationId xmlns:a16="http://schemas.microsoft.com/office/drawing/2014/main" id="{5FDFFE4B-961F-E94F-A03A-754FAF01E5D3}"/>
              </a:ext>
            </a:extLst>
          </p:cNvPr>
          <p:cNvSpPr/>
          <p:nvPr/>
        </p:nvSpPr>
        <p:spPr>
          <a:xfrm>
            <a:off x="6645422" y="5668012"/>
            <a:ext cx="3806378" cy="861774"/>
          </a:xfrm>
          <a:prstGeom prst="rect">
            <a:avLst/>
          </a:prstGeom>
        </p:spPr>
        <p:txBody>
          <a:bodyPr wrap="square">
            <a:spAutoFit/>
          </a:bodyPr>
          <a:lstStyle/>
          <a:p>
            <a:r>
              <a:rPr lang="en-US" dirty="0">
                <a:solidFill>
                  <a:schemeClr val="accent2">
                    <a:lumMod val="75000"/>
                  </a:schemeClr>
                </a:solidFill>
              </a:rPr>
              <a:t>(</a:t>
            </a:r>
            <a:r>
              <a:rPr lang="en-US" sz="1600" dirty="0">
                <a:solidFill>
                  <a:schemeClr val="accent2">
                    <a:lumMod val="75000"/>
                  </a:schemeClr>
                </a:solidFill>
              </a:rPr>
              <a:t>'Log House', 'Loud House'), 0.44</a:t>
            </a:r>
          </a:p>
          <a:p>
            <a:r>
              <a:rPr lang="en-US" sz="1600" dirty="0">
                <a:solidFill>
                  <a:schemeClr val="accent2">
                    <a:lumMod val="75000"/>
                  </a:schemeClr>
                </a:solidFill>
              </a:rPr>
              <a:t>('Log House', 'The Loud House'), 0.125</a:t>
            </a:r>
          </a:p>
          <a:p>
            <a:r>
              <a:rPr lang="en-US" sz="1600" dirty="0">
                <a:solidFill>
                  <a:schemeClr val="accent2">
                    <a:lumMod val="75000"/>
                  </a:schemeClr>
                </a:solidFill>
              </a:rPr>
              <a:t> … </a:t>
            </a:r>
          </a:p>
        </p:txBody>
      </p:sp>
      <p:cxnSp>
        <p:nvCxnSpPr>
          <p:cNvPr id="110" name="Straight Connector 109">
            <a:extLst>
              <a:ext uri="{FF2B5EF4-FFF2-40B4-BE49-F238E27FC236}">
                <a16:creationId xmlns:a16="http://schemas.microsoft.com/office/drawing/2014/main" id="{D6F28790-1BCB-8044-AE23-E01EC234D1B9}"/>
              </a:ext>
            </a:extLst>
          </p:cNvPr>
          <p:cNvCxnSpPr>
            <a:cxnSpLocks/>
          </p:cNvCxnSpPr>
          <p:nvPr/>
        </p:nvCxnSpPr>
        <p:spPr>
          <a:xfrm>
            <a:off x="7671061" y="5188437"/>
            <a:ext cx="0" cy="468892"/>
          </a:xfrm>
          <a:prstGeom prst="line">
            <a:avLst/>
          </a:prstGeom>
          <a:ln>
            <a:prstDash val="dash"/>
          </a:ln>
        </p:spPr>
        <p:style>
          <a:lnRef idx="1">
            <a:schemeClr val="accent2"/>
          </a:lnRef>
          <a:fillRef idx="0">
            <a:schemeClr val="accent2"/>
          </a:fillRef>
          <a:effectRef idx="0">
            <a:schemeClr val="accent2"/>
          </a:effectRef>
          <a:fontRef idx="minor">
            <a:schemeClr val="tx1"/>
          </a:fontRef>
        </p:style>
      </p:cxnSp>
      <p:pic>
        <p:nvPicPr>
          <p:cNvPr id="111" name="Picture 110">
            <a:extLst>
              <a:ext uri="{FF2B5EF4-FFF2-40B4-BE49-F238E27FC236}">
                <a16:creationId xmlns:a16="http://schemas.microsoft.com/office/drawing/2014/main" id="{8690D42F-3576-CE46-A48E-2CF4BBEAD7AE}"/>
              </a:ext>
            </a:extLst>
          </p:cNvPr>
          <p:cNvPicPr>
            <a:picLocks noChangeAspect="1"/>
          </p:cNvPicPr>
          <p:nvPr/>
        </p:nvPicPr>
        <p:blipFill rotWithShape="1">
          <a:blip r:embed="rId5"/>
          <a:srcRect r="9328" b="15436"/>
          <a:stretch/>
        </p:blipFill>
        <p:spPr>
          <a:xfrm>
            <a:off x="8752935" y="4582558"/>
            <a:ext cx="2449148" cy="718607"/>
          </a:xfrm>
          <a:prstGeom prst="rect">
            <a:avLst/>
          </a:prstGeom>
        </p:spPr>
      </p:pic>
      <p:sp>
        <p:nvSpPr>
          <p:cNvPr id="114" name="Rectangle 113">
            <a:extLst>
              <a:ext uri="{FF2B5EF4-FFF2-40B4-BE49-F238E27FC236}">
                <a16:creationId xmlns:a16="http://schemas.microsoft.com/office/drawing/2014/main" id="{05339CB6-12D1-944F-B7CD-9E1D90B6ACB2}"/>
              </a:ext>
            </a:extLst>
          </p:cNvPr>
          <p:cNvSpPr/>
          <p:nvPr/>
        </p:nvSpPr>
        <p:spPr>
          <a:xfrm>
            <a:off x="7824468" y="4050527"/>
            <a:ext cx="503915" cy="858401"/>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6555D995-EA1C-084A-B510-D42B702F1787}"/>
              </a:ext>
            </a:extLst>
          </p:cNvPr>
          <p:cNvSpPr txBox="1"/>
          <p:nvPr/>
        </p:nvSpPr>
        <p:spPr>
          <a:xfrm>
            <a:off x="8489124" y="4134895"/>
            <a:ext cx="4129929" cy="523220"/>
          </a:xfrm>
          <a:prstGeom prst="rect">
            <a:avLst/>
          </a:prstGeom>
          <a:noFill/>
        </p:spPr>
        <p:txBody>
          <a:bodyPr wrap="square" rtlCol="0">
            <a:spAutoFit/>
          </a:bodyPr>
          <a:lstStyle/>
          <a:p>
            <a:pPr marL="285750" indent="-285750">
              <a:buFontTx/>
              <a:buChar char="-"/>
            </a:pPr>
            <a:r>
              <a:rPr lang="en-US" sz="1400" dirty="0"/>
              <a:t>Extract possible candidates from all sessions</a:t>
            </a:r>
          </a:p>
          <a:p>
            <a:pPr marL="285750" indent="-285750">
              <a:buFontTx/>
              <a:buChar char="-"/>
            </a:pPr>
            <a:r>
              <a:rPr lang="en-US" sz="1400" dirty="0"/>
              <a:t>Select correction by confidence</a:t>
            </a:r>
          </a:p>
        </p:txBody>
      </p:sp>
    </p:spTree>
    <p:extLst>
      <p:ext uri="{BB962C8B-B14F-4D97-AF65-F5344CB8AC3E}">
        <p14:creationId xmlns:p14="http://schemas.microsoft.com/office/powerpoint/2010/main" val="25050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9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9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9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9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0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0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1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0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1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1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15"/>
                                        </p:tgtEl>
                                        <p:attrNameLst>
                                          <p:attrName>style.visibility</p:attrName>
                                        </p:attrNameLst>
                                      </p:cBhvr>
                                      <p:to>
                                        <p:strVal val="visible"/>
                                      </p:to>
                                    </p:set>
                                  </p:childTnLst>
                                </p:cTn>
                              </p:par>
                              <p:par>
                                <p:cTn id="107" presetID="1" presetClass="entr" presetSubtype="0" fill="hold" grpId="1" nodeType="withEffect">
                                  <p:stCondLst>
                                    <p:cond delay="0"/>
                                  </p:stCondLst>
                                  <p:childTnLst>
                                    <p:set>
                                      <p:cBhvr>
                                        <p:cTn id="108"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animBg="1"/>
      <p:bldP spid="50" grpId="0"/>
      <p:bldP spid="63" grpId="0"/>
      <p:bldP spid="85" grpId="0" animBg="1"/>
      <p:bldP spid="96" grpId="0" animBg="1"/>
      <p:bldP spid="97" grpId="0" animBg="1"/>
      <p:bldP spid="98" grpId="0" animBg="1"/>
      <p:bldP spid="99" grpId="0" animBg="1"/>
      <p:bldP spid="100" grpId="0" animBg="1"/>
      <p:bldP spid="101" grpId="0" animBg="1"/>
      <p:bldP spid="103" grpId="0"/>
      <p:bldP spid="104" grpId="0"/>
      <p:bldP spid="108" grpId="0"/>
      <p:bldP spid="114" grpId="0" animBg="1"/>
      <p:bldP spid="114" grpId="1" animBg="1"/>
      <p:bldP spid="1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C855-064A-A744-AD51-6BDB11C0CDF2}"/>
              </a:ext>
            </a:extLst>
          </p:cNvPr>
          <p:cNvSpPr>
            <a:spLocks noGrp="1"/>
          </p:cNvSpPr>
          <p:nvPr>
            <p:ph type="title"/>
          </p:nvPr>
        </p:nvSpPr>
        <p:spPr>
          <a:xfrm>
            <a:off x="838200" y="365125"/>
            <a:ext cx="10515600" cy="569153"/>
          </a:xfrm>
        </p:spPr>
        <p:txBody>
          <a:bodyPr>
            <a:normAutofit/>
          </a:bodyPr>
          <a:lstStyle/>
          <a:p>
            <a:r>
              <a:rPr lang="en-US" sz="3200" b="1" dirty="0">
                <a:solidFill>
                  <a:schemeClr val="accent1"/>
                </a:solidFill>
              </a:rPr>
              <a:t>RoadMap</a:t>
            </a:r>
          </a:p>
        </p:txBody>
      </p:sp>
      <p:sp>
        <p:nvSpPr>
          <p:cNvPr id="3" name="Content Placeholder 2">
            <a:extLst>
              <a:ext uri="{FF2B5EF4-FFF2-40B4-BE49-F238E27FC236}">
                <a16:creationId xmlns:a16="http://schemas.microsoft.com/office/drawing/2014/main" id="{94B16F54-E645-6546-9CD2-1FB2F47F9755}"/>
              </a:ext>
            </a:extLst>
          </p:cNvPr>
          <p:cNvSpPr>
            <a:spLocks noGrp="1"/>
          </p:cNvSpPr>
          <p:nvPr>
            <p:ph idx="1"/>
          </p:nvPr>
        </p:nvSpPr>
        <p:spPr>
          <a:xfrm>
            <a:off x="838200" y="1136824"/>
            <a:ext cx="10515600" cy="5040139"/>
          </a:xfrm>
        </p:spPr>
        <p:txBody>
          <a:bodyPr>
            <a:normAutofit fontScale="92500" lnSpcReduction="10000"/>
          </a:bodyPr>
          <a:lstStyle/>
          <a:p>
            <a:pPr>
              <a:lnSpc>
                <a:spcPct val="150000"/>
              </a:lnSpc>
            </a:pPr>
            <a:r>
              <a:rPr lang="en-US" dirty="0">
                <a:solidFill>
                  <a:schemeClr val="bg2">
                    <a:lumMod val="75000"/>
                  </a:schemeClr>
                </a:solidFill>
              </a:rPr>
              <a:t>Prior work</a:t>
            </a:r>
          </a:p>
          <a:p>
            <a:pPr>
              <a:lnSpc>
                <a:spcPct val="150000"/>
              </a:lnSpc>
            </a:pPr>
            <a:r>
              <a:rPr lang="en-US" dirty="0"/>
              <a:t>Auto-annotation Methods:</a:t>
            </a:r>
          </a:p>
          <a:p>
            <a:pPr lvl="1">
              <a:lnSpc>
                <a:spcPct val="150000"/>
              </a:lnSpc>
            </a:pPr>
            <a:r>
              <a:rPr lang="en-US" dirty="0">
                <a:solidFill>
                  <a:schemeClr val="bg2">
                    <a:lumMod val="75000"/>
                  </a:schemeClr>
                </a:solidFill>
              </a:rPr>
              <a:t>Utterance-based : </a:t>
            </a:r>
          </a:p>
          <a:p>
            <a:pPr marL="914400" lvl="2" indent="0">
              <a:lnSpc>
                <a:spcPct val="150000"/>
              </a:lnSpc>
              <a:buNone/>
            </a:pPr>
            <a:r>
              <a:rPr lang="en-US" dirty="0">
                <a:solidFill>
                  <a:schemeClr val="bg2">
                    <a:lumMod val="75000"/>
                  </a:schemeClr>
                </a:solidFill>
              </a:rPr>
              <a:t>- transcriptions only</a:t>
            </a:r>
          </a:p>
          <a:p>
            <a:pPr lvl="1">
              <a:lnSpc>
                <a:spcPct val="150000"/>
              </a:lnSpc>
            </a:pPr>
            <a:r>
              <a:rPr lang="en-US" dirty="0"/>
              <a:t>Interaction-based: </a:t>
            </a:r>
          </a:p>
          <a:p>
            <a:pPr marL="457200" lvl="1" indent="0">
              <a:lnSpc>
                <a:spcPct val="150000"/>
              </a:lnSpc>
              <a:buNone/>
            </a:pPr>
            <a:r>
              <a:rPr lang="en-US" dirty="0"/>
              <a:t>	- </a:t>
            </a:r>
            <a:r>
              <a:rPr lang="en-US" sz="2000" dirty="0"/>
              <a:t>transcriptions + interaction events (app, tune, keypress)</a:t>
            </a:r>
          </a:p>
          <a:p>
            <a:pPr>
              <a:lnSpc>
                <a:spcPct val="150000"/>
              </a:lnSpc>
            </a:pPr>
            <a:r>
              <a:rPr lang="en-US" dirty="0">
                <a:solidFill>
                  <a:schemeClr val="bg2">
                    <a:lumMod val="75000"/>
                  </a:schemeClr>
                </a:solidFill>
              </a:rPr>
              <a:t>Evaluation</a:t>
            </a:r>
          </a:p>
          <a:p>
            <a:pPr>
              <a:lnSpc>
                <a:spcPct val="150000"/>
              </a:lnSpc>
            </a:pPr>
            <a:r>
              <a:rPr lang="en-US" dirty="0">
                <a:solidFill>
                  <a:schemeClr val="bg2">
                    <a:lumMod val="75000"/>
                  </a:schemeClr>
                </a:solidFill>
              </a:rPr>
              <a:t>Conclusion</a:t>
            </a:r>
          </a:p>
          <a:p>
            <a:pPr marL="0" indent="0">
              <a:buNone/>
            </a:pPr>
            <a:endParaRPr lang="en-US" dirty="0"/>
          </a:p>
        </p:txBody>
      </p:sp>
      <p:cxnSp>
        <p:nvCxnSpPr>
          <p:cNvPr id="8" name="Straight Connector 7">
            <a:extLst>
              <a:ext uri="{FF2B5EF4-FFF2-40B4-BE49-F238E27FC236}">
                <a16:creationId xmlns:a16="http://schemas.microsoft.com/office/drawing/2014/main" id="{0DE61E87-D6F6-014E-9A27-6F0741228270}"/>
              </a:ext>
            </a:extLst>
          </p:cNvPr>
          <p:cNvCxnSpPr/>
          <p:nvPr/>
        </p:nvCxnSpPr>
        <p:spPr>
          <a:xfrm>
            <a:off x="838200" y="944217"/>
            <a:ext cx="1051560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79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1820</Words>
  <Application>Microsoft Macintosh PowerPoint</Application>
  <PresentationFormat>Widescreen</PresentationFormat>
  <Paragraphs>259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Gill Sans MT</vt:lpstr>
      <vt:lpstr>Helvetica</vt:lpstr>
      <vt:lpstr>Office Theme</vt:lpstr>
      <vt:lpstr>Auto-annotation for Voice-enabled Entertainment Systems</vt:lpstr>
      <vt:lpstr>Motivation</vt:lpstr>
      <vt:lpstr>Proposal</vt:lpstr>
      <vt:lpstr>RoadMap</vt:lpstr>
      <vt:lpstr>Prior Work</vt:lpstr>
      <vt:lpstr>RoadMap</vt:lpstr>
      <vt:lpstr>Data: utterance sessions</vt:lpstr>
      <vt:lpstr>Utterance-based Detection and Annotation</vt:lpstr>
      <vt:lpstr>RoadMap</vt:lpstr>
      <vt:lpstr>Interaction-based Detection and Annotation</vt:lpstr>
      <vt:lpstr>Interaction-based Detection and Annotation</vt:lpstr>
      <vt:lpstr>Evaluation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Auto-annotation for Voice-enabled Entertainment Systems</dc:title>
  <dc:creator>Li, Wenyan</dc:creator>
  <cp:lastModifiedBy>Li, Wenyan</cp:lastModifiedBy>
  <cp:revision>58</cp:revision>
  <dcterms:created xsi:type="dcterms:W3CDTF">2020-07-04T18:37:12Z</dcterms:created>
  <dcterms:modified xsi:type="dcterms:W3CDTF">2020-09-09T13:20:26Z</dcterms:modified>
</cp:coreProperties>
</file>